
<file path=[Content_Types].xml><?xml version="1.0" encoding="utf-8"?>
<Types xmlns="http://schemas.openxmlformats.org/package/2006/content-types">
  <Default Extension="jpeg" ContentType="image/jpeg"/>
  <Default Extension="jp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840" r:id="rId1"/>
  </p:sldMasterIdLst>
  <p:sldIdLst>
    <p:sldId id="256" r:id="rId2"/>
    <p:sldId id="257" r:id="rId3"/>
    <p:sldId id="276" r:id="rId4"/>
    <p:sldId id="258" r:id="rId5"/>
    <p:sldId id="259" r:id="rId6"/>
    <p:sldId id="261" r:id="rId7"/>
    <p:sldId id="273" r:id="rId8"/>
    <p:sldId id="274" r:id="rId9"/>
    <p:sldId id="260" r:id="rId10"/>
    <p:sldId id="271" r:id="rId11"/>
    <p:sldId id="275" r:id="rId12"/>
    <p:sldId id="267" r:id="rId13"/>
    <p:sldId id="272" r:id="rId14"/>
    <p:sldId id="268"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FAECA6EF-6D01-42E4-9ED7-FA6E6762AC1D}" v="6" dt="2021-10-01T01:58:15.251"/>
  </p1510:revLst>
</p1510:revInfo>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2173" autoAdjust="0"/>
    <p:restoredTop sz="94660"/>
  </p:normalViewPr>
  <p:slideViewPr>
    <p:cSldViewPr snapToGrid="0">
      <p:cViewPr varScale="1">
        <p:scale>
          <a:sx n="76" d="100"/>
          <a:sy n="76" d="100"/>
        </p:scale>
        <p:origin x="846" y="84"/>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Rectangle 6"/>
          <p:cNvSpPr/>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8" name="Rectangle 7"/>
          <p:cNvSpPr/>
          <p:nvPr/>
        </p:nvSpPr>
        <p:spPr>
          <a:xfrm>
            <a:off x="9270263" y="761999"/>
            <a:ext cx="2925318" cy="5334001"/>
          </a:xfrm>
          <a:prstGeom prst="rect">
            <a:avLst/>
          </a:prstGeom>
          <a:solidFill>
            <a:srgbClr val="C8C8C8">
              <a:alpha val="50000"/>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ctrTitle"/>
          </p:nvPr>
        </p:nvSpPr>
        <p:spPr>
          <a:xfrm>
            <a:off x="1069848" y="1298448"/>
            <a:ext cx="7315200" cy="3255264"/>
          </a:xfrm>
        </p:spPr>
        <p:txBody>
          <a:bodyPr anchor="b">
            <a:normAutofit/>
          </a:bodyPr>
          <a:lstStyle>
            <a:lvl1pPr algn="l">
              <a:defRPr sz="5900" spc="-100" baseline="0">
                <a:solidFill>
                  <a:srgbClr val="FFFFFF"/>
                </a:solidFill>
              </a:defRPr>
            </a:lvl1pPr>
          </a:lstStyle>
          <a:p>
            <a:r>
              <a:rPr lang="en-US"/>
              <a:t>Click to edit Master title style</a:t>
            </a:r>
            <a:endParaRPr lang="en-US" dirty="0"/>
          </a:p>
        </p:txBody>
      </p:sp>
      <p:sp>
        <p:nvSpPr>
          <p:cNvPr id="3" name="Subtitle 2"/>
          <p:cNvSpPr>
            <a:spLocks noGrp="1"/>
          </p:cNvSpPr>
          <p:nvPr>
            <p:ph type="subTitle" idx="1"/>
          </p:nvPr>
        </p:nvSpPr>
        <p:spPr>
          <a:xfrm>
            <a:off x="1100015" y="4670246"/>
            <a:ext cx="7315200" cy="914400"/>
          </a:xfrm>
        </p:spPr>
        <p:txBody>
          <a:bodyPr anchor="t">
            <a:normAutofit/>
          </a:bodyPr>
          <a:lstStyle>
            <a:lvl1pPr marL="0" indent="0" algn="l">
              <a:buNone/>
              <a:defRPr sz="2200" cap="none" spc="0" baseline="0">
                <a:solidFill>
                  <a:schemeClr val="accent1">
                    <a:lumMod val="20000"/>
                    <a:lumOff val="80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381000" y="990600"/>
            <a:ext cx="2819400" cy="4953000"/>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3867912" y="868680"/>
            <a:ext cx="7315200" cy="5120640"/>
          </a:xfrm>
        </p:spPr>
        <p:txBody>
          <a:bodyPr vert="eaVert" ancho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8" name="Footer Placeholder 7"/>
          <p:cNvSpPr>
            <a:spLocks noGrp="1"/>
          </p:cNvSpPr>
          <p:nvPr>
            <p:ph type="ftr" sz="quarter" idx="11"/>
          </p:nvPr>
        </p:nvSpPr>
        <p:spPr/>
        <p:txBody>
          <a:bodyPr/>
          <a:lstStyle/>
          <a:p>
            <a:endParaRPr lang="en-US" dirty="0"/>
          </a:p>
        </p:txBody>
      </p:sp>
      <p:sp>
        <p:nvSpPr>
          <p:cNvPr id="9" name="Slide Number Placeholder 8"/>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3867912" y="1298448"/>
            <a:ext cx="7315200" cy="3255264"/>
          </a:xfrm>
        </p:spPr>
        <p:txBody>
          <a:bodyPr anchor="b">
            <a:normAutofit/>
          </a:bodyPr>
          <a:lstStyle>
            <a:lvl1pPr>
              <a:defRPr sz="5900" b="0" spc="-100" baseline="0">
                <a:solidFill>
                  <a:schemeClr val="tx1">
                    <a:lumMod val="65000"/>
                    <a:lumOff val="35000"/>
                  </a:schemeClr>
                </a:solidFill>
              </a:defRPr>
            </a:lvl1pPr>
          </a:lstStyle>
          <a:p>
            <a:r>
              <a:rPr lang="en-US"/>
              <a:t>Click to edit Master title style</a:t>
            </a:r>
            <a:endParaRPr lang="en-US" dirty="0"/>
          </a:p>
        </p:txBody>
      </p:sp>
      <p:sp>
        <p:nvSpPr>
          <p:cNvPr id="3" name="Text Placeholder 2"/>
          <p:cNvSpPr>
            <a:spLocks noGrp="1"/>
          </p:cNvSpPr>
          <p:nvPr>
            <p:ph type="body" idx="1"/>
          </p:nvPr>
        </p:nvSpPr>
        <p:spPr>
          <a:xfrm>
            <a:off x="3886200" y="4672584"/>
            <a:ext cx="7315200" cy="914400"/>
          </a:xfrm>
        </p:spPr>
        <p:txBody>
          <a:bodyPr anchor="t">
            <a:normAutofit/>
          </a:bodyPr>
          <a:lstStyle>
            <a:lvl1pPr marL="0" indent="0">
              <a:buNone/>
              <a:defRPr sz="2200" cap="none" spc="0" baseline="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5" name="Footer Placeholder 4"/>
          <p:cNvSpPr>
            <a:spLocks noGrp="1"/>
          </p:cNvSpPr>
          <p:nvPr>
            <p:ph type="ftr" sz="quarter" idx="11"/>
          </p:nvPr>
        </p:nvSpPr>
        <p:spPr/>
        <p:txBody>
          <a:bodyPr/>
          <a:lstStyle/>
          <a:p>
            <a:endParaRPr lang="en-US" dirty="0"/>
          </a:p>
        </p:txBody>
      </p:sp>
      <p:sp>
        <p:nvSpPr>
          <p:cNvPr id="6" name="Slide Number Placeholder 5"/>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3867912"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7818120" y="868680"/>
            <a:ext cx="347472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8" name="Date Placeholder 7"/>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3867912" y="1023586"/>
            <a:ext cx="3474720" cy="807720"/>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3867912"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7818463" y="1023586"/>
            <a:ext cx="3474720" cy="813171"/>
          </a:xfrm>
        </p:spPr>
        <p:txBody>
          <a:bodyPr anchor="b">
            <a:normAutofit/>
          </a:bodyPr>
          <a:lstStyle>
            <a:lvl1pPr marL="0" indent="0">
              <a:spcBef>
                <a:spcPts val="0"/>
              </a:spcBef>
              <a:buNone/>
              <a:defRPr sz="2000" b="1">
                <a:solidFill>
                  <a:schemeClr val="tx1">
                    <a:lumMod val="65000"/>
                    <a:lumOff val="35000"/>
                  </a:schemeClr>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7818463" y="1930936"/>
            <a:ext cx="3474720" cy="402336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11" name="Footer Placeholder 10"/>
          <p:cNvSpPr>
            <a:spLocks noGrp="1"/>
          </p:cNvSpPr>
          <p:nvPr>
            <p:ph type="ftr" sz="quarter" idx="11"/>
          </p:nvPr>
        </p:nvSpPr>
        <p:spPr/>
        <p:txBody>
          <a:bodyPr/>
          <a:lstStyle/>
          <a:p>
            <a:endParaRPr lang="en-US" dirty="0"/>
          </a:p>
        </p:txBody>
      </p:sp>
      <p:sp>
        <p:nvSpPr>
          <p:cNvPr id="12" name="Slide Number Placeholder 11"/>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2" name="Date Placeholder 1"/>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7" name="Footer Placeholder 6"/>
          <p:cNvSpPr>
            <a:spLocks noGrp="1"/>
          </p:cNvSpPr>
          <p:nvPr>
            <p:ph type="ftr" sz="quarter" idx="11"/>
          </p:nvPr>
        </p:nvSpPr>
        <p:spPr/>
        <p:txBody>
          <a:bodyPr/>
          <a:lstStyle/>
          <a:p>
            <a:endParaRPr lang="en-US" dirty="0"/>
          </a:p>
        </p:txBody>
      </p:sp>
      <p:sp>
        <p:nvSpPr>
          <p:cNvPr id="8" name="Slide Number Placeholder 7"/>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5" name="Date Placeholder 4"/>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6" name="Footer Placeholder 5"/>
          <p:cNvSpPr>
            <a:spLocks noGrp="1"/>
          </p:cNvSpPr>
          <p:nvPr>
            <p:ph type="ftr" sz="quarter" idx="11"/>
          </p:nvPr>
        </p:nvSpPr>
        <p:spPr/>
        <p:txBody>
          <a:bodyPr/>
          <a:lstStyle/>
          <a:p>
            <a:endParaRPr lang="en-US" dirty="0"/>
          </a:p>
        </p:txBody>
      </p:sp>
      <p:sp>
        <p:nvSpPr>
          <p:cNvPr id="7" name="Slide Number Placeholder 6"/>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3867912" y="868680"/>
            <a:ext cx="7315200" cy="512064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256032" y="3494176"/>
            <a:ext cx="2834640" cy="2321990"/>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9" name="Footer Placeholder 8"/>
          <p:cNvSpPr>
            <a:spLocks noGrp="1"/>
          </p:cNvSpPr>
          <p:nvPr>
            <p:ph type="ftr" sz="quarter" idx="11"/>
          </p:nvPr>
        </p:nvSpPr>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256032" y="1143000"/>
            <a:ext cx="2834640" cy="2377440"/>
          </a:xfrm>
        </p:spPr>
        <p:txBody>
          <a:bodyPr anchor="b">
            <a:normAutofit/>
          </a:bodyPr>
          <a:lstStyle>
            <a:lvl1pPr>
              <a:defRPr sz="3200" b="0"/>
            </a:lvl1pPr>
          </a:lstStyle>
          <a:p>
            <a:r>
              <a:rPr lang="en-US"/>
              <a:t>Click to edit Master title style</a:t>
            </a:r>
            <a:endParaRPr lang="en-US" dirty="0"/>
          </a:p>
        </p:txBody>
      </p:sp>
      <p:sp>
        <p:nvSpPr>
          <p:cNvPr id="3" name="Picture Placeholder 2"/>
          <p:cNvSpPr>
            <a:spLocks noGrp="1" noChangeAspect="1"/>
          </p:cNvSpPr>
          <p:nvPr>
            <p:ph type="pic" idx="1"/>
          </p:nvPr>
        </p:nvSpPr>
        <p:spPr>
          <a:xfrm>
            <a:off x="3570644" y="767419"/>
            <a:ext cx="8115230" cy="5330952"/>
          </a:xfrm>
          <a:solidFill>
            <a:schemeClr val="bg1">
              <a:lumMod val="75000"/>
            </a:schemeClr>
          </a:solidFill>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256032" y="3493008"/>
            <a:ext cx="2834640" cy="2322576"/>
          </a:xfrm>
        </p:spPr>
        <p:txBody>
          <a:bodyPr anchor="t">
            <a:normAutofit/>
          </a:bodyPr>
          <a:lstStyle>
            <a:lvl1pPr marL="0" indent="0">
              <a:lnSpc>
                <a:spcPct val="100000"/>
              </a:lnSpc>
              <a:buNone/>
              <a:defRPr sz="1400">
                <a:solidFill>
                  <a:srgbClr val="FFFFFF"/>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Edit Master text styles</a:t>
            </a:r>
          </a:p>
        </p:txBody>
      </p:sp>
      <p:sp>
        <p:nvSpPr>
          <p:cNvPr id="8" name="Date Placeholder 7"/>
          <p:cNvSpPr>
            <a:spLocks noGrp="1"/>
          </p:cNvSpPr>
          <p:nvPr>
            <p:ph type="dt" sz="half" idx="10"/>
          </p:nvPr>
        </p:nvSpPr>
        <p:spPr/>
        <p:txBody>
          <a:bodyPr/>
          <a:lstStyle/>
          <a:p>
            <a:fld id="{5586B75A-687E-405C-8A0B-8D00578BA2C3}" type="datetimeFigureOut">
              <a:rPr lang="en-US" dirty="0"/>
              <a:pPr/>
              <a:t>10/20/2021</a:t>
            </a:fld>
            <a:endParaRPr lang="en-US" dirty="0"/>
          </a:p>
        </p:txBody>
      </p:sp>
      <p:sp>
        <p:nvSpPr>
          <p:cNvPr id="9" name="Footer Placeholder 8"/>
          <p:cNvSpPr>
            <a:spLocks noGrp="1"/>
          </p:cNvSpPr>
          <p:nvPr>
            <p:ph type="ftr" sz="quarter" idx="11"/>
          </p:nvPr>
        </p:nvSpPr>
        <p:spPr>
          <a:xfrm>
            <a:off x="3499101" y="6356350"/>
            <a:ext cx="5911517" cy="365125"/>
          </a:xfrm>
        </p:spPr>
        <p:txBody>
          <a:bodyPr/>
          <a:lstStyle/>
          <a:p>
            <a:endParaRPr lang="en-US" dirty="0"/>
          </a:p>
        </p:txBody>
      </p:sp>
      <p:sp>
        <p:nvSpPr>
          <p:cNvPr id="10" name="Slide Number Placeholder 9"/>
          <p:cNvSpPr>
            <a:spLocks noGrp="1"/>
          </p:cNvSpPr>
          <p:nvPr>
            <p:ph type="sldNum" sz="quarter" idx="12"/>
          </p:nvPr>
        </p:nvSpPr>
        <p:spPr/>
        <p:txBody>
          <a:bodyPr/>
          <a:lstStyle/>
          <a:p>
            <a:fld id="{4FAB73BC-B049-4115-A692-8D63A059BFB8}" type="slidenum">
              <a:rPr lang="en-US" dirty="0"/>
              <a:pPr/>
              <a:t>‹#›</a:t>
            </a:fld>
            <a:endParaRPr lang="en-US" dirty="0"/>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 y="758952"/>
            <a:ext cx="3443590" cy="5330952"/>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252919" y="1123837"/>
            <a:ext cx="2947482" cy="460118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8" name="Rectangle 37"/>
          <p:cNvSpPr/>
          <p:nvPr/>
        </p:nvSpPr>
        <p:spPr>
          <a:xfrm>
            <a:off x="11815864" y="758952"/>
            <a:ext cx="384048" cy="5330952"/>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 name="Text Placeholder 2"/>
          <p:cNvSpPr>
            <a:spLocks noGrp="1"/>
          </p:cNvSpPr>
          <p:nvPr>
            <p:ph type="body" idx="1"/>
          </p:nvPr>
        </p:nvSpPr>
        <p:spPr>
          <a:xfrm>
            <a:off x="3869268" y="864108"/>
            <a:ext cx="7315200" cy="5120640"/>
          </a:xfrm>
          <a:prstGeom prst="rect">
            <a:avLst/>
          </a:prstGeom>
        </p:spPr>
        <p:txBody>
          <a:bodyPr vert="horz" lIns="91440" tIns="45720" rIns="91440" bIns="45720" rtlCol="0" anchor="ctr">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262465" y="6356350"/>
            <a:ext cx="2743200"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fld id="{5586B75A-687E-405C-8A0B-8D00578BA2C3}" type="datetimeFigureOut">
              <a:rPr lang="en-US" dirty="0"/>
              <a:pPr/>
              <a:t>10/20/2021</a:t>
            </a:fld>
            <a:endParaRPr lang="en-US" dirty="0"/>
          </a:p>
        </p:txBody>
      </p:sp>
      <p:sp>
        <p:nvSpPr>
          <p:cNvPr id="5" name="Footer Placeholder 4"/>
          <p:cNvSpPr>
            <a:spLocks noGrp="1"/>
          </p:cNvSpPr>
          <p:nvPr>
            <p:ph type="ftr" sz="quarter" idx="3"/>
          </p:nvPr>
        </p:nvSpPr>
        <p:spPr>
          <a:xfrm>
            <a:off x="3869268" y="6356350"/>
            <a:ext cx="5911517" cy="365125"/>
          </a:xfrm>
          <a:prstGeom prst="rect">
            <a:avLst/>
          </a:prstGeom>
        </p:spPr>
        <p:txBody>
          <a:bodyPr vert="horz" lIns="91440" tIns="45720" rIns="91440" bIns="45720" rtlCol="0" anchor="ctr"/>
          <a:lstStyle>
            <a:lvl1pPr algn="l">
              <a:defRPr sz="1100">
                <a:solidFill>
                  <a:schemeClr val="tx1">
                    <a:lumMod val="50000"/>
                    <a:lumOff val="50000"/>
                  </a:schemeClr>
                </a:solidFill>
              </a:defRPr>
            </a:lvl1pPr>
          </a:lstStyle>
          <a:p>
            <a:endParaRPr lang="en-US" dirty="0"/>
          </a:p>
        </p:txBody>
      </p:sp>
      <p:sp>
        <p:nvSpPr>
          <p:cNvPr id="6" name="Slide Number Placeholder 5"/>
          <p:cNvSpPr>
            <a:spLocks noGrp="1"/>
          </p:cNvSpPr>
          <p:nvPr>
            <p:ph type="sldNum" sz="quarter" idx="4"/>
          </p:nvPr>
        </p:nvSpPr>
        <p:spPr>
          <a:xfrm>
            <a:off x="10634135" y="6356350"/>
            <a:ext cx="1530927" cy="365125"/>
          </a:xfrm>
          <a:prstGeom prst="rect">
            <a:avLst/>
          </a:prstGeom>
        </p:spPr>
        <p:txBody>
          <a:bodyPr vert="horz" lIns="91440" tIns="45720" rIns="91440" bIns="45720" rtlCol="0" anchor="ctr"/>
          <a:lstStyle>
            <a:lvl1pPr algn="r">
              <a:defRPr sz="1200" b="1">
                <a:solidFill>
                  <a:schemeClr val="accent1"/>
                </a:solidFill>
              </a:defRPr>
            </a:lvl1pPr>
          </a:lstStyle>
          <a:p>
            <a:fld id="{4FAB73BC-B049-4115-A692-8D63A059BFB8}" type="slidenum">
              <a:rPr lang="en-US" dirty="0"/>
              <a:pPr/>
              <a:t>‹#›</a:t>
            </a:fld>
            <a:endParaRPr lang="en-US" dirty="0"/>
          </a:p>
        </p:txBody>
      </p:sp>
    </p:spTree>
  </p:cSld>
  <p:clrMap bg1="lt1" tx1="dk1" bg2="lt2" tx2="dk2" accent1="accent1" accent2="accent2" accent3="accent3" accent4="accent4" accent5="accent5" accent6="accent6" hlink="hlink" folHlink="folHlink"/>
  <p:sldLayoutIdLst>
    <p:sldLayoutId id="2147483841" r:id="rId1"/>
    <p:sldLayoutId id="2147483842" r:id="rId2"/>
    <p:sldLayoutId id="2147483843" r:id="rId3"/>
    <p:sldLayoutId id="2147483844" r:id="rId4"/>
    <p:sldLayoutId id="2147483845" r:id="rId5"/>
    <p:sldLayoutId id="2147483846" r:id="rId6"/>
    <p:sldLayoutId id="2147483847" r:id="rId7"/>
    <p:sldLayoutId id="2147483848" r:id="rId8"/>
    <p:sldLayoutId id="2147483849" r:id="rId9"/>
    <p:sldLayoutId id="2147483850" r:id="rId10"/>
    <p:sldLayoutId id="2147483851" r:id="rId11"/>
  </p:sldLayoutIdLst>
  <p:hf sldNum="0" hdr="0" ftr="0" dt="0"/>
  <p:txStyles>
    <p:titleStyle>
      <a:lvl1pPr algn="l" defTabSz="914400" rtl="0" eaLnBrk="1" latinLnBrk="0" hangingPunct="1">
        <a:lnSpc>
          <a:spcPct val="90000"/>
        </a:lnSpc>
        <a:spcBef>
          <a:spcPct val="0"/>
        </a:spcBef>
        <a:buNone/>
        <a:defRPr sz="3600" kern="1200" spc="-60" baseline="0">
          <a:solidFill>
            <a:srgbClr val="FFFFFF"/>
          </a:solidFill>
          <a:latin typeface="+mj-lt"/>
          <a:ea typeface="+mj-ea"/>
          <a:cs typeface="+mj-cs"/>
        </a:defRPr>
      </a:lvl1pPr>
    </p:titleStyle>
    <p:bodyStyle>
      <a:lvl1pPr marL="182880" indent="-182880" algn="l" defTabSz="914400" rtl="0" eaLnBrk="1" latinLnBrk="0" hangingPunct="1">
        <a:lnSpc>
          <a:spcPct val="90000"/>
        </a:lnSpc>
        <a:spcBef>
          <a:spcPts val="1200"/>
        </a:spcBef>
        <a:buClr>
          <a:schemeClr val="accent1"/>
        </a:buClr>
        <a:buFont typeface="Wingdings 2" pitchFamily="18" charset="2"/>
        <a:buChar char=""/>
        <a:defRPr sz="2000" kern="1200">
          <a:solidFill>
            <a:schemeClr val="tx1">
              <a:lumMod val="65000"/>
              <a:lumOff val="35000"/>
            </a:schemeClr>
          </a:solidFill>
          <a:latin typeface="+mn-lt"/>
          <a:ea typeface="+mn-ea"/>
          <a:cs typeface="+mn-cs"/>
        </a:defRPr>
      </a:lvl1pPr>
      <a:lvl2pPr marL="6858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800" kern="1200">
          <a:solidFill>
            <a:schemeClr val="tx1">
              <a:lumMod val="65000"/>
              <a:lumOff val="35000"/>
            </a:schemeClr>
          </a:solidFill>
          <a:latin typeface="+mn-lt"/>
          <a:ea typeface="+mn-ea"/>
          <a:cs typeface="+mn-cs"/>
        </a:defRPr>
      </a:lvl2pPr>
      <a:lvl3pPr marL="11430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600" kern="1200">
          <a:solidFill>
            <a:schemeClr val="tx1">
              <a:lumMod val="65000"/>
              <a:lumOff val="35000"/>
            </a:schemeClr>
          </a:solidFill>
          <a:latin typeface="+mn-lt"/>
          <a:ea typeface="+mn-ea"/>
          <a:cs typeface="+mn-cs"/>
        </a:defRPr>
      </a:lvl3pPr>
      <a:lvl4pPr marL="16002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4pPr>
      <a:lvl5pPr marL="2057400" indent="-18288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5pPr>
      <a:lvl6pPr marL="25146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6pPr>
      <a:lvl7pPr marL="29718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7pPr>
      <a:lvl8pPr marL="34290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8pPr>
      <a:lvl9pPr marL="3886200" indent="-228600" algn="l" defTabSz="914400" rtl="0" eaLnBrk="1" latinLnBrk="0" hangingPunct="1">
        <a:lnSpc>
          <a:spcPct val="90000"/>
        </a:lnSpc>
        <a:spcBef>
          <a:spcPts val="250"/>
        </a:spcBef>
        <a:spcAft>
          <a:spcPts val="250"/>
        </a:spcAft>
        <a:buClr>
          <a:schemeClr val="accent1"/>
        </a:buClr>
        <a:buFont typeface="Wingdings 2" pitchFamily="18" charset="2"/>
        <a:buChar char=""/>
        <a:defRPr sz="1400" kern="1200">
          <a:solidFill>
            <a:schemeClr val="tx1">
              <a:lumMod val="65000"/>
              <a:lumOff val="3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1.jp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407789" y="2246489"/>
            <a:ext cx="8668475" cy="1964267"/>
          </a:xfrm>
        </p:spPr>
        <p:txBody>
          <a:bodyPr>
            <a:normAutofit/>
          </a:bodyPr>
          <a:lstStyle/>
          <a:p>
            <a:r>
              <a:rPr lang="en-US" sz="5300" b="1" dirty="0"/>
              <a:t>DEI-Focused Hiring Process Strategic Recommendations</a:t>
            </a:r>
            <a:endParaRPr lang="en-US" sz="6200" b="1" cap="all" dirty="0"/>
          </a:p>
        </p:txBody>
      </p:sp>
      <p:sp>
        <p:nvSpPr>
          <p:cNvPr id="3" name="Subtitle 2"/>
          <p:cNvSpPr>
            <a:spLocks noGrp="1"/>
          </p:cNvSpPr>
          <p:nvPr>
            <p:ph type="subTitle" idx="1"/>
          </p:nvPr>
        </p:nvSpPr>
        <p:spPr>
          <a:xfrm>
            <a:off x="407790" y="4794424"/>
            <a:ext cx="7315200" cy="914400"/>
          </a:xfrm>
        </p:spPr>
        <p:txBody>
          <a:bodyPr>
            <a:normAutofit fontScale="92500" lnSpcReduction="10000"/>
          </a:bodyPr>
          <a:lstStyle/>
          <a:p>
            <a:r>
              <a:rPr lang="en-US" sz="2800" b="1" dirty="0"/>
              <a:t>ACHRO Conference</a:t>
            </a:r>
          </a:p>
          <a:p>
            <a:r>
              <a:rPr lang="en-US" sz="2800" b="1" dirty="0"/>
              <a:t>October 20, 2021</a:t>
            </a:r>
          </a:p>
        </p:txBody>
      </p:sp>
      <p:pic>
        <p:nvPicPr>
          <p:cNvPr id="4" name="Picture 3"/>
          <p:cNvPicPr>
            <a:picLocks noChangeAspect="1"/>
          </p:cNvPicPr>
          <p:nvPr/>
        </p:nvPicPr>
        <p:blipFill>
          <a:blip r:embed="rId2">
            <a:extLst>
              <a:ext uri="{28A0092B-C50C-407E-A947-70E740481C1C}">
                <a14:useLocalDpi xmlns:a14="http://schemas.microsoft.com/office/drawing/2010/main" val="0"/>
              </a:ext>
            </a:extLst>
          </a:blip>
          <a:stretch>
            <a:fillRect/>
          </a:stretch>
        </p:blipFill>
        <p:spPr>
          <a:xfrm>
            <a:off x="407792" y="1026480"/>
            <a:ext cx="3306252" cy="1061965"/>
          </a:xfrm>
          <a:prstGeom prst="rect">
            <a:avLst/>
          </a:prstGeom>
        </p:spPr>
      </p:pic>
    </p:spTree>
    <p:extLst>
      <p:ext uri="{BB962C8B-B14F-4D97-AF65-F5344CB8AC3E}">
        <p14:creationId xmlns:p14="http://schemas.microsoft.com/office/powerpoint/2010/main" val="841264597"/>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488267" y="135468"/>
            <a:ext cx="8143751" cy="6722532"/>
          </a:xfrm>
        </p:spPr>
        <p:txBody>
          <a:bodyPr>
            <a:normAutofit/>
          </a:bodyPr>
          <a:lstStyle/>
          <a:p>
            <a:r>
              <a:rPr lang="en-US" sz="4000" dirty="0"/>
              <a:t>Behavioral Interview Questions</a:t>
            </a:r>
          </a:p>
          <a:p>
            <a:r>
              <a:rPr lang="en-US" sz="3600" dirty="0"/>
              <a:t>The formula</a:t>
            </a:r>
          </a:p>
          <a:p>
            <a:pPr lvl="1"/>
            <a:r>
              <a:rPr lang="en-US" sz="2800" dirty="0"/>
              <a:t>Helpful lead in</a:t>
            </a:r>
          </a:p>
          <a:p>
            <a:pPr lvl="1"/>
            <a:r>
              <a:rPr lang="en-US" sz="2800" dirty="0"/>
              <a:t>Open-ended beginning</a:t>
            </a:r>
          </a:p>
          <a:p>
            <a:pPr lvl="1"/>
            <a:r>
              <a:rPr lang="en-US" sz="2800" dirty="0"/>
              <a:t>Desired behavior</a:t>
            </a:r>
          </a:p>
          <a:p>
            <a:pPr marL="502920" lvl="1" indent="0">
              <a:buNone/>
            </a:pPr>
            <a:endParaRPr lang="en-US" sz="2800" dirty="0"/>
          </a:p>
          <a:p>
            <a:pPr lvl="1"/>
            <a:r>
              <a:rPr lang="en-US" sz="2800" dirty="0"/>
              <a:t>Many of our students are 1</a:t>
            </a:r>
            <a:r>
              <a:rPr lang="en-US" sz="2800" baseline="30000" dirty="0"/>
              <a:t>st</a:t>
            </a:r>
            <a:r>
              <a:rPr lang="en-US" sz="2800" dirty="0"/>
              <a:t> generation college students</a:t>
            </a:r>
          </a:p>
          <a:p>
            <a:pPr lvl="1"/>
            <a:r>
              <a:rPr lang="en-US" sz="2800" dirty="0"/>
              <a:t>Please describe a time you…</a:t>
            </a:r>
          </a:p>
          <a:p>
            <a:pPr lvl="1"/>
            <a:r>
              <a:rPr lang="en-US" sz="2800" dirty="0"/>
              <a:t>Helped someone from a different cultural background understand a new process and achieve their desired outcome</a:t>
            </a:r>
          </a:p>
        </p:txBody>
      </p:sp>
    </p:spTree>
    <p:extLst>
      <p:ext uri="{BB962C8B-B14F-4D97-AF65-F5344CB8AC3E}">
        <p14:creationId xmlns:p14="http://schemas.microsoft.com/office/powerpoint/2010/main" val="756805745"/>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488267" y="135468"/>
            <a:ext cx="8143751" cy="6722532"/>
          </a:xfrm>
        </p:spPr>
        <p:txBody>
          <a:bodyPr>
            <a:normAutofit/>
          </a:bodyPr>
          <a:lstStyle/>
          <a:p>
            <a:r>
              <a:rPr lang="en-US" sz="4000" dirty="0"/>
              <a:t>Behavioral Interview Questions</a:t>
            </a:r>
          </a:p>
          <a:p>
            <a:r>
              <a:rPr lang="en-US" sz="3200" dirty="0"/>
              <a:t>The best predictor of future performance is past performance</a:t>
            </a:r>
          </a:p>
          <a:p>
            <a:r>
              <a:rPr lang="en-US" sz="3200" dirty="0"/>
              <a:t>Behaviors, not philosophies, matter most</a:t>
            </a:r>
          </a:p>
          <a:p>
            <a:r>
              <a:rPr lang="en-US" sz="3200" dirty="0"/>
              <a:t>Virtually all questions can be framed by equity-minded performance</a:t>
            </a:r>
          </a:p>
          <a:p>
            <a:r>
              <a:rPr lang="en-US" sz="3200" dirty="0"/>
              <a:t>Helpful lead in gives context that helps frame the answer in way we need to assess it</a:t>
            </a:r>
          </a:p>
          <a:p>
            <a:r>
              <a:rPr lang="en-US" sz="3200" dirty="0"/>
              <a:t>Drawing on past experience eliminates the ‘good interviewee’ bias</a:t>
            </a:r>
          </a:p>
          <a:p>
            <a:r>
              <a:rPr lang="en-US" sz="3200" dirty="0"/>
              <a:t>Virtually impossible to make up a good answer</a:t>
            </a:r>
          </a:p>
          <a:p>
            <a:endParaRPr lang="en-US" sz="3600" dirty="0"/>
          </a:p>
        </p:txBody>
      </p:sp>
    </p:spTree>
    <p:extLst>
      <p:ext uri="{BB962C8B-B14F-4D97-AF65-F5344CB8AC3E}">
        <p14:creationId xmlns:p14="http://schemas.microsoft.com/office/powerpoint/2010/main" val="1451393959"/>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493826" y="0"/>
            <a:ext cx="8311487" cy="6858000"/>
          </a:xfrm>
        </p:spPr>
        <p:txBody>
          <a:bodyPr>
            <a:normAutofit/>
          </a:bodyPr>
          <a:lstStyle/>
          <a:p>
            <a:pPr marL="0" indent="0">
              <a:buNone/>
            </a:pPr>
            <a:r>
              <a:rPr lang="en-US" sz="2800" dirty="0"/>
              <a:t>Screening/Interviewing Scoring Rubrics:</a:t>
            </a:r>
          </a:p>
          <a:p>
            <a:pPr marL="341313" lvl="1" indent="-182563"/>
            <a:r>
              <a:rPr lang="en-US" sz="2400" dirty="0"/>
              <a:t>1 point: Application response failed to address the question or demonstrated inadequate preparation and performance</a:t>
            </a:r>
          </a:p>
          <a:p>
            <a:pPr marL="341313" lvl="1" indent="-182563"/>
            <a:r>
              <a:rPr lang="en-US" sz="2400" dirty="0"/>
              <a:t>2 points: Application response indicated some related experience or preparation, but no clear examples of successful outcomes</a:t>
            </a:r>
          </a:p>
          <a:p>
            <a:pPr marL="341313" lvl="1" indent="-182563"/>
            <a:r>
              <a:rPr lang="en-US" sz="2400" dirty="0"/>
              <a:t>3 points: Application response clearly articulated adequate experience or preparation with successful outcomes</a:t>
            </a:r>
          </a:p>
          <a:p>
            <a:pPr marL="341313" lvl="1" indent="-182563"/>
            <a:r>
              <a:rPr lang="en-US" sz="2400" dirty="0"/>
              <a:t>4 points: Application response clearly articulated adequate experience or preparation with successful outcomes AND provided successful DEI-related application of job skills in prior experience</a:t>
            </a:r>
          </a:p>
          <a:p>
            <a:pPr marL="341313" lvl="1" indent="-182563"/>
            <a:r>
              <a:rPr lang="en-US" sz="2400" dirty="0"/>
              <a:t>5 points: Application response clearly articulated adequate experience or preparation with successful outcomes AND provided successful DEI-related application of job skills in prior experience AND provided positive contributions to an overall culture of DEI beyond their individual job performance</a:t>
            </a:r>
          </a:p>
        </p:txBody>
      </p:sp>
    </p:spTree>
    <p:extLst>
      <p:ext uri="{BB962C8B-B14F-4D97-AF65-F5344CB8AC3E}">
        <p14:creationId xmlns:p14="http://schemas.microsoft.com/office/powerpoint/2010/main" val="39488700"/>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p:txBody>
          <a:bodyPr/>
          <a:lstStyle/>
          <a:p>
            <a:r>
              <a:rPr lang="en-US" dirty="0"/>
              <a:t>Summary</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488267" y="135468"/>
            <a:ext cx="8143751" cy="6722532"/>
          </a:xfrm>
        </p:spPr>
        <p:txBody>
          <a:bodyPr>
            <a:normAutofit/>
          </a:bodyPr>
          <a:lstStyle/>
          <a:p>
            <a:r>
              <a:rPr lang="en-US" sz="2800" dirty="0"/>
              <a:t>Blind application screening based on functional information about actual performance framed by DEI-engagement</a:t>
            </a:r>
          </a:p>
          <a:p>
            <a:r>
              <a:rPr lang="en-US" sz="2800" dirty="0"/>
              <a:t>Removing socioeconomic, race, and gender indicators likely eliminates many sources of intentional and unintentional biases</a:t>
            </a:r>
          </a:p>
          <a:p>
            <a:r>
              <a:rPr lang="en-US" sz="2800" dirty="0"/>
              <a:t>Reframing application prompts through DEI-engagement sends clear expectations to candidates</a:t>
            </a:r>
          </a:p>
          <a:p>
            <a:r>
              <a:rPr lang="en-US" sz="2800" dirty="0"/>
              <a:t>Behavioral interview questions provide more substantive answers to assess candidates</a:t>
            </a:r>
          </a:p>
          <a:p>
            <a:r>
              <a:rPr lang="en-US" sz="2800" dirty="0"/>
              <a:t>DEI scoring rubrics embed a structure redefining “most qualified” through a DEI framework</a:t>
            </a:r>
            <a:endParaRPr lang="en-US" sz="2400" dirty="0"/>
          </a:p>
        </p:txBody>
      </p:sp>
    </p:spTree>
    <p:extLst>
      <p:ext uri="{BB962C8B-B14F-4D97-AF65-F5344CB8AC3E}">
        <p14:creationId xmlns:p14="http://schemas.microsoft.com/office/powerpoint/2010/main" val="252357685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 name="Rectangle 9">
            <a:extLst>
              <a:ext uri="{FF2B5EF4-FFF2-40B4-BE49-F238E27FC236}">
                <a16:creationId xmlns:a16="http://schemas.microsoft.com/office/drawing/2014/main" id="{C162DF2A-64D1-4AA9-BA42-8A4063EADE09}"/>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761999"/>
            <a:ext cx="9141619" cy="5334001"/>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2" name="Rectangle 11">
            <a:extLst>
              <a:ext uri="{FF2B5EF4-FFF2-40B4-BE49-F238E27FC236}">
                <a16:creationId xmlns:a16="http://schemas.microsoft.com/office/drawing/2014/main" id="{5D7C1373-63AF-4A75-909E-990E0535667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9270263" y="761999"/>
            <a:ext cx="2925318" cy="5334001"/>
          </a:xfrm>
          <a:prstGeom prst="rect">
            <a:avLst/>
          </a:prstGeom>
          <a:solidFill>
            <a:srgbClr val="C8C8C8">
              <a:alpha val="49804"/>
            </a:srgbClr>
          </a:solidFill>
          <a:ln>
            <a:noFill/>
          </a:ln>
        </p:spPr>
        <p:style>
          <a:lnRef idx="2">
            <a:schemeClr val="accent1">
              <a:shade val="50000"/>
            </a:schemeClr>
          </a:lnRef>
          <a:fillRef idx="1">
            <a:schemeClr val="accent1"/>
          </a:fillRef>
          <a:effectRef idx="0">
            <a:schemeClr val="accent1"/>
          </a:effectRef>
          <a:fontRef idx="minor">
            <a:schemeClr val="lt1"/>
          </a:fontRef>
        </p:style>
      </p:sp>
      <p:sp useBgFill="1">
        <p:nvSpPr>
          <p:cNvPr id="14" name="Rectangle 13">
            <a:extLst>
              <a:ext uri="{FF2B5EF4-FFF2-40B4-BE49-F238E27FC236}">
                <a16:creationId xmlns:a16="http://schemas.microsoft.com/office/drawing/2014/main" id="{2F4AD318-2FB6-4C6E-931E-58E404FA18C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0" y="0"/>
            <a:ext cx="12192000" cy="6858000"/>
          </a:xfrm>
          <a:prstGeom prst="rect">
            <a:avLst/>
          </a:prstGeom>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p>
        </p:txBody>
      </p:sp>
      <p:sp>
        <p:nvSpPr>
          <p:cNvPr id="16" name="Freeform: Shape 15">
            <a:extLst>
              <a:ext uri="{FF2B5EF4-FFF2-40B4-BE49-F238E27FC236}">
                <a16:creationId xmlns:a16="http://schemas.microsoft.com/office/drawing/2014/main" id="{1A118E35-1CBF-4863-8497-F4DF1A166D2D}"/>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3582" y="752748"/>
            <a:ext cx="1001483" cy="4744251"/>
          </a:xfrm>
          <a:custGeom>
            <a:avLst/>
            <a:gdLst>
              <a:gd name="connsiteX0" fmla="*/ 0 w 1001483"/>
              <a:gd name="connsiteY0" fmla="*/ 0 h 4744251"/>
              <a:gd name="connsiteX1" fmla="*/ 1001483 w 1001483"/>
              <a:gd name="connsiteY1" fmla="*/ 0 h 4744251"/>
              <a:gd name="connsiteX2" fmla="*/ 0 w 1001483"/>
              <a:gd name="connsiteY2" fmla="*/ 4744251 h 4744251"/>
            </a:gdLst>
            <a:ahLst/>
            <a:cxnLst>
              <a:cxn ang="0">
                <a:pos x="connsiteX0" y="connsiteY0"/>
              </a:cxn>
              <a:cxn ang="0">
                <a:pos x="connsiteX1" y="connsiteY1"/>
              </a:cxn>
              <a:cxn ang="0">
                <a:pos x="connsiteX2" y="connsiteY2"/>
              </a:cxn>
            </a:cxnLst>
            <a:rect l="l" t="t" r="r" b="b"/>
            <a:pathLst>
              <a:path w="1001483" h="4744251">
                <a:moveTo>
                  <a:pt x="0" y="0"/>
                </a:moveTo>
                <a:lnTo>
                  <a:pt x="1001483" y="0"/>
                </a:lnTo>
                <a:lnTo>
                  <a:pt x="0" y="474425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8" name="Freeform: Shape 17">
            <a:extLst>
              <a:ext uri="{FF2B5EF4-FFF2-40B4-BE49-F238E27FC236}">
                <a16:creationId xmlns:a16="http://schemas.microsoft.com/office/drawing/2014/main" id="{6E187274-5DC2-4BE0-AF99-925D6D973550}"/>
              </a:ext>
              <a:ext uri="{C183D7F6-B498-43B3-948B-1728B52AA6E4}">
                <adec:decorative xmlns:adec="http://schemas.microsoft.com/office/drawing/2017/decorative" val="1"/>
              </a:ext>
            </a:extLst>
          </p:cNvPr>
          <p:cNvSpPr>
            <a:spLocks noGrp="1" noRot="1" noChangeAspect="1" noMove="1" noResize="1" noEditPoints="1" noAdjustHandles="1" noChangeArrowheads="1" noChangeShapeType="1" noTextEdit="1"/>
          </p:cNvSpPr>
          <p:nvPr>
            <p:extLst>
              <p:ext uri="{386F3935-93C4-4BCD-93E2-E3B085C9AB24}">
                <p16:designElem xmlns:p16="http://schemas.microsoft.com/office/powerpoint/2015/main" val="1"/>
              </p:ext>
            </p:extLst>
          </p:nvPr>
        </p:nvSpPr>
        <p:spPr>
          <a:xfrm>
            <a:off x="7987094" y="761999"/>
            <a:ext cx="4208489" cy="5334001"/>
          </a:xfrm>
          <a:custGeom>
            <a:avLst/>
            <a:gdLst>
              <a:gd name="connsiteX0" fmla="*/ 1015642 w 4208489"/>
              <a:gd name="connsiteY0" fmla="*/ 0 h 5334001"/>
              <a:gd name="connsiteX1" fmla="*/ 4208489 w 4208489"/>
              <a:gd name="connsiteY1" fmla="*/ 0 h 5334001"/>
              <a:gd name="connsiteX2" fmla="*/ 4208489 w 4208489"/>
              <a:gd name="connsiteY2" fmla="*/ 5334001 h 5334001"/>
              <a:gd name="connsiteX3" fmla="*/ 0 w 4208489"/>
              <a:gd name="connsiteY3" fmla="*/ 5334001 h 5334001"/>
            </a:gdLst>
            <a:ahLst/>
            <a:cxnLst>
              <a:cxn ang="0">
                <a:pos x="connsiteX0" y="connsiteY0"/>
              </a:cxn>
              <a:cxn ang="0">
                <a:pos x="connsiteX1" y="connsiteY1"/>
              </a:cxn>
              <a:cxn ang="0">
                <a:pos x="connsiteX2" y="connsiteY2"/>
              </a:cxn>
              <a:cxn ang="0">
                <a:pos x="connsiteX3" y="connsiteY3"/>
              </a:cxn>
            </a:cxnLst>
            <a:rect l="l" t="t" r="r" b="b"/>
            <a:pathLst>
              <a:path w="4208489" h="5334001">
                <a:moveTo>
                  <a:pt x="1015642" y="0"/>
                </a:moveTo>
                <a:lnTo>
                  <a:pt x="4208489" y="0"/>
                </a:lnTo>
                <a:lnTo>
                  <a:pt x="4208489" y="5334001"/>
                </a:lnTo>
                <a:lnTo>
                  <a:pt x="0" y="5334001"/>
                </a:lnTo>
                <a:close/>
              </a:path>
            </a:pathLst>
          </a:cu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a:xfrm>
            <a:off x="1069849" y="1298448"/>
            <a:ext cx="7056444" cy="3255264"/>
          </a:xfrm>
        </p:spPr>
        <p:txBody>
          <a:bodyPr vert="horz" lIns="91440" tIns="45720" rIns="91440" bIns="45720" rtlCol="0" anchor="b">
            <a:normAutofit/>
          </a:bodyPr>
          <a:lstStyle/>
          <a:p>
            <a:pPr algn="r"/>
            <a:r>
              <a:rPr lang="en-US" sz="5900" spc="-100">
                <a:solidFill>
                  <a:schemeClr val="accent1"/>
                </a:solidFill>
              </a:rPr>
              <a:t>Feedback and Discussion</a:t>
            </a:r>
          </a:p>
        </p:txBody>
      </p:sp>
    </p:spTree>
    <p:extLst>
      <p:ext uri="{BB962C8B-B14F-4D97-AF65-F5344CB8AC3E}">
        <p14:creationId xmlns:p14="http://schemas.microsoft.com/office/powerpoint/2010/main" val="1787304732"/>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9332" y="1123837"/>
            <a:ext cx="3081867" cy="4601183"/>
          </a:xfrm>
        </p:spPr>
        <p:txBody>
          <a:bodyPr>
            <a:normAutofit/>
          </a:bodyPr>
          <a:lstStyle/>
          <a:p>
            <a:r>
              <a:rPr lang="en-US" sz="3200" b="1" dirty="0"/>
              <a:t>DEI Implementation Plan</a:t>
            </a:r>
          </a:p>
        </p:txBody>
      </p:sp>
      <p:sp>
        <p:nvSpPr>
          <p:cNvPr id="3" name="Content Placeholder 2"/>
          <p:cNvSpPr>
            <a:spLocks noGrp="1"/>
          </p:cNvSpPr>
          <p:nvPr>
            <p:ph idx="1"/>
          </p:nvPr>
        </p:nvSpPr>
        <p:spPr>
          <a:xfrm>
            <a:off x="3552787" y="745434"/>
            <a:ext cx="8201890" cy="5994033"/>
          </a:xfrm>
        </p:spPr>
        <p:txBody>
          <a:bodyPr anchor="t">
            <a:normAutofit fontScale="92500"/>
          </a:bodyPr>
          <a:lstStyle/>
          <a:p>
            <a:pPr marL="0" indent="0">
              <a:lnSpc>
                <a:spcPct val="100000"/>
              </a:lnSpc>
              <a:spcAft>
                <a:spcPts val="1200"/>
              </a:spcAft>
              <a:buNone/>
            </a:pPr>
            <a:r>
              <a:rPr lang="en-US" sz="3200" b="1" dirty="0">
                <a:solidFill>
                  <a:schemeClr val="accent1"/>
                </a:solidFill>
              </a:rPr>
              <a:t>STRATEGIES</a:t>
            </a:r>
          </a:p>
          <a:p>
            <a:pPr marL="0" indent="0">
              <a:spcBef>
                <a:spcPts val="0"/>
              </a:spcBef>
              <a:buNone/>
            </a:pPr>
            <a:r>
              <a:rPr lang="en-US" sz="2400" dirty="0"/>
              <a:t>ASCCC and HR to develop model job descriptions, vacancy announcements, screening criteria, interview questions, and other employee selection procedure language to establish the ability to successfully serve diverse student populations as a true minimum qualification for all positions. Focus on student engagement, retention, and responding to student needs.</a:t>
            </a:r>
          </a:p>
          <a:p>
            <a:pPr marL="0" indent="0">
              <a:spcBef>
                <a:spcPts val="0"/>
              </a:spcBef>
              <a:buNone/>
            </a:pPr>
            <a:endParaRPr lang="en-US" sz="2400" dirty="0"/>
          </a:p>
          <a:p>
            <a:pPr marL="0" indent="0">
              <a:spcBef>
                <a:spcPts val="0"/>
              </a:spcBef>
              <a:buNone/>
            </a:pPr>
            <a:r>
              <a:rPr lang="en-US" sz="2400" dirty="0"/>
              <a:t>HR, individual Department Chairs and Deans, and hiring committees to develop model job description, vacancy announcement, screening criteria, interview questions, and other employee selection procedure language to successfully serve diverse student populations.</a:t>
            </a:r>
          </a:p>
          <a:p>
            <a:pPr marL="0" indent="0">
              <a:spcBef>
                <a:spcPts val="0"/>
              </a:spcBef>
              <a:buNone/>
            </a:pPr>
            <a:endParaRPr lang="en-US" sz="3200" b="1" dirty="0">
              <a:solidFill>
                <a:schemeClr val="accent1"/>
              </a:solidFill>
            </a:endParaRPr>
          </a:p>
          <a:p>
            <a:pPr marL="0" indent="0">
              <a:lnSpc>
                <a:spcPct val="100000"/>
              </a:lnSpc>
              <a:spcBef>
                <a:spcPts val="0"/>
              </a:spcBef>
              <a:spcAft>
                <a:spcPts val="1200"/>
              </a:spcAft>
              <a:buNone/>
            </a:pPr>
            <a:r>
              <a:rPr lang="en-US" sz="3200" b="1" dirty="0">
                <a:solidFill>
                  <a:schemeClr val="accent1"/>
                </a:solidFill>
              </a:rPr>
              <a:t>OBJECTIVES</a:t>
            </a:r>
          </a:p>
          <a:p>
            <a:pPr marL="0" indent="0">
              <a:spcBef>
                <a:spcPts val="0"/>
              </a:spcBef>
              <a:buNone/>
            </a:pPr>
            <a:r>
              <a:rPr lang="en-US" sz="2400" dirty="0"/>
              <a:t>Redesign employment marketing, application processes, and screening and interviewing procedures to eliminate structural barriers to DEI and embed DEI as a minimum qualification for all positions</a:t>
            </a:r>
          </a:p>
        </p:txBody>
      </p:sp>
    </p:spTree>
    <p:extLst>
      <p:ext uri="{BB962C8B-B14F-4D97-AF65-F5344CB8AC3E}">
        <p14:creationId xmlns:p14="http://schemas.microsoft.com/office/powerpoint/2010/main" val="2007131842"/>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sz="4000" b="1" dirty="0"/>
              <a:t>ACHRO Workgroup Key Contributors</a:t>
            </a:r>
          </a:p>
        </p:txBody>
      </p:sp>
      <p:sp>
        <p:nvSpPr>
          <p:cNvPr id="3" name="Content Placeholder 2"/>
          <p:cNvSpPr>
            <a:spLocks noGrp="1"/>
          </p:cNvSpPr>
          <p:nvPr>
            <p:ph idx="1"/>
          </p:nvPr>
        </p:nvSpPr>
        <p:spPr>
          <a:xfrm>
            <a:off x="3487918" y="669304"/>
            <a:ext cx="8210746" cy="5495827"/>
          </a:xfrm>
        </p:spPr>
        <p:txBody>
          <a:bodyPr numCol="2">
            <a:normAutofit/>
          </a:bodyPr>
          <a:lstStyle/>
          <a:p>
            <a:r>
              <a:rPr lang="en-US" b="1" dirty="0"/>
              <a:t>Diversity Recruitment &amp; Outreach</a:t>
            </a:r>
          </a:p>
          <a:p>
            <a:pPr lvl="1"/>
            <a:r>
              <a:rPr lang="en-US" dirty="0"/>
              <a:t>Beth Au</a:t>
            </a:r>
          </a:p>
          <a:p>
            <a:pPr lvl="1"/>
            <a:r>
              <a:rPr lang="en-US" dirty="0"/>
              <a:t>Dena Rhodes</a:t>
            </a:r>
          </a:p>
          <a:p>
            <a:pPr lvl="1"/>
            <a:r>
              <a:rPr lang="en-US" dirty="0"/>
              <a:t>Jennifer Burchett</a:t>
            </a:r>
          </a:p>
          <a:p>
            <a:pPr lvl="1"/>
            <a:r>
              <a:rPr lang="en-US" dirty="0"/>
              <a:t>Sophia Lever</a:t>
            </a:r>
          </a:p>
          <a:p>
            <a:pPr lvl="1"/>
            <a:r>
              <a:rPr lang="en-US" dirty="0"/>
              <a:t>Veronica Jones</a:t>
            </a:r>
          </a:p>
          <a:p>
            <a:pPr lvl="1"/>
            <a:r>
              <a:rPr lang="en-US" dirty="0"/>
              <a:t>Monica Chahal (CIO)</a:t>
            </a:r>
          </a:p>
          <a:p>
            <a:r>
              <a:rPr lang="en-US" b="1" dirty="0"/>
              <a:t>Equity-Focused Vacancy Announcements &amp; Application Requirements</a:t>
            </a:r>
          </a:p>
          <a:p>
            <a:pPr lvl="1"/>
            <a:r>
              <a:rPr lang="en-US" dirty="0"/>
              <a:t>Jennifer Burchett</a:t>
            </a:r>
          </a:p>
          <a:p>
            <a:pPr lvl="1"/>
            <a:r>
              <a:rPr lang="en-US" dirty="0"/>
              <a:t>Irma Ramos</a:t>
            </a:r>
          </a:p>
          <a:p>
            <a:pPr lvl="1"/>
            <a:r>
              <a:rPr lang="en-US" dirty="0" err="1"/>
              <a:t>Tre’Shawn</a:t>
            </a:r>
            <a:r>
              <a:rPr lang="en-US" dirty="0"/>
              <a:t> Hall-Baker</a:t>
            </a:r>
          </a:p>
          <a:p>
            <a:pPr lvl="1"/>
            <a:r>
              <a:rPr lang="en-US" dirty="0"/>
              <a:t>Veronica Jones</a:t>
            </a:r>
          </a:p>
          <a:p>
            <a:pPr lvl="1"/>
            <a:r>
              <a:rPr lang="en-US" dirty="0"/>
              <a:t>Mercedes Gutierrez</a:t>
            </a:r>
          </a:p>
          <a:p>
            <a:pPr lvl="1"/>
            <a:r>
              <a:rPr lang="en-US" dirty="0"/>
              <a:t>Laura Hope (CIO)</a:t>
            </a:r>
          </a:p>
          <a:p>
            <a:r>
              <a:rPr lang="en-US" b="1" dirty="0"/>
              <a:t>Equity-Focused Screening Criteria</a:t>
            </a:r>
          </a:p>
          <a:p>
            <a:pPr lvl="1"/>
            <a:r>
              <a:rPr lang="en-US" dirty="0"/>
              <a:t>Arturo Ocampo</a:t>
            </a:r>
          </a:p>
          <a:p>
            <a:pPr lvl="1"/>
            <a:r>
              <a:rPr lang="en-US" dirty="0"/>
              <a:t>Stacey Zuniga</a:t>
            </a:r>
          </a:p>
          <a:p>
            <a:pPr lvl="1"/>
            <a:r>
              <a:rPr lang="en-US" dirty="0" err="1"/>
              <a:t>Tre’Shawn</a:t>
            </a:r>
            <a:r>
              <a:rPr lang="en-US" dirty="0"/>
              <a:t> Hall-Baker</a:t>
            </a:r>
          </a:p>
          <a:p>
            <a:pPr lvl="1"/>
            <a:r>
              <a:rPr lang="en-US" dirty="0"/>
              <a:t>Alan Kuykendall</a:t>
            </a:r>
          </a:p>
          <a:p>
            <a:pPr lvl="1"/>
            <a:r>
              <a:rPr lang="en-US" dirty="0"/>
              <a:t>Lucy Alvarez</a:t>
            </a:r>
          </a:p>
          <a:p>
            <a:pPr lvl="1"/>
            <a:r>
              <a:rPr lang="en-US" dirty="0"/>
              <a:t>Amy Mahoney</a:t>
            </a:r>
          </a:p>
          <a:p>
            <a:pPr lvl="1"/>
            <a:r>
              <a:rPr lang="en-US" dirty="0"/>
              <a:t>Carol Long</a:t>
            </a:r>
          </a:p>
          <a:p>
            <a:pPr lvl="1"/>
            <a:r>
              <a:rPr lang="en-US" dirty="0"/>
              <a:t>Arlitha Harmon (ACBO)</a:t>
            </a:r>
          </a:p>
          <a:p>
            <a:r>
              <a:rPr lang="en-US" b="1" dirty="0"/>
              <a:t>Equity-Minded Interviews</a:t>
            </a:r>
          </a:p>
          <a:p>
            <a:pPr lvl="1"/>
            <a:r>
              <a:rPr lang="en-US" dirty="0"/>
              <a:t>Lisa Winter</a:t>
            </a:r>
          </a:p>
          <a:p>
            <a:pPr lvl="1"/>
            <a:r>
              <a:rPr lang="en-US" dirty="0"/>
              <a:t>Simone Brown Thunder</a:t>
            </a:r>
          </a:p>
          <a:p>
            <a:pPr lvl="1"/>
            <a:r>
              <a:rPr lang="en-US" dirty="0"/>
              <a:t>Jennifer </a:t>
            </a:r>
            <a:r>
              <a:rPr lang="en-US" dirty="0" err="1"/>
              <a:t>Druley</a:t>
            </a:r>
            <a:endParaRPr lang="en-US" dirty="0"/>
          </a:p>
          <a:p>
            <a:pPr lvl="1"/>
            <a:r>
              <a:rPr lang="en-US" dirty="0"/>
              <a:t>Stacey Zuniga</a:t>
            </a:r>
          </a:p>
          <a:p>
            <a:pPr lvl="1"/>
            <a:r>
              <a:rPr lang="en-US" dirty="0"/>
              <a:t>Monica Chahal (CIO)</a:t>
            </a:r>
          </a:p>
        </p:txBody>
      </p:sp>
    </p:spTree>
    <p:extLst>
      <p:ext uri="{BB962C8B-B14F-4D97-AF65-F5344CB8AC3E}">
        <p14:creationId xmlns:p14="http://schemas.microsoft.com/office/powerpoint/2010/main" val="461653015"/>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a:xfrm>
            <a:off x="0" y="1067392"/>
            <a:ext cx="3465690" cy="4601183"/>
          </a:xfrm>
        </p:spPr>
        <p:txBody>
          <a:bodyPr>
            <a:normAutofit/>
          </a:bodyPr>
          <a:lstStyle/>
          <a:p>
            <a:r>
              <a:rPr lang="en-US" sz="5400" b="1" dirty="0"/>
              <a:t>Imperative for Change</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668889" y="864107"/>
            <a:ext cx="8003822" cy="5807625"/>
          </a:xfrm>
        </p:spPr>
        <p:txBody>
          <a:bodyPr>
            <a:normAutofit/>
          </a:bodyPr>
          <a:lstStyle/>
          <a:p>
            <a:pPr>
              <a:lnSpc>
                <a:spcPct val="100000"/>
              </a:lnSpc>
              <a:spcBef>
                <a:spcPts val="0"/>
              </a:spcBef>
              <a:spcAft>
                <a:spcPts val="1200"/>
              </a:spcAft>
            </a:pPr>
            <a:r>
              <a:rPr lang="en-US" sz="2800" dirty="0"/>
              <a:t>Standard hiring processes in our culture were developed in the early 1900s</a:t>
            </a:r>
          </a:p>
          <a:p>
            <a:pPr>
              <a:lnSpc>
                <a:spcPct val="100000"/>
              </a:lnSpc>
              <a:spcBef>
                <a:spcPts val="0"/>
              </a:spcBef>
              <a:spcAft>
                <a:spcPts val="1200"/>
              </a:spcAft>
            </a:pPr>
            <a:r>
              <a:rPr lang="en-US" sz="2800" dirty="0"/>
              <a:t>Legal, encouraged, and expected discrimination based on race, ethnicity, color, gender, ability status, etc.</a:t>
            </a:r>
          </a:p>
          <a:p>
            <a:pPr>
              <a:lnSpc>
                <a:spcPct val="100000"/>
              </a:lnSpc>
              <a:spcBef>
                <a:spcPts val="0"/>
              </a:spcBef>
              <a:spcAft>
                <a:spcPts val="1200"/>
              </a:spcAft>
            </a:pPr>
            <a:r>
              <a:rPr lang="en-US" sz="2800" dirty="0"/>
              <a:t>Cover letters, resumes, CVs, reference letters, etc. are largely framed by socioeconomic status markers, access to and inclusion in established networks, and biases strongly correlated with race and gender expectations</a:t>
            </a:r>
          </a:p>
          <a:p>
            <a:pPr>
              <a:lnSpc>
                <a:spcPct val="100000"/>
              </a:lnSpc>
              <a:spcBef>
                <a:spcPts val="0"/>
              </a:spcBef>
              <a:spcAft>
                <a:spcPts val="1200"/>
              </a:spcAft>
            </a:pPr>
            <a:r>
              <a:rPr lang="en-US" sz="2800" dirty="0"/>
              <a:t>What “moment” are we hiring for?</a:t>
            </a:r>
          </a:p>
        </p:txBody>
      </p:sp>
    </p:spTree>
    <p:extLst>
      <p:ext uri="{BB962C8B-B14F-4D97-AF65-F5344CB8AC3E}">
        <p14:creationId xmlns:p14="http://schemas.microsoft.com/office/powerpoint/2010/main" val="3367967905"/>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123837"/>
            <a:ext cx="3532910" cy="4601183"/>
          </a:xfrm>
        </p:spPr>
        <p:txBody>
          <a:bodyPr/>
          <a:lstStyle/>
          <a:p>
            <a:r>
              <a:rPr lang="en-US" dirty="0"/>
              <a:t>Employment Marketing Recommendation</a:t>
            </a:r>
          </a:p>
        </p:txBody>
      </p:sp>
      <p:sp>
        <p:nvSpPr>
          <p:cNvPr id="3" name="Content Placeholder 2"/>
          <p:cNvSpPr>
            <a:spLocks noGrp="1"/>
          </p:cNvSpPr>
          <p:nvPr>
            <p:ph idx="1"/>
          </p:nvPr>
        </p:nvSpPr>
        <p:spPr>
          <a:xfrm>
            <a:off x="3532910" y="124178"/>
            <a:ext cx="8162379" cy="6733822"/>
          </a:xfrm>
        </p:spPr>
        <p:txBody>
          <a:bodyPr>
            <a:normAutofit/>
          </a:bodyPr>
          <a:lstStyle/>
          <a:p>
            <a:pPr>
              <a:lnSpc>
                <a:spcPct val="120000"/>
              </a:lnSpc>
              <a:spcBef>
                <a:spcPts val="0"/>
              </a:spcBef>
              <a:spcAft>
                <a:spcPts val="600"/>
              </a:spcAft>
            </a:pPr>
            <a:r>
              <a:rPr lang="en-US" sz="2800" dirty="0"/>
              <a:t>DEI-Focused Employment Marketing Videos</a:t>
            </a:r>
          </a:p>
          <a:p>
            <a:pPr lvl="1">
              <a:lnSpc>
                <a:spcPct val="120000"/>
              </a:lnSpc>
              <a:spcBef>
                <a:spcPts val="0"/>
              </a:spcBef>
              <a:spcAft>
                <a:spcPts val="600"/>
              </a:spcAft>
            </a:pPr>
            <a:r>
              <a:rPr lang="en-US" sz="2200" dirty="0"/>
              <a:t>Communicate the organization’s vision and values in a way that attracts and inspires potential candidates to want to join the organization</a:t>
            </a:r>
          </a:p>
          <a:p>
            <a:pPr lvl="1">
              <a:lnSpc>
                <a:spcPct val="120000"/>
              </a:lnSpc>
              <a:spcBef>
                <a:spcPts val="0"/>
              </a:spcBef>
              <a:spcAft>
                <a:spcPts val="600"/>
              </a:spcAft>
            </a:pPr>
            <a:r>
              <a:rPr lang="en-US" sz="2200" dirty="0"/>
              <a:t>DEI-focus is explicit and clear through images, dialog, music, and other cues signaling diverse job seekers are welcome and that the District prioritizes serving diverse student communities successfully</a:t>
            </a:r>
          </a:p>
          <a:p>
            <a:pPr lvl="1">
              <a:lnSpc>
                <a:spcPct val="120000"/>
              </a:lnSpc>
              <a:spcBef>
                <a:spcPts val="0"/>
              </a:spcBef>
              <a:spcAft>
                <a:spcPts val="600"/>
              </a:spcAft>
            </a:pPr>
            <a:r>
              <a:rPr lang="en-US" sz="2200" dirty="0"/>
              <a:t>Mutually-beneficial objectives – ‘sell’ DEI-minded candidates on applying; discourage candidates who dismiss the importance of DEI</a:t>
            </a:r>
          </a:p>
        </p:txBody>
      </p:sp>
    </p:spTree>
    <p:extLst>
      <p:ext uri="{BB962C8B-B14F-4D97-AF65-F5344CB8AC3E}">
        <p14:creationId xmlns:p14="http://schemas.microsoft.com/office/powerpoint/2010/main" val="2533354522"/>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a:xfrm>
            <a:off x="0" y="1123837"/>
            <a:ext cx="3555999" cy="4601183"/>
          </a:xfrm>
        </p:spPr>
        <p:txBody>
          <a:bodyPr/>
          <a:lstStyle/>
          <a:p>
            <a:r>
              <a:rPr lang="en-US" dirty="0"/>
              <a:t>Application Process Recommendation</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555999" y="1"/>
            <a:ext cx="8173156" cy="6858000"/>
          </a:xfrm>
        </p:spPr>
        <p:txBody>
          <a:bodyPr>
            <a:normAutofit/>
          </a:bodyPr>
          <a:lstStyle/>
          <a:p>
            <a:pPr>
              <a:lnSpc>
                <a:spcPct val="100000"/>
              </a:lnSpc>
            </a:pPr>
            <a:r>
              <a:rPr lang="en-US" sz="3200" dirty="0"/>
              <a:t>Conventional Application Materials</a:t>
            </a:r>
          </a:p>
          <a:p>
            <a:pPr lvl="1">
              <a:lnSpc>
                <a:spcPct val="100000"/>
              </a:lnSpc>
            </a:pPr>
            <a:r>
              <a:rPr lang="en-US" sz="2400" dirty="0"/>
              <a:t>Name, prior employers, schools attended, and writing style provide significant indicators of social class, race and ethnicity, and gender</a:t>
            </a:r>
          </a:p>
          <a:p>
            <a:pPr lvl="1">
              <a:lnSpc>
                <a:spcPct val="100000"/>
              </a:lnSpc>
            </a:pPr>
            <a:r>
              <a:rPr lang="en-US" sz="2400" dirty="0"/>
              <a:t>Based on the unsubstantiated assumption prior experience and education are objective predictors of job-related knowledge, skills, abilities, and future performance</a:t>
            </a:r>
          </a:p>
          <a:p>
            <a:pPr lvl="1">
              <a:lnSpc>
                <a:spcPct val="100000"/>
              </a:lnSpc>
            </a:pPr>
            <a:r>
              <a:rPr lang="en-US" sz="2400" dirty="0"/>
              <a:t>Systematize positive and negative stereotypes based on superficial socioeconomic indicators biased towards white, cisgender men as more naturally inclined to professional work and with great aptitude in technical fields</a:t>
            </a:r>
          </a:p>
          <a:p>
            <a:pPr lvl="1">
              <a:lnSpc>
                <a:spcPct val="100000"/>
              </a:lnSpc>
            </a:pPr>
            <a:r>
              <a:rPr lang="en-US" sz="2400" dirty="0"/>
              <a:t>Fail to provide substantive information about how people engage, perform work, and their outcomes</a:t>
            </a:r>
          </a:p>
          <a:p>
            <a:pPr lvl="1">
              <a:lnSpc>
                <a:spcPct val="100000"/>
              </a:lnSpc>
            </a:pPr>
            <a:r>
              <a:rPr lang="en-US" sz="2400" dirty="0"/>
              <a:t>Fail to address the context in which work is performed</a:t>
            </a:r>
          </a:p>
        </p:txBody>
      </p:sp>
    </p:spTree>
    <p:extLst>
      <p:ext uri="{BB962C8B-B14F-4D97-AF65-F5344CB8AC3E}">
        <p14:creationId xmlns:p14="http://schemas.microsoft.com/office/powerpoint/2010/main" val="203618497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a:xfrm>
            <a:off x="0" y="1123837"/>
            <a:ext cx="3555999" cy="4601183"/>
          </a:xfrm>
        </p:spPr>
        <p:txBody>
          <a:bodyPr/>
          <a:lstStyle/>
          <a:p>
            <a:r>
              <a:rPr lang="en-US" dirty="0"/>
              <a:t>Application Process Recommendation</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421930" y="214489"/>
            <a:ext cx="8307225" cy="6643511"/>
          </a:xfrm>
        </p:spPr>
        <p:txBody>
          <a:bodyPr>
            <a:noAutofit/>
          </a:bodyPr>
          <a:lstStyle/>
          <a:p>
            <a:r>
              <a:rPr lang="en-US" sz="3600" dirty="0"/>
              <a:t>A New Approach</a:t>
            </a:r>
          </a:p>
          <a:p>
            <a:pPr lvl="1"/>
            <a:r>
              <a:rPr lang="en-US" sz="2800" dirty="0"/>
              <a:t>Committee of diverse stakeholders define the expectations of a position within a DEI culture, prioritizing an understanding of the lived experiences of others</a:t>
            </a:r>
          </a:p>
          <a:p>
            <a:pPr lvl="1"/>
            <a:r>
              <a:rPr lang="en-US" sz="2800" dirty="0"/>
              <a:t>Committee prioritizes the essential attributes and behaviors of successful job performance within a diverse environment</a:t>
            </a:r>
          </a:p>
          <a:p>
            <a:pPr lvl="1"/>
            <a:r>
              <a:rPr lang="en-US" sz="2800" dirty="0"/>
              <a:t>Committee drafts a set of open-ended question prompts based on the essential attributes and behaviors, asking candidates to state outcomes, how they achieved the outcomes, and how they will contribute within the position</a:t>
            </a:r>
          </a:p>
          <a:p>
            <a:pPr lvl="1"/>
            <a:r>
              <a:rPr lang="en-US" sz="2800" dirty="0"/>
              <a:t>The initial “application” is the candidate’s responses</a:t>
            </a:r>
          </a:p>
          <a:p>
            <a:pPr lvl="1"/>
            <a:r>
              <a:rPr lang="en-US" sz="2800" dirty="0"/>
              <a:t>Committee screens responses blind</a:t>
            </a:r>
          </a:p>
        </p:txBody>
      </p:sp>
    </p:spTree>
    <p:extLst>
      <p:ext uri="{BB962C8B-B14F-4D97-AF65-F5344CB8AC3E}">
        <p14:creationId xmlns:p14="http://schemas.microsoft.com/office/powerpoint/2010/main" val="891344233"/>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a:xfrm>
            <a:off x="0" y="1123837"/>
            <a:ext cx="3555999" cy="4601183"/>
          </a:xfrm>
        </p:spPr>
        <p:txBody>
          <a:bodyPr/>
          <a:lstStyle/>
          <a:p>
            <a:r>
              <a:rPr lang="en-US" dirty="0"/>
              <a:t>Application Process Recommendation</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555999" y="214489"/>
            <a:ext cx="8173156" cy="6643511"/>
          </a:xfrm>
        </p:spPr>
        <p:txBody>
          <a:bodyPr>
            <a:normAutofit/>
          </a:bodyPr>
          <a:lstStyle/>
          <a:p>
            <a:pPr>
              <a:lnSpc>
                <a:spcPct val="100000"/>
              </a:lnSpc>
            </a:pPr>
            <a:r>
              <a:rPr lang="en-US" sz="3600" dirty="0"/>
              <a:t>A New Approach</a:t>
            </a:r>
          </a:p>
          <a:p>
            <a:pPr lvl="1">
              <a:lnSpc>
                <a:spcPct val="100000"/>
              </a:lnSpc>
            </a:pPr>
            <a:r>
              <a:rPr lang="en-US" sz="2800" dirty="0"/>
              <a:t>Committee drafts behavioral interview questions framed by application of technical KSAs within a diverse environment</a:t>
            </a:r>
          </a:p>
          <a:p>
            <a:pPr lvl="1">
              <a:lnSpc>
                <a:spcPct val="100000"/>
              </a:lnSpc>
            </a:pPr>
            <a:r>
              <a:rPr lang="en-US" sz="2800" dirty="0"/>
              <a:t>Application screening and interview scoring rubrics award base points for technical KSAs, additional points for DEI outcomes and contributions</a:t>
            </a:r>
          </a:p>
          <a:p>
            <a:pPr lvl="2">
              <a:lnSpc>
                <a:spcPct val="100000"/>
              </a:lnSpc>
            </a:pPr>
            <a:r>
              <a:rPr lang="en-US" sz="2400" dirty="0"/>
              <a:t>DEI outcomes within individual performance</a:t>
            </a:r>
          </a:p>
          <a:p>
            <a:pPr lvl="2">
              <a:lnSpc>
                <a:spcPct val="100000"/>
              </a:lnSpc>
            </a:pPr>
            <a:r>
              <a:rPr lang="en-US" sz="2400" dirty="0"/>
              <a:t>DEI contributions beyond individual role</a:t>
            </a:r>
          </a:p>
          <a:p>
            <a:pPr lvl="1">
              <a:lnSpc>
                <a:spcPct val="100000"/>
              </a:lnSpc>
            </a:pPr>
            <a:r>
              <a:rPr lang="en-US" sz="2800" dirty="0"/>
              <a:t>“Best Qualified” inextricably links technical KSAs with DEI engagement</a:t>
            </a:r>
          </a:p>
        </p:txBody>
      </p:sp>
    </p:spTree>
    <p:extLst>
      <p:ext uri="{BB962C8B-B14F-4D97-AF65-F5344CB8AC3E}">
        <p14:creationId xmlns:p14="http://schemas.microsoft.com/office/powerpoint/2010/main" val="176061460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5DE9415-C368-48F1-A838-82A8789436CC}"/>
              </a:ext>
            </a:extLst>
          </p:cNvPr>
          <p:cNvSpPr>
            <a:spLocks noGrp="1"/>
          </p:cNvSpPr>
          <p:nvPr>
            <p:ph type="title"/>
          </p:nvPr>
        </p:nvSpPr>
        <p:spPr/>
        <p:txBody>
          <a:bodyPr/>
          <a:lstStyle/>
          <a:p>
            <a:r>
              <a:rPr lang="en-US" dirty="0"/>
              <a:t>Example</a:t>
            </a:r>
          </a:p>
        </p:txBody>
      </p:sp>
      <p:sp>
        <p:nvSpPr>
          <p:cNvPr id="3" name="Content Placeholder 2">
            <a:extLst>
              <a:ext uri="{FF2B5EF4-FFF2-40B4-BE49-F238E27FC236}">
                <a16:creationId xmlns:a16="http://schemas.microsoft.com/office/drawing/2014/main" id="{475943B1-FED9-4171-8BD4-C42D622D97F9}"/>
              </a:ext>
            </a:extLst>
          </p:cNvPr>
          <p:cNvSpPr>
            <a:spLocks noGrp="1"/>
          </p:cNvSpPr>
          <p:nvPr>
            <p:ph idx="1"/>
          </p:nvPr>
        </p:nvSpPr>
        <p:spPr>
          <a:xfrm>
            <a:off x="3425589" y="136478"/>
            <a:ext cx="8366078" cy="6721522"/>
          </a:xfrm>
        </p:spPr>
        <p:txBody>
          <a:bodyPr>
            <a:normAutofit lnSpcReduction="10000"/>
          </a:bodyPr>
          <a:lstStyle/>
          <a:p>
            <a:pPr>
              <a:lnSpc>
                <a:spcPct val="100000"/>
              </a:lnSpc>
              <a:spcAft>
                <a:spcPts val="600"/>
              </a:spcAft>
            </a:pPr>
            <a:r>
              <a:rPr lang="en-US" sz="2400" dirty="0"/>
              <a:t>Application Prompt</a:t>
            </a:r>
          </a:p>
          <a:p>
            <a:pPr lvl="1">
              <a:lnSpc>
                <a:spcPct val="100000"/>
              </a:lnSpc>
              <a:spcAft>
                <a:spcPts val="600"/>
              </a:spcAft>
            </a:pPr>
            <a:r>
              <a:rPr lang="en-US" sz="2200" dirty="0"/>
              <a:t>Describe how you have diversified math curriculum to ensure students from a wide range of cultural communities see themselves represented.</a:t>
            </a:r>
          </a:p>
          <a:p>
            <a:pPr lvl="2">
              <a:lnSpc>
                <a:spcPct val="100000"/>
              </a:lnSpc>
              <a:spcAft>
                <a:spcPts val="600"/>
              </a:spcAft>
            </a:pPr>
            <a:r>
              <a:rPr lang="en-US" sz="2000" dirty="0"/>
              <a:t>Outcome: Increased retention and success outcomes for students historically experience equity gaps by 10-25% over three-year period.</a:t>
            </a:r>
          </a:p>
          <a:p>
            <a:pPr lvl="2">
              <a:lnSpc>
                <a:spcPct val="100000"/>
              </a:lnSpc>
              <a:spcAft>
                <a:spcPts val="600"/>
              </a:spcAft>
            </a:pPr>
            <a:r>
              <a:rPr lang="en-US" sz="2000" dirty="0"/>
              <a:t>Process: Added activities encouraging students to share their identity and experiences, validated their interest in math, tailored assignments to allow students to find examples of people from similar backgrounds succeeding in math-related fields, used a variety of visualization and collaborative engagement assignments to promote communication between students, included thought-process activities such as journaling within assignments, and used process-oriented grading instead of right/wrong assessments.</a:t>
            </a:r>
          </a:p>
          <a:p>
            <a:pPr lvl="2">
              <a:lnSpc>
                <a:spcPct val="100000"/>
              </a:lnSpc>
              <a:spcAft>
                <a:spcPts val="600"/>
              </a:spcAft>
            </a:pPr>
            <a:r>
              <a:rPr lang="en-US" sz="2000" dirty="0"/>
              <a:t>Application: As a full-time math instructor, I would continue to research methods for ensuring students see a wide range of diversity within the course materials, implement strategies for students to engage with math in a way that reaffirms their interests, and teach processes over right answers to ensure students do not get discouraged.</a:t>
            </a:r>
          </a:p>
        </p:txBody>
      </p:sp>
    </p:spTree>
    <p:extLst>
      <p:ext uri="{BB962C8B-B14F-4D97-AF65-F5344CB8AC3E}">
        <p14:creationId xmlns:p14="http://schemas.microsoft.com/office/powerpoint/2010/main" val="2147834006"/>
      </p:ext>
    </p:extLst>
  </p:cSld>
  <p:clrMapOvr>
    <a:masterClrMapping/>
  </p:clrMapOvr>
</p:sld>
</file>

<file path=ppt/theme/theme1.xml><?xml version="1.0" encoding="utf-8"?>
<a:theme xmlns:a="http://schemas.openxmlformats.org/drawingml/2006/main" name="Frame">
  <a:themeElements>
    <a:clrScheme name="Frame">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Frame">
      <a:maj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orbel" panose="020B0503020204020204"/>
        <a:ea typeface=""/>
        <a:cs typeface=""/>
        <a:font script="Jpan" typeface="ＭＳ ゴシック"/>
        <a:font script="Hang" typeface="HY중고딕"/>
        <a:font script="Hans" typeface="幼圆"/>
        <a:font script="Hant" typeface="微軟正黑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Frame">
      <a:fillStyleLst>
        <a:solidFill>
          <a:schemeClr val="phClr"/>
        </a:solidFill>
        <a:solidFill>
          <a:schemeClr val="phClr">
            <a:tint val="65000"/>
          </a:schemeClr>
        </a:solidFill>
        <a:solidFill>
          <a:schemeClr val="phClr">
            <a:shade val="80000"/>
            <a:satMod val="150000"/>
          </a:schemeClr>
        </a:solidFill>
      </a:fillStyleLst>
      <a:lnStyleLst>
        <a:ln w="9525" cap="flat" cmpd="sng" algn="ctr">
          <a:solidFill>
            <a:schemeClr val="phClr"/>
          </a:solidFill>
          <a:prstDash val="solid"/>
        </a:ln>
        <a:ln w="10795" cap="flat" cmpd="sng" algn="ctr">
          <a:solidFill>
            <a:schemeClr val="phClr"/>
          </a:solidFill>
          <a:prstDash val="solid"/>
        </a:ln>
        <a:ln w="17145" cap="flat" cmpd="sng" algn="ctr">
          <a:solidFill>
            <a:schemeClr val="phClr">
              <a:shade val="95000"/>
              <a:alpha val="50000"/>
              <a:satMod val="150000"/>
            </a:schemeClr>
          </a:solidFill>
          <a:prstDash val="solid"/>
        </a:ln>
      </a:lnStyleLst>
      <a:effectStyleLst>
        <a:effectStyle>
          <a:effectLst/>
        </a:effectStyle>
        <a:effectStyle>
          <a:effectLst/>
        </a:effectStyle>
        <a:effectStyle>
          <a:effectLst>
            <a:outerShdw blurRad="44450" dist="13970" dir="5400000" algn="ctr" rotWithShape="0">
              <a:srgbClr val="000000">
                <a:alpha val="45000"/>
              </a:srgbClr>
            </a:outerShdw>
          </a:effectLst>
          <a:scene3d>
            <a:camera prst="orthographicFront">
              <a:rot lat="0" lon="0" rev="0"/>
            </a:camera>
            <a:lightRig rig="twoPt" dir="tl"/>
          </a:scene3d>
          <a:sp3d prstMaterial="flat">
            <a:bevelT w="12700" h="25400" prst="coolSlant"/>
          </a:sp3d>
        </a:effectStyle>
      </a:effectStyleLst>
      <a:bgFillStyleLst>
        <a:solidFill>
          <a:schemeClr val="phClr"/>
        </a:solidFill>
        <a:solidFill>
          <a:schemeClr val="phClr">
            <a:tint val="95000"/>
            <a:satMod val="170000"/>
          </a:schemeClr>
        </a:solidFill>
        <a:gradFill rotWithShape="1">
          <a:gsLst>
            <a:gs pos="0">
              <a:schemeClr val="phClr">
                <a:tint val="93000"/>
                <a:shade val="98000"/>
                <a:satMod val="120000"/>
                <a:lumMod val="102000"/>
              </a:schemeClr>
            </a:gs>
            <a:gs pos="48000">
              <a:schemeClr val="phClr">
                <a:tint val="98000"/>
                <a:shade val="90000"/>
                <a:satMod val="110000"/>
                <a:lumMod val="103000"/>
              </a:schemeClr>
            </a:gs>
            <a:gs pos="100000">
              <a:schemeClr val="phClr">
                <a:tint val="98000"/>
                <a:shade val="80000"/>
                <a:satMod val="100000"/>
              </a:schemeClr>
            </a:gs>
          </a:gsLst>
          <a:lin ang="5400000" scaled="0"/>
        </a:gradFill>
      </a:bgFillStyleLst>
    </a:fmtScheme>
  </a:themeElements>
  <a:objectDefaults/>
  <a:extraClrSchemeLst/>
  <a:extLst>
    <a:ext uri="{05A4C25C-085E-4340-85A3-A5531E510DB2}">
      <thm15:themeFamily xmlns:thm15="http://schemas.microsoft.com/office/thememl/2012/main" name="Frame" id="{F226E7A2-7162-461C-9490-D27D9DC04E43}" vid="{39D77354-939E-4A26-AE51-B3F9618B14B7}"/>
    </a:ext>
  </a:extLst>
</a:theme>
</file>

<file path=docProps/app.xml><?xml version="1.0" encoding="utf-8"?>
<Properties xmlns="http://schemas.openxmlformats.org/officeDocument/2006/extended-properties" xmlns:vt="http://schemas.openxmlformats.org/officeDocument/2006/docPropsVTypes">
  <Template>TM03457475[[fn=Frame]]</Template>
  <TotalTime>5001</TotalTime>
  <Words>1120</Words>
  <Application>Microsoft Office PowerPoint</Application>
  <PresentationFormat>Widescreen</PresentationFormat>
  <Paragraphs>110</Paragraphs>
  <Slides>14</Slides>
  <Notes>0</Notes>
  <HiddenSlides>0</HiddenSlides>
  <MMClips>0</MMClips>
  <ScaleCrop>false</ScaleCrop>
  <HeadingPairs>
    <vt:vector size="6" baseType="variant">
      <vt:variant>
        <vt:lpstr>Fonts Used</vt:lpstr>
      </vt:variant>
      <vt:variant>
        <vt:i4>2</vt:i4>
      </vt:variant>
      <vt:variant>
        <vt:lpstr>Theme</vt:lpstr>
      </vt:variant>
      <vt:variant>
        <vt:i4>1</vt:i4>
      </vt:variant>
      <vt:variant>
        <vt:lpstr>Slide Titles</vt:lpstr>
      </vt:variant>
      <vt:variant>
        <vt:i4>14</vt:i4>
      </vt:variant>
    </vt:vector>
  </HeadingPairs>
  <TitlesOfParts>
    <vt:vector size="17" baseType="lpstr">
      <vt:lpstr>Corbel</vt:lpstr>
      <vt:lpstr>Wingdings 2</vt:lpstr>
      <vt:lpstr>Frame</vt:lpstr>
      <vt:lpstr>DEI-Focused Hiring Process Strategic Recommendations</vt:lpstr>
      <vt:lpstr>DEI Implementation Plan</vt:lpstr>
      <vt:lpstr>ACHRO Workgroup Key Contributors</vt:lpstr>
      <vt:lpstr>Imperative for Change</vt:lpstr>
      <vt:lpstr>Employment Marketing Recommendation</vt:lpstr>
      <vt:lpstr>Application Process Recommendation</vt:lpstr>
      <vt:lpstr>Application Process Recommendation</vt:lpstr>
      <vt:lpstr>Application Process Recommendation</vt:lpstr>
      <vt:lpstr>Example</vt:lpstr>
      <vt:lpstr>Example</vt:lpstr>
      <vt:lpstr>Example</vt:lpstr>
      <vt:lpstr>Example</vt:lpstr>
      <vt:lpstr>Summary</vt:lpstr>
      <vt:lpstr>Feedback and Discussion</vt:lpstr>
    </vt:vector>
  </TitlesOfParts>
  <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DEI Workgroup Progress Update</dc:title>
  <dc:creator>Gregory Smith</dc:creator>
  <cp:lastModifiedBy>Ruth</cp:lastModifiedBy>
  <cp:revision>22</cp:revision>
  <dcterms:created xsi:type="dcterms:W3CDTF">2021-01-06T21:58:35Z</dcterms:created>
  <dcterms:modified xsi:type="dcterms:W3CDTF">2021-10-20T18:16:39Z</dcterms:modified>
</cp:coreProperties>
</file>