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07" r:id="rId1"/>
  </p:sldMasterIdLst>
  <p:notesMasterIdLst>
    <p:notesMasterId r:id="rId25"/>
  </p:notesMasterIdLst>
  <p:sldIdLst>
    <p:sldId id="396" r:id="rId2"/>
    <p:sldId id="450" r:id="rId3"/>
    <p:sldId id="392" r:id="rId4"/>
    <p:sldId id="457" r:id="rId5"/>
    <p:sldId id="411" r:id="rId6"/>
    <p:sldId id="458" r:id="rId7"/>
    <p:sldId id="412" r:id="rId8"/>
    <p:sldId id="413" r:id="rId9"/>
    <p:sldId id="414" r:id="rId10"/>
    <p:sldId id="415" r:id="rId11"/>
    <p:sldId id="256" r:id="rId12"/>
    <p:sldId id="441" r:id="rId13"/>
    <p:sldId id="451" r:id="rId14"/>
    <p:sldId id="442" r:id="rId15"/>
    <p:sldId id="443" r:id="rId16"/>
    <p:sldId id="444" r:id="rId17"/>
    <p:sldId id="452" r:id="rId18"/>
    <p:sldId id="453" r:id="rId19"/>
    <p:sldId id="454" r:id="rId20"/>
    <p:sldId id="455" r:id="rId21"/>
    <p:sldId id="387" r:id="rId22"/>
    <p:sldId id="394" r:id="rId23"/>
    <p:sldId id="456"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2806" autoAdjust="0"/>
  </p:normalViewPr>
  <p:slideViewPr>
    <p:cSldViewPr snapToGrid="0">
      <p:cViewPr varScale="1">
        <p:scale>
          <a:sx n="56" d="100"/>
          <a:sy n="56" d="100"/>
        </p:scale>
        <p:origin x="119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BF904-BC24-4450-8D9C-5C49A2422B8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77982DF-E304-44C2-8BED-F6AA9A13EB65}">
      <dgm:prSet/>
      <dgm:spPr/>
      <dgm:t>
        <a:bodyPr/>
        <a:lstStyle/>
        <a:p>
          <a:r>
            <a:rPr lang="en-US" dirty="0"/>
            <a:t>Asian Pacific Islander Desi American Faculty &amp; Staff Association (APIDA)</a:t>
          </a:r>
        </a:p>
      </dgm:t>
    </dgm:pt>
    <dgm:pt modelId="{BA9BCC51-9FEA-4E37-B14F-5A0AE1AEECC6}" type="parTrans" cxnId="{2D47A689-5055-4DE0-B9F9-1DB881A2CC87}">
      <dgm:prSet/>
      <dgm:spPr/>
      <dgm:t>
        <a:bodyPr/>
        <a:lstStyle/>
        <a:p>
          <a:endParaRPr lang="en-US"/>
        </a:p>
      </dgm:t>
    </dgm:pt>
    <dgm:pt modelId="{A87A1A59-AAC9-47DD-B442-5F01399C3245}" type="sibTrans" cxnId="{2D47A689-5055-4DE0-B9F9-1DB881A2CC87}">
      <dgm:prSet/>
      <dgm:spPr/>
      <dgm:t>
        <a:bodyPr/>
        <a:lstStyle/>
        <a:p>
          <a:endParaRPr lang="en-US"/>
        </a:p>
      </dgm:t>
    </dgm:pt>
    <dgm:pt modelId="{D03AED5C-BA71-421C-9AF7-8CE7046BA9C3}">
      <dgm:prSet/>
      <dgm:spPr/>
      <dgm:t>
        <a:bodyPr/>
        <a:lstStyle/>
        <a:p>
          <a:r>
            <a:rPr lang="en-US" dirty="0"/>
            <a:t>Rainbow Alliance of District Employees (RAD-E)</a:t>
          </a:r>
        </a:p>
      </dgm:t>
    </dgm:pt>
    <dgm:pt modelId="{D8B207AD-0174-4165-A7BF-8566F8C36DF8}" type="parTrans" cxnId="{0E83C594-DD0E-43BB-BBFE-23E288DB2BFA}">
      <dgm:prSet/>
      <dgm:spPr/>
      <dgm:t>
        <a:bodyPr/>
        <a:lstStyle/>
        <a:p>
          <a:endParaRPr lang="en-US"/>
        </a:p>
      </dgm:t>
    </dgm:pt>
    <dgm:pt modelId="{EA021C9D-3DB6-43ED-A04F-D76312A91FCF}" type="sibTrans" cxnId="{0E83C594-DD0E-43BB-BBFE-23E288DB2BFA}">
      <dgm:prSet/>
      <dgm:spPr/>
      <dgm:t>
        <a:bodyPr/>
        <a:lstStyle/>
        <a:p>
          <a:endParaRPr lang="en-US"/>
        </a:p>
      </dgm:t>
    </dgm:pt>
    <dgm:pt modelId="{00ECC6F8-1015-4F6C-9C87-257F4F4D525F}">
      <dgm:prSet/>
      <dgm:spPr/>
      <dgm:t>
        <a:bodyPr/>
        <a:lstStyle/>
        <a:p>
          <a:r>
            <a:rPr lang="en-US" dirty="0"/>
            <a:t>Latino Faculty &amp; Staff Association (LFSA)</a:t>
          </a:r>
        </a:p>
      </dgm:t>
    </dgm:pt>
    <dgm:pt modelId="{70B2E3CF-E625-4817-856B-C11DBC944450}" type="parTrans" cxnId="{FE01E442-F599-4802-9721-EBA3C50351DF}">
      <dgm:prSet/>
      <dgm:spPr/>
      <dgm:t>
        <a:bodyPr/>
        <a:lstStyle/>
        <a:p>
          <a:endParaRPr lang="en-US"/>
        </a:p>
      </dgm:t>
    </dgm:pt>
    <dgm:pt modelId="{10732616-8A6F-47FB-9DFB-01B7E8C42D11}" type="sibTrans" cxnId="{FE01E442-F599-4802-9721-EBA3C50351DF}">
      <dgm:prSet/>
      <dgm:spPr/>
      <dgm:t>
        <a:bodyPr/>
        <a:lstStyle/>
        <a:p>
          <a:endParaRPr lang="en-US"/>
        </a:p>
      </dgm:t>
    </dgm:pt>
    <dgm:pt modelId="{3D953248-E734-4622-BB1E-18DB15F49C93}">
      <dgm:prSet/>
      <dgm:spPr/>
      <dgm:t>
        <a:bodyPr/>
        <a:lstStyle/>
        <a:p>
          <a:r>
            <a:rPr lang="en-US" dirty="0"/>
            <a:t>Native American Faculty &amp; Staff Alliance (NAFSA)</a:t>
          </a:r>
        </a:p>
      </dgm:t>
    </dgm:pt>
    <dgm:pt modelId="{C49DA7CF-7AF9-437A-A741-3220EA206F29}" type="parTrans" cxnId="{82C26C72-53F1-4A33-AE1F-0AFF81B44169}">
      <dgm:prSet/>
      <dgm:spPr/>
      <dgm:t>
        <a:bodyPr/>
        <a:lstStyle/>
        <a:p>
          <a:endParaRPr lang="en-US"/>
        </a:p>
      </dgm:t>
    </dgm:pt>
    <dgm:pt modelId="{E3131CDB-E988-4BDA-9098-9DAE7516F531}" type="sibTrans" cxnId="{82C26C72-53F1-4A33-AE1F-0AFF81B44169}">
      <dgm:prSet/>
      <dgm:spPr/>
      <dgm:t>
        <a:bodyPr/>
        <a:lstStyle/>
        <a:p>
          <a:endParaRPr lang="en-US"/>
        </a:p>
      </dgm:t>
    </dgm:pt>
    <dgm:pt modelId="{44D718AC-4436-42AF-8C47-F06E7224BE88}">
      <dgm:prSet/>
      <dgm:spPr/>
      <dgm:t>
        <a:bodyPr/>
        <a:lstStyle/>
        <a:p>
          <a:r>
            <a:rPr lang="en-US" dirty="0"/>
            <a:t>Black Faculty &amp; Staff Association </a:t>
          </a:r>
        </a:p>
      </dgm:t>
    </dgm:pt>
    <dgm:pt modelId="{58C6458F-B94B-4251-8E22-C62558E495F2}" type="parTrans" cxnId="{AA21BB8B-D60C-40B8-A34C-1EC48EF506A8}">
      <dgm:prSet/>
      <dgm:spPr/>
      <dgm:t>
        <a:bodyPr/>
        <a:lstStyle/>
        <a:p>
          <a:endParaRPr lang="en-US"/>
        </a:p>
      </dgm:t>
    </dgm:pt>
    <dgm:pt modelId="{89225681-7793-4E87-B1B9-04A699B258A9}" type="sibTrans" cxnId="{AA21BB8B-D60C-40B8-A34C-1EC48EF506A8}">
      <dgm:prSet/>
      <dgm:spPr/>
      <dgm:t>
        <a:bodyPr/>
        <a:lstStyle/>
        <a:p>
          <a:endParaRPr lang="en-US"/>
        </a:p>
      </dgm:t>
    </dgm:pt>
    <dgm:pt modelId="{55005FC4-A16D-4FA1-A966-DBFF5F3A5150}">
      <dgm:prSet/>
      <dgm:spPr/>
      <dgm:t>
        <a:bodyPr/>
        <a:lstStyle/>
        <a:p>
          <a:r>
            <a:rPr lang="en-US" dirty="0"/>
            <a:t>South West Asian, North African Faculty &amp; Staff Association (SWANA)</a:t>
          </a:r>
        </a:p>
      </dgm:t>
    </dgm:pt>
    <dgm:pt modelId="{5B6F8BF8-98AC-4212-BAD3-6BB1CE7580EA}" type="parTrans" cxnId="{8C2D2232-5530-472D-AA03-629F92CAF7F1}">
      <dgm:prSet/>
      <dgm:spPr/>
      <dgm:t>
        <a:bodyPr/>
        <a:lstStyle/>
        <a:p>
          <a:endParaRPr lang="en-US"/>
        </a:p>
      </dgm:t>
    </dgm:pt>
    <dgm:pt modelId="{509D7C13-E175-48B9-95D5-8C7732ED43E8}" type="sibTrans" cxnId="{8C2D2232-5530-472D-AA03-629F92CAF7F1}">
      <dgm:prSet/>
      <dgm:spPr/>
      <dgm:t>
        <a:bodyPr/>
        <a:lstStyle/>
        <a:p>
          <a:endParaRPr lang="en-US"/>
        </a:p>
      </dgm:t>
    </dgm:pt>
    <dgm:pt modelId="{61A06120-CBF6-EA4A-8E87-55C73CFFB73A}" type="pres">
      <dgm:prSet presAssocID="{D6FBF904-BC24-4450-8D9C-5C49A2422B8A}" presName="linear" presStyleCnt="0">
        <dgm:presLayoutVars>
          <dgm:animLvl val="lvl"/>
          <dgm:resizeHandles val="exact"/>
        </dgm:presLayoutVars>
      </dgm:prSet>
      <dgm:spPr/>
    </dgm:pt>
    <dgm:pt modelId="{64F24DDF-B1AD-D648-9483-EAAC7FCDAD67}" type="pres">
      <dgm:prSet presAssocID="{777982DF-E304-44C2-8BED-F6AA9A13EB65}" presName="parentText" presStyleLbl="node1" presStyleIdx="0" presStyleCnt="6">
        <dgm:presLayoutVars>
          <dgm:chMax val="0"/>
          <dgm:bulletEnabled val="1"/>
        </dgm:presLayoutVars>
      </dgm:prSet>
      <dgm:spPr/>
    </dgm:pt>
    <dgm:pt modelId="{B496A51E-9367-1040-A3A8-F678A316EB22}" type="pres">
      <dgm:prSet presAssocID="{A87A1A59-AAC9-47DD-B442-5F01399C3245}" presName="spacer" presStyleCnt="0"/>
      <dgm:spPr/>
    </dgm:pt>
    <dgm:pt modelId="{62959216-AEA6-42A2-BE4F-50B0123BE7C4}" type="pres">
      <dgm:prSet presAssocID="{44D718AC-4436-42AF-8C47-F06E7224BE88}" presName="parentText" presStyleLbl="node1" presStyleIdx="1" presStyleCnt="6">
        <dgm:presLayoutVars>
          <dgm:chMax val="0"/>
          <dgm:bulletEnabled val="1"/>
        </dgm:presLayoutVars>
      </dgm:prSet>
      <dgm:spPr/>
    </dgm:pt>
    <dgm:pt modelId="{1322C3AE-19F5-4F5E-81E7-D5E6F93C2933}" type="pres">
      <dgm:prSet presAssocID="{89225681-7793-4E87-B1B9-04A699B258A9}" presName="spacer" presStyleCnt="0"/>
      <dgm:spPr/>
    </dgm:pt>
    <dgm:pt modelId="{17013767-A574-5144-8A9D-C20CBE7F7764}" type="pres">
      <dgm:prSet presAssocID="{D03AED5C-BA71-421C-9AF7-8CE7046BA9C3}" presName="parentText" presStyleLbl="node1" presStyleIdx="2" presStyleCnt="6">
        <dgm:presLayoutVars>
          <dgm:chMax val="0"/>
          <dgm:bulletEnabled val="1"/>
        </dgm:presLayoutVars>
      </dgm:prSet>
      <dgm:spPr/>
    </dgm:pt>
    <dgm:pt modelId="{1E8C6AC7-0314-FD47-9B39-9E0D1749E2FE}" type="pres">
      <dgm:prSet presAssocID="{EA021C9D-3DB6-43ED-A04F-D76312A91FCF}" presName="spacer" presStyleCnt="0"/>
      <dgm:spPr/>
    </dgm:pt>
    <dgm:pt modelId="{E2E6E113-0788-E149-976C-008A9C83C5BF}" type="pres">
      <dgm:prSet presAssocID="{00ECC6F8-1015-4F6C-9C87-257F4F4D525F}" presName="parentText" presStyleLbl="node1" presStyleIdx="3" presStyleCnt="6">
        <dgm:presLayoutVars>
          <dgm:chMax val="0"/>
          <dgm:bulletEnabled val="1"/>
        </dgm:presLayoutVars>
      </dgm:prSet>
      <dgm:spPr/>
    </dgm:pt>
    <dgm:pt modelId="{554C7F97-F955-4741-9E59-5DE8AABB2466}" type="pres">
      <dgm:prSet presAssocID="{10732616-8A6F-47FB-9DFB-01B7E8C42D11}" presName="spacer" presStyleCnt="0"/>
      <dgm:spPr/>
    </dgm:pt>
    <dgm:pt modelId="{596590C5-E491-D149-81B6-93488360FE2C}" type="pres">
      <dgm:prSet presAssocID="{3D953248-E734-4622-BB1E-18DB15F49C93}" presName="parentText" presStyleLbl="node1" presStyleIdx="4" presStyleCnt="6">
        <dgm:presLayoutVars>
          <dgm:chMax val="0"/>
          <dgm:bulletEnabled val="1"/>
        </dgm:presLayoutVars>
      </dgm:prSet>
      <dgm:spPr/>
    </dgm:pt>
    <dgm:pt modelId="{D153729C-82CA-4905-907B-CCA8667D8D7F}" type="pres">
      <dgm:prSet presAssocID="{E3131CDB-E988-4BDA-9098-9DAE7516F531}" presName="spacer" presStyleCnt="0"/>
      <dgm:spPr/>
    </dgm:pt>
    <dgm:pt modelId="{0B4295E4-1E3B-4A03-A05E-661126AB3F52}" type="pres">
      <dgm:prSet presAssocID="{55005FC4-A16D-4FA1-A966-DBFF5F3A5150}" presName="parentText" presStyleLbl="node1" presStyleIdx="5" presStyleCnt="6">
        <dgm:presLayoutVars>
          <dgm:chMax val="0"/>
          <dgm:bulletEnabled val="1"/>
        </dgm:presLayoutVars>
      </dgm:prSet>
      <dgm:spPr/>
    </dgm:pt>
  </dgm:ptLst>
  <dgm:cxnLst>
    <dgm:cxn modelId="{FEB7AE1A-B07B-E140-96E8-E3D2F592426F}" type="presOf" srcId="{00ECC6F8-1015-4F6C-9C87-257F4F4D525F}" destId="{E2E6E113-0788-E149-976C-008A9C83C5BF}" srcOrd="0" destOrd="0" presId="urn:microsoft.com/office/officeart/2005/8/layout/vList2"/>
    <dgm:cxn modelId="{0364CC1E-A46D-F647-9AF6-BAF3598CBFED}" type="presOf" srcId="{D03AED5C-BA71-421C-9AF7-8CE7046BA9C3}" destId="{17013767-A574-5144-8A9D-C20CBE7F7764}" srcOrd="0" destOrd="0" presId="urn:microsoft.com/office/officeart/2005/8/layout/vList2"/>
    <dgm:cxn modelId="{8C2D2232-5530-472D-AA03-629F92CAF7F1}" srcId="{D6FBF904-BC24-4450-8D9C-5C49A2422B8A}" destId="{55005FC4-A16D-4FA1-A966-DBFF5F3A5150}" srcOrd="5" destOrd="0" parTransId="{5B6F8BF8-98AC-4212-BAD3-6BB1CE7580EA}" sibTransId="{509D7C13-E175-48B9-95D5-8C7732ED43E8}"/>
    <dgm:cxn modelId="{FE01E442-F599-4802-9721-EBA3C50351DF}" srcId="{D6FBF904-BC24-4450-8D9C-5C49A2422B8A}" destId="{00ECC6F8-1015-4F6C-9C87-257F4F4D525F}" srcOrd="3" destOrd="0" parTransId="{70B2E3CF-E625-4817-856B-C11DBC944450}" sibTransId="{10732616-8A6F-47FB-9DFB-01B7E8C42D11}"/>
    <dgm:cxn modelId="{2D202371-7437-0B40-8297-B633EF941BEC}" type="presOf" srcId="{D6FBF904-BC24-4450-8D9C-5C49A2422B8A}" destId="{61A06120-CBF6-EA4A-8E87-55C73CFFB73A}" srcOrd="0" destOrd="0" presId="urn:microsoft.com/office/officeart/2005/8/layout/vList2"/>
    <dgm:cxn modelId="{82C26C72-53F1-4A33-AE1F-0AFF81B44169}" srcId="{D6FBF904-BC24-4450-8D9C-5C49A2422B8A}" destId="{3D953248-E734-4622-BB1E-18DB15F49C93}" srcOrd="4" destOrd="0" parTransId="{C49DA7CF-7AF9-437A-A741-3220EA206F29}" sibTransId="{E3131CDB-E988-4BDA-9098-9DAE7516F531}"/>
    <dgm:cxn modelId="{9F16EA55-83C5-8640-99C0-A5B389A26607}" type="presOf" srcId="{777982DF-E304-44C2-8BED-F6AA9A13EB65}" destId="{64F24DDF-B1AD-D648-9483-EAAC7FCDAD67}" srcOrd="0" destOrd="0" presId="urn:microsoft.com/office/officeart/2005/8/layout/vList2"/>
    <dgm:cxn modelId="{F6EE8479-F244-B647-895E-913336AB5F84}" type="presOf" srcId="{3D953248-E734-4622-BB1E-18DB15F49C93}" destId="{596590C5-E491-D149-81B6-93488360FE2C}" srcOrd="0" destOrd="0" presId="urn:microsoft.com/office/officeart/2005/8/layout/vList2"/>
    <dgm:cxn modelId="{2D47A689-5055-4DE0-B9F9-1DB881A2CC87}" srcId="{D6FBF904-BC24-4450-8D9C-5C49A2422B8A}" destId="{777982DF-E304-44C2-8BED-F6AA9A13EB65}" srcOrd="0" destOrd="0" parTransId="{BA9BCC51-9FEA-4E37-B14F-5A0AE1AEECC6}" sibTransId="{A87A1A59-AAC9-47DD-B442-5F01399C3245}"/>
    <dgm:cxn modelId="{AA21BB8B-D60C-40B8-A34C-1EC48EF506A8}" srcId="{D6FBF904-BC24-4450-8D9C-5C49A2422B8A}" destId="{44D718AC-4436-42AF-8C47-F06E7224BE88}" srcOrd="1" destOrd="0" parTransId="{58C6458F-B94B-4251-8E22-C62558E495F2}" sibTransId="{89225681-7793-4E87-B1B9-04A699B258A9}"/>
    <dgm:cxn modelId="{0E83C594-DD0E-43BB-BBFE-23E288DB2BFA}" srcId="{D6FBF904-BC24-4450-8D9C-5C49A2422B8A}" destId="{D03AED5C-BA71-421C-9AF7-8CE7046BA9C3}" srcOrd="2" destOrd="0" parTransId="{D8B207AD-0174-4165-A7BF-8566F8C36DF8}" sibTransId="{EA021C9D-3DB6-43ED-A04F-D76312A91FCF}"/>
    <dgm:cxn modelId="{93E979CA-A19A-4A9F-ACB3-9BA102C0C986}" type="presOf" srcId="{44D718AC-4436-42AF-8C47-F06E7224BE88}" destId="{62959216-AEA6-42A2-BE4F-50B0123BE7C4}" srcOrd="0" destOrd="0" presId="urn:microsoft.com/office/officeart/2005/8/layout/vList2"/>
    <dgm:cxn modelId="{C3CEABCD-8466-436B-8E4C-CE38A35A791A}" type="presOf" srcId="{55005FC4-A16D-4FA1-A966-DBFF5F3A5150}" destId="{0B4295E4-1E3B-4A03-A05E-661126AB3F52}" srcOrd="0" destOrd="0" presId="urn:microsoft.com/office/officeart/2005/8/layout/vList2"/>
    <dgm:cxn modelId="{8AF24FBD-A7B4-7C4E-A5DC-CF6957C46729}" type="presParOf" srcId="{61A06120-CBF6-EA4A-8E87-55C73CFFB73A}" destId="{64F24DDF-B1AD-D648-9483-EAAC7FCDAD67}" srcOrd="0" destOrd="0" presId="urn:microsoft.com/office/officeart/2005/8/layout/vList2"/>
    <dgm:cxn modelId="{DD22DD9B-1EEE-3449-937D-FA473FF92C23}" type="presParOf" srcId="{61A06120-CBF6-EA4A-8E87-55C73CFFB73A}" destId="{B496A51E-9367-1040-A3A8-F678A316EB22}" srcOrd="1" destOrd="0" presId="urn:microsoft.com/office/officeart/2005/8/layout/vList2"/>
    <dgm:cxn modelId="{CC0D3F11-535B-45DE-883C-1D90E22A5C65}" type="presParOf" srcId="{61A06120-CBF6-EA4A-8E87-55C73CFFB73A}" destId="{62959216-AEA6-42A2-BE4F-50B0123BE7C4}" srcOrd="2" destOrd="0" presId="urn:microsoft.com/office/officeart/2005/8/layout/vList2"/>
    <dgm:cxn modelId="{117BF1F5-8BDE-487D-97E8-72E5C827CB8F}" type="presParOf" srcId="{61A06120-CBF6-EA4A-8E87-55C73CFFB73A}" destId="{1322C3AE-19F5-4F5E-81E7-D5E6F93C2933}" srcOrd="3" destOrd="0" presId="urn:microsoft.com/office/officeart/2005/8/layout/vList2"/>
    <dgm:cxn modelId="{D9E9A453-D840-E84F-AFA1-E3480C8571AF}" type="presParOf" srcId="{61A06120-CBF6-EA4A-8E87-55C73CFFB73A}" destId="{17013767-A574-5144-8A9D-C20CBE7F7764}" srcOrd="4" destOrd="0" presId="urn:microsoft.com/office/officeart/2005/8/layout/vList2"/>
    <dgm:cxn modelId="{EB2D82AD-A8B2-374A-8055-B9D663D50F7A}" type="presParOf" srcId="{61A06120-CBF6-EA4A-8E87-55C73CFFB73A}" destId="{1E8C6AC7-0314-FD47-9B39-9E0D1749E2FE}" srcOrd="5" destOrd="0" presId="urn:microsoft.com/office/officeart/2005/8/layout/vList2"/>
    <dgm:cxn modelId="{CC63815E-7378-6A40-8749-E843FB23DC5F}" type="presParOf" srcId="{61A06120-CBF6-EA4A-8E87-55C73CFFB73A}" destId="{E2E6E113-0788-E149-976C-008A9C83C5BF}" srcOrd="6" destOrd="0" presId="urn:microsoft.com/office/officeart/2005/8/layout/vList2"/>
    <dgm:cxn modelId="{19B62B45-A94A-6945-9543-3D64C97D1427}" type="presParOf" srcId="{61A06120-CBF6-EA4A-8E87-55C73CFFB73A}" destId="{554C7F97-F955-4741-9E59-5DE8AABB2466}" srcOrd="7" destOrd="0" presId="urn:microsoft.com/office/officeart/2005/8/layout/vList2"/>
    <dgm:cxn modelId="{88F439AA-F80D-1F43-B316-E9F3C3C4EE56}" type="presParOf" srcId="{61A06120-CBF6-EA4A-8E87-55C73CFFB73A}" destId="{596590C5-E491-D149-81B6-93488360FE2C}" srcOrd="8" destOrd="0" presId="urn:microsoft.com/office/officeart/2005/8/layout/vList2"/>
    <dgm:cxn modelId="{21DAB38F-1039-4E73-886D-685433199FA9}" type="presParOf" srcId="{61A06120-CBF6-EA4A-8E87-55C73CFFB73A}" destId="{D153729C-82CA-4905-907B-CCA8667D8D7F}" srcOrd="9" destOrd="0" presId="urn:microsoft.com/office/officeart/2005/8/layout/vList2"/>
    <dgm:cxn modelId="{70C23C2B-A5CC-403A-80E7-70CDC9569DF0}" type="presParOf" srcId="{61A06120-CBF6-EA4A-8E87-55C73CFFB73A}" destId="{0B4295E4-1E3B-4A03-A05E-661126AB3F5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20F67-EBD6-403B-B030-F837E31D4D49}" type="doc">
      <dgm:prSet loTypeId="urn:microsoft.com/office/officeart/2005/8/layout/radial3" loCatId="relationship" qsTypeId="urn:microsoft.com/office/officeart/2005/8/quickstyle/simple5" qsCatId="simple" csTypeId="urn:microsoft.com/office/officeart/2005/8/colors/colorful5" csCatId="colorful" phldr="1"/>
      <dgm:spPr/>
      <dgm:t>
        <a:bodyPr/>
        <a:lstStyle/>
        <a:p>
          <a:endParaRPr lang="en-US"/>
        </a:p>
      </dgm:t>
    </dgm:pt>
    <dgm:pt modelId="{3B0E8F80-0CF7-4C5B-AEF6-04EA5BE28B42}">
      <dgm:prSet phldrT="[Text]"/>
      <dgm:spPr/>
      <dgm:t>
        <a:bodyPr/>
        <a:lstStyle/>
        <a:p>
          <a:r>
            <a:rPr lang="en-US" dirty="0"/>
            <a:t>FSA Resource Guide </a:t>
          </a:r>
        </a:p>
      </dgm:t>
    </dgm:pt>
    <dgm:pt modelId="{344BE8BE-F664-47B4-B91B-0359538A3A68}" type="parTrans" cxnId="{14C57836-1388-4AD7-B5D0-A603CD6CA224}">
      <dgm:prSet/>
      <dgm:spPr/>
      <dgm:t>
        <a:bodyPr/>
        <a:lstStyle/>
        <a:p>
          <a:endParaRPr lang="en-US"/>
        </a:p>
      </dgm:t>
    </dgm:pt>
    <dgm:pt modelId="{CE1211E4-4E53-4902-931E-D09C434BA5CD}" type="sibTrans" cxnId="{14C57836-1388-4AD7-B5D0-A603CD6CA224}">
      <dgm:prSet/>
      <dgm:spPr/>
      <dgm:t>
        <a:bodyPr/>
        <a:lstStyle/>
        <a:p>
          <a:endParaRPr lang="en-US"/>
        </a:p>
      </dgm:t>
    </dgm:pt>
    <dgm:pt modelId="{F6BA7D65-F14E-4347-8357-942245EF2ABA}">
      <dgm:prSet phldrT="[Text]"/>
      <dgm:spPr/>
      <dgm:t>
        <a:bodyPr/>
        <a:lstStyle/>
        <a:p>
          <a:r>
            <a:rPr lang="en-US" dirty="0"/>
            <a:t>Introduction</a:t>
          </a:r>
        </a:p>
      </dgm:t>
    </dgm:pt>
    <dgm:pt modelId="{E9142AD6-A50D-40DF-B8D0-A0C4C768CCF6}" type="parTrans" cxnId="{D81CFA04-BB9C-4838-A7E5-B34E3A58D853}">
      <dgm:prSet/>
      <dgm:spPr/>
      <dgm:t>
        <a:bodyPr/>
        <a:lstStyle/>
        <a:p>
          <a:endParaRPr lang="en-US"/>
        </a:p>
      </dgm:t>
    </dgm:pt>
    <dgm:pt modelId="{85139CD0-8AEC-4365-B484-0E753586251A}" type="sibTrans" cxnId="{D81CFA04-BB9C-4838-A7E5-B34E3A58D853}">
      <dgm:prSet/>
      <dgm:spPr/>
      <dgm:t>
        <a:bodyPr/>
        <a:lstStyle/>
        <a:p>
          <a:endParaRPr lang="en-US"/>
        </a:p>
      </dgm:t>
    </dgm:pt>
    <dgm:pt modelId="{6DE72668-EF2F-45D7-A992-7795867ECDFC}">
      <dgm:prSet phldrT="[Text]"/>
      <dgm:spPr/>
      <dgm:t>
        <a:bodyPr/>
        <a:lstStyle/>
        <a:p>
          <a:r>
            <a:rPr lang="en-US" dirty="0"/>
            <a:t>Approval of Application</a:t>
          </a:r>
        </a:p>
      </dgm:t>
    </dgm:pt>
    <dgm:pt modelId="{08C85833-43D3-4913-9E25-5DAE1577A7FE}" type="parTrans" cxnId="{1BAFD318-0C7E-41F1-842B-51025CA2F3A6}">
      <dgm:prSet/>
      <dgm:spPr/>
      <dgm:t>
        <a:bodyPr/>
        <a:lstStyle/>
        <a:p>
          <a:endParaRPr lang="en-US"/>
        </a:p>
      </dgm:t>
    </dgm:pt>
    <dgm:pt modelId="{E57E61C4-920E-4FCF-A0C8-70F0602DA39E}" type="sibTrans" cxnId="{1BAFD318-0C7E-41F1-842B-51025CA2F3A6}">
      <dgm:prSet/>
      <dgm:spPr/>
      <dgm:t>
        <a:bodyPr/>
        <a:lstStyle/>
        <a:p>
          <a:endParaRPr lang="en-US"/>
        </a:p>
      </dgm:t>
    </dgm:pt>
    <dgm:pt modelId="{D175D118-6476-455B-976B-AA0A67778C6A}">
      <dgm:prSet phldrT="[Text]"/>
      <dgm:spPr/>
      <dgm:t>
        <a:bodyPr/>
        <a:lstStyle/>
        <a:p>
          <a:r>
            <a:rPr lang="en-US" dirty="0"/>
            <a:t>Financial</a:t>
          </a:r>
          <a:r>
            <a:rPr lang="en-US" baseline="0" dirty="0"/>
            <a:t> Structures &amp; Bookkeeping</a:t>
          </a:r>
          <a:endParaRPr lang="en-US" dirty="0"/>
        </a:p>
      </dgm:t>
    </dgm:pt>
    <dgm:pt modelId="{0F8A4A42-55ED-48C5-939B-AC903D4327D9}" type="parTrans" cxnId="{FF6055F6-756C-4D26-A823-5BF8E0ADA496}">
      <dgm:prSet/>
      <dgm:spPr/>
      <dgm:t>
        <a:bodyPr/>
        <a:lstStyle/>
        <a:p>
          <a:endParaRPr lang="en-US"/>
        </a:p>
      </dgm:t>
    </dgm:pt>
    <dgm:pt modelId="{2ECD3196-D08B-4012-9A5B-B40B920C83FF}" type="sibTrans" cxnId="{FF6055F6-756C-4D26-A823-5BF8E0ADA496}">
      <dgm:prSet/>
      <dgm:spPr/>
      <dgm:t>
        <a:bodyPr/>
        <a:lstStyle/>
        <a:p>
          <a:endParaRPr lang="en-US"/>
        </a:p>
      </dgm:t>
    </dgm:pt>
    <dgm:pt modelId="{E586F41B-930B-45C4-8109-92B72D0A4F29}">
      <dgm:prSet/>
      <dgm:spPr/>
      <dgm:t>
        <a:bodyPr/>
        <a:lstStyle/>
        <a:p>
          <a:r>
            <a:rPr lang="en-US" dirty="0"/>
            <a:t>FSA Operating Principles</a:t>
          </a:r>
        </a:p>
      </dgm:t>
    </dgm:pt>
    <dgm:pt modelId="{155C178A-C515-46B3-9507-9E15841B1A9B}" type="parTrans" cxnId="{95772B86-452C-44E3-8796-10DE22424904}">
      <dgm:prSet/>
      <dgm:spPr/>
      <dgm:t>
        <a:bodyPr/>
        <a:lstStyle/>
        <a:p>
          <a:endParaRPr lang="en-US"/>
        </a:p>
      </dgm:t>
    </dgm:pt>
    <dgm:pt modelId="{327C52F8-1862-42F8-85C2-5E0192EDD688}" type="sibTrans" cxnId="{95772B86-452C-44E3-8796-10DE22424904}">
      <dgm:prSet/>
      <dgm:spPr/>
      <dgm:t>
        <a:bodyPr/>
        <a:lstStyle/>
        <a:p>
          <a:endParaRPr lang="en-US"/>
        </a:p>
      </dgm:t>
    </dgm:pt>
    <dgm:pt modelId="{C96AA4F0-BD34-4E60-86ED-9E93C997CCB4}">
      <dgm:prSet/>
      <dgm:spPr/>
      <dgm:t>
        <a:bodyPr/>
        <a:lstStyle/>
        <a:p>
          <a:r>
            <a:rPr lang="en-US" dirty="0"/>
            <a:t>FSA </a:t>
          </a:r>
        </a:p>
        <a:p>
          <a:r>
            <a:rPr lang="en-US" dirty="0"/>
            <a:t>Comm</a:t>
          </a:r>
        </a:p>
      </dgm:t>
    </dgm:pt>
    <dgm:pt modelId="{1180DFC5-7A05-44D9-B590-4626702E944D}" type="parTrans" cxnId="{D6E26025-1F18-4DCD-8053-6F083FF2A690}">
      <dgm:prSet/>
      <dgm:spPr/>
      <dgm:t>
        <a:bodyPr/>
        <a:lstStyle/>
        <a:p>
          <a:endParaRPr lang="en-US"/>
        </a:p>
      </dgm:t>
    </dgm:pt>
    <dgm:pt modelId="{D6DA7E3E-D006-4DB3-8C2B-A102856882FF}" type="sibTrans" cxnId="{D6E26025-1F18-4DCD-8053-6F083FF2A690}">
      <dgm:prSet/>
      <dgm:spPr/>
      <dgm:t>
        <a:bodyPr/>
        <a:lstStyle/>
        <a:p>
          <a:endParaRPr lang="en-US"/>
        </a:p>
      </dgm:t>
    </dgm:pt>
    <dgm:pt modelId="{7BD157DB-859A-4ACF-892C-58F775581D7E}">
      <dgm:prSet/>
      <dgm:spPr/>
      <dgm:t>
        <a:bodyPr/>
        <a:lstStyle/>
        <a:p>
          <a:r>
            <a:rPr lang="en-US" dirty="0"/>
            <a:t>Purpose</a:t>
          </a:r>
        </a:p>
      </dgm:t>
    </dgm:pt>
    <dgm:pt modelId="{9D7E33B5-112F-40BA-9122-AA5134E3E093}" type="parTrans" cxnId="{71F4DA44-D881-4996-A20C-530EC5140C99}">
      <dgm:prSet/>
      <dgm:spPr/>
      <dgm:t>
        <a:bodyPr/>
        <a:lstStyle/>
        <a:p>
          <a:endParaRPr lang="en-US"/>
        </a:p>
      </dgm:t>
    </dgm:pt>
    <dgm:pt modelId="{185563AF-6125-46A0-935F-1C7C6608A3BE}" type="sibTrans" cxnId="{71F4DA44-D881-4996-A20C-530EC5140C99}">
      <dgm:prSet/>
      <dgm:spPr/>
      <dgm:t>
        <a:bodyPr/>
        <a:lstStyle/>
        <a:p>
          <a:endParaRPr lang="en-US"/>
        </a:p>
      </dgm:t>
    </dgm:pt>
    <dgm:pt modelId="{1E63908C-7D29-49F8-A57A-F5E7CD42F106}">
      <dgm:prSet phldrT="[Text]"/>
      <dgm:spPr/>
      <dgm:t>
        <a:bodyPr/>
        <a:lstStyle/>
        <a:p>
          <a:endParaRPr lang="en-US"/>
        </a:p>
      </dgm:t>
    </dgm:pt>
    <dgm:pt modelId="{DDD8272B-84B8-4E93-B206-001D59CBBFB5}" type="parTrans" cxnId="{59E5F60D-E6D4-4115-982C-9BC4D0CA2F6B}">
      <dgm:prSet/>
      <dgm:spPr/>
      <dgm:t>
        <a:bodyPr/>
        <a:lstStyle/>
        <a:p>
          <a:endParaRPr lang="en-US"/>
        </a:p>
      </dgm:t>
    </dgm:pt>
    <dgm:pt modelId="{BD0BC0AA-BCAF-445D-AAA6-12521C2D4E9C}" type="sibTrans" cxnId="{59E5F60D-E6D4-4115-982C-9BC4D0CA2F6B}">
      <dgm:prSet/>
      <dgm:spPr/>
      <dgm:t>
        <a:bodyPr/>
        <a:lstStyle/>
        <a:p>
          <a:endParaRPr lang="en-US"/>
        </a:p>
      </dgm:t>
    </dgm:pt>
    <dgm:pt modelId="{86565F99-76E9-4757-A1B8-E6103A249484}">
      <dgm:prSet/>
      <dgm:spPr/>
      <dgm:t>
        <a:bodyPr/>
        <a:lstStyle/>
        <a:p>
          <a:r>
            <a:rPr lang="en-US" dirty="0"/>
            <a:t>Office of DCI </a:t>
          </a:r>
        </a:p>
      </dgm:t>
    </dgm:pt>
    <dgm:pt modelId="{3B56A2A3-E562-4C95-B45F-E148B477D0A0}" type="parTrans" cxnId="{988C59E8-B125-41B5-85DA-4C23964F6204}">
      <dgm:prSet/>
      <dgm:spPr/>
      <dgm:t>
        <a:bodyPr/>
        <a:lstStyle/>
        <a:p>
          <a:endParaRPr lang="en-US"/>
        </a:p>
      </dgm:t>
    </dgm:pt>
    <dgm:pt modelId="{A54EC04F-C381-46AA-89A5-57D4E86A492D}" type="sibTrans" cxnId="{988C59E8-B125-41B5-85DA-4C23964F6204}">
      <dgm:prSet/>
      <dgm:spPr/>
      <dgm:t>
        <a:bodyPr/>
        <a:lstStyle/>
        <a:p>
          <a:endParaRPr lang="en-US"/>
        </a:p>
      </dgm:t>
    </dgm:pt>
    <dgm:pt modelId="{98005A49-52B0-4098-AD53-4CF463AF73EF}">
      <dgm:prSet/>
      <dgm:spPr/>
      <dgm:t>
        <a:bodyPr/>
        <a:lstStyle/>
        <a:p>
          <a:r>
            <a:rPr lang="en-US" dirty="0"/>
            <a:t>Suggested</a:t>
          </a:r>
          <a:r>
            <a:rPr lang="en-US" baseline="0" dirty="0"/>
            <a:t> Criteria for developing an FSA</a:t>
          </a:r>
          <a:endParaRPr lang="en-US" dirty="0"/>
        </a:p>
      </dgm:t>
    </dgm:pt>
    <dgm:pt modelId="{840C181E-1F38-4F7B-8714-CCF1A3E8E059}" type="parTrans" cxnId="{6612F3EF-FAA1-4A7E-82DC-18988C463EB3}">
      <dgm:prSet/>
      <dgm:spPr/>
      <dgm:t>
        <a:bodyPr/>
        <a:lstStyle/>
        <a:p>
          <a:endParaRPr lang="en-US"/>
        </a:p>
      </dgm:t>
    </dgm:pt>
    <dgm:pt modelId="{7313B6D5-9799-448F-8EA1-27D77128ED60}" type="sibTrans" cxnId="{6612F3EF-FAA1-4A7E-82DC-18988C463EB3}">
      <dgm:prSet/>
      <dgm:spPr/>
      <dgm:t>
        <a:bodyPr/>
        <a:lstStyle/>
        <a:p>
          <a:endParaRPr lang="en-US"/>
        </a:p>
      </dgm:t>
    </dgm:pt>
    <dgm:pt modelId="{E0B0BE3B-FDD8-4036-A283-018CF1CB35A4}">
      <dgm:prSet custRadScaleRad="110206" custRadScaleInc="-10502"/>
      <dgm:spPr/>
      <dgm:t>
        <a:bodyPr/>
        <a:lstStyle/>
        <a:p>
          <a:endParaRPr lang="en-US"/>
        </a:p>
      </dgm:t>
    </dgm:pt>
    <dgm:pt modelId="{ABC3987F-C57D-4CE6-8FAB-ACB245801907}" type="parTrans" cxnId="{8867F61C-DCFE-4482-80B7-ACD5659A0268}">
      <dgm:prSet/>
      <dgm:spPr/>
      <dgm:t>
        <a:bodyPr/>
        <a:lstStyle/>
        <a:p>
          <a:endParaRPr lang="en-US"/>
        </a:p>
      </dgm:t>
    </dgm:pt>
    <dgm:pt modelId="{939E4AC7-5B5B-435D-9141-9DA7DAF4F4B1}" type="sibTrans" cxnId="{8867F61C-DCFE-4482-80B7-ACD5659A0268}">
      <dgm:prSet/>
      <dgm:spPr/>
      <dgm:t>
        <a:bodyPr/>
        <a:lstStyle/>
        <a:p>
          <a:endParaRPr lang="en-US"/>
        </a:p>
      </dgm:t>
    </dgm:pt>
    <dgm:pt modelId="{B3B5C248-B111-4044-BF8D-A2E579F8F3ED}">
      <dgm:prSet custRadScaleRad="110206" custRadScaleInc="-10502"/>
      <dgm:spPr/>
      <dgm:t>
        <a:bodyPr/>
        <a:lstStyle/>
        <a:p>
          <a:endParaRPr lang="en-US"/>
        </a:p>
      </dgm:t>
    </dgm:pt>
    <dgm:pt modelId="{322C7396-FB52-4022-8415-5421FF28C27A}" type="parTrans" cxnId="{3F68BFE4-BA23-4C2D-9E3D-C22416371AB9}">
      <dgm:prSet/>
      <dgm:spPr/>
      <dgm:t>
        <a:bodyPr/>
        <a:lstStyle/>
        <a:p>
          <a:endParaRPr lang="en-US"/>
        </a:p>
      </dgm:t>
    </dgm:pt>
    <dgm:pt modelId="{2F471065-088B-45D5-867A-96456BE9FE08}" type="sibTrans" cxnId="{3F68BFE4-BA23-4C2D-9E3D-C22416371AB9}">
      <dgm:prSet/>
      <dgm:spPr/>
      <dgm:t>
        <a:bodyPr/>
        <a:lstStyle/>
        <a:p>
          <a:endParaRPr lang="en-US"/>
        </a:p>
      </dgm:t>
    </dgm:pt>
    <dgm:pt modelId="{AE838D6F-F9B4-4F46-86D3-B53DCEF7EA20}">
      <dgm:prSet custRadScaleRad="110206" custRadScaleInc="-10502"/>
      <dgm:spPr/>
      <dgm:t>
        <a:bodyPr/>
        <a:lstStyle/>
        <a:p>
          <a:endParaRPr lang="en-US"/>
        </a:p>
      </dgm:t>
    </dgm:pt>
    <dgm:pt modelId="{14F11D7E-CDDB-490B-A286-2E7E3C2E5367}" type="parTrans" cxnId="{0779D57E-D3FC-4BB6-944D-8F643DC96189}">
      <dgm:prSet/>
      <dgm:spPr/>
      <dgm:t>
        <a:bodyPr/>
        <a:lstStyle/>
        <a:p>
          <a:endParaRPr lang="en-US"/>
        </a:p>
      </dgm:t>
    </dgm:pt>
    <dgm:pt modelId="{32C4BDF4-25D5-4612-88F9-6C553DAB58AD}" type="sibTrans" cxnId="{0779D57E-D3FC-4BB6-944D-8F643DC96189}">
      <dgm:prSet/>
      <dgm:spPr/>
      <dgm:t>
        <a:bodyPr/>
        <a:lstStyle/>
        <a:p>
          <a:endParaRPr lang="en-US"/>
        </a:p>
      </dgm:t>
    </dgm:pt>
    <dgm:pt modelId="{157BCDAD-9FCB-4F04-AADB-BF30E31E6549}" type="pres">
      <dgm:prSet presAssocID="{FE720F67-EBD6-403B-B030-F837E31D4D49}" presName="composite" presStyleCnt="0">
        <dgm:presLayoutVars>
          <dgm:chMax val="1"/>
          <dgm:dir/>
          <dgm:resizeHandles val="exact"/>
        </dgm:presLayoutVars>
      </dgm:prSet>
      <dgm:spPr/>
    </dgm:pt>
    <dgm:pt modelId="{BEAF0C36-03A3-436A-879D-FE951BF076C0}" type="pres">
      <dgm:prSet presAssocID="{FE720F67-EBD6-403B-B030-F837E31D4D49}" presName="radial" presStyleCnt="0">
        <dgm:presLayoutVars>
          <dgm:animLvl val="ctr"/>
        </dgm:presLayoutVars>
      </dgm:prSet>
      <dgm:spPr/>
    </dgm:pt>
    <dgm:pt modelId="{41A0CB50-AA86-4D24-A1D3-C32BBA34F94A}" type="pres">
      <dgm:prSet presAssocID="{3B0E8F80-0CF7-4C5B-AEF6-04EA5BE28B42}" presName="centerShape" presStyleLbl="vennNode1" presStyleIdx="0" presStyleCnt="9"/>
      <dgm:spPr/>
    </dgm:pt>
    <dgm:pt modelId="{781017F6-9767-4B36-BA33-492CE0AEA810}" type="pres">
      <dgm:prSet presAssocID="{F6BA7D65-F14E-4347-8357-942245EF2ABA}" presName="node" presStyleLbl="vennNode1" presStyleIdx="1" presStyleCnt="9" custRadScaleRad="94473" custRadScaleInc="8088">
        <dgm:presLayoutVars>
          <dgm:bulletEnabled val="1"/>
        </dgm:presLayoutVars>
      </dgm:prSet>
      <dgm:spPr/>
    </dgm:pt>
    <dgm:pt modelId="{074DFA73-8E73-4CCA-9541-1340045191F0}" type="pres">
      <dgm:prSet presAssocID="{7BD157DB-859A-4ACF-892C-58F775581D7E}" presName="node" presStyleLbl="vennNode1" presStyleIdx="2" presStyleCnt="9" custRadScaleRad="103486" custRadScaleInc="-2377">
        <dgm:presLayoutVars>
          <dgm:bulletEnabled val="1"/>
        </dgm:presLayoutVars>
      </dgm:prSet>
      <dgm:spPr/>
    </dgm:pt>
    <dgm:pt modelId="{A68CFCC3-A2BB-4D15-AB64-0F8FAA4C3DDD}" type="pres">
      <dgm:prSet presAssocID="{86565F99-76E9-4757-A1B8-E6103A249484}" presName="node" presStyleLbl="vennNode1" presStyleIdx="3" presStyleCnt="9" custRadScaleRad="98568" custRadScaleInc="-11463">
        <dgm:presLayoutVars>
          <dgm:bulletEnabled val="1"/>
        </dgm:presLayoutVars>
      </dgm:prSet>
      <dgm:spPr/>
    </dgm:pt>
    <dgm:pt modelId="{B52BAAA2-FFAE-4D20-920B-4BD01A0DD85B}" type="pres">
      <dgm:prSet presAssocID="{98005A49-52B0-4098-AD53-4CF463AF73EF}" presName="node" presStyleLbl="vennNode1" presStyleIdx="4" presStyleCnt="9" custRadScaleRad="101063" custRadScaleInc="-35696">
        <dgm:presLayoutVars>
          <dgm:bulletEnabled val="1"/>
        </dgm:presLayoutVars>
      </dgm:prSet>
      <dgm:spPr/>
    </dgm:pt>
    <dgm:pt modelId="{0069ECC1-317F-4CD8-BE47-2FF30CBED7BD}" type="pres">
      <dgm:prSet presAssocID="{6DE72668-EF2F-45D7-A992-7795867ECDFC}" presName="node" presStyleLbl="vennNode1" presStyleIdx="5" presStyleCnt="9" custRadScaleRad="91197" custRadScaleInc="-55320">
        <dgm:presLayoutVars>
          <dgm:bulletEnabled val="1"/>
        </dgm:presLayoutVars>
      </dgm:prSet>
      <dgm:spPr/>
    </dgm:pt>
    <dgm:pt modelId="{244CA3A3-55DA-44D1-BB70-398E7E451E1F}" type="pres">
      <dgm:prSet presAssocID="{D175D118-6476-455B-976B-AA0A67778C6A}" presName="node" presStyleLbl="vennNode1" presStyleIdx="6" presStyleCnt="9" custRadScaleRad="91027" custRadScaleInc="27794">
        <dgm:presLayoutVars>
          <dgm:bulletEnabled val="1"/>
        </dgm:presLayoutVars>
      </dgm:prSet>
      <dgm:spPr/>
    </dgm:pt>
    <dgm:pt modelId="{C0BC11D9-FA95-4401-9F8A-ED56273C8444}" type="pres">
      <dgm:prSet presAssocID="{E586F41B-930B-45C4-8109-92B72D0A4F29}" presName="node" presStyleLbl="vennNode1" presStyleIdx="7" presStyleCnt="9" custRadScaleRad="88845" custRadScaleInc="23602">
        <dgm:presLayoutVars>
          <dgm:bulletEnabled val="1"/>
        </dgm:presLayoutVars>
      </dgm:prSet>
      <dgm:spPr/>
    </dgm:pt>
    <dgm:pt modelId="{5ADDC1A3-68C5-4E0B-8C29-5C427880666A}" type="pres">
      <dgm:prSet presAssocID="{C96AA4F0-BD34-4E60-86ED-9E93C997CCB4}" presName="node" presStyleLbl="vennNode1" presStyleIdx="8" presStyleCnt="9" custRadScaleRad="100393" custRadScaleInc="13217">
        <dgm:presLayoutVars>
          <dgm:bulletEnabled val="1"/>
        </dgm:presLayoutVars>
      </dgm:prSet>
      <dgm:spPr/>
    </dgm:pt>
  </dgm:ptLst>
  <dgm:cxnLst>
    <dgm:cxn modelId="{D81CFA04-BB9C-4838-A7E5-B34E3A58D853}" srcId="{3B0E8F80-0CF7-4C5B-AEF6-04EA5BE28B42}" destId="{F6BA7D65-F14E-4347-8357-942245EF2ABA}" srcOrd="0" destOrd="0" parTransId="{E9142AD6-A50D-40DF-B8D0-A0C4C768CCF6}" sibTransId="{85139CD0-8AEC-4365-B484-0E753586251A}"/>
    <dgm:cxn modelId="{59E5F60D-E6D4-4115-982C-9BC4D0CA2F6B}" srcId="{FE720F67-EBD6-403B-B030-F837E31D4D49}" destId="{1E63908C-7D29-49F8-A57A-F5E7CD42F106}" srcOrd="2" destOrd="0" parTransId="{DDD8272B-84B8-4E93-B206-001D59CBBFB5}" sibTransId="{BD0BC0AA-BCAF-445D-AAA6-12521C2D4E9C}"/>
    <dgm:cxn modelId="{1BAFD318-0C7E-41F1-842B-51025CA2F3A6}" srcId="{3B0E8F80-0CF7-4C5B-AEF6-04EA5BE28B42}" destId="{6DE72668-EF2F-45D7-A992-7795867ECDFC}" srcOrd="4" destOrd="0" parTransId="{08C85833-43D3-4913-9E25-5DAE1577A7FE}" sibTransId="{E57E61C4-920E-4FCF-A0C8-70F0602DA39E}"/>
    <dgm:cxn modelId="{8867F61C-DCFE-4482-80B7-ACD5659A0268}" srcId="{FE720F67-EBD6-403B-B030-F837E31D4D49}" destId="{E0B0BE3B-FDD8-4036-A283-018CF1CB35A4}" srcOrd="3" destOrd="0" parTransId="{ABC3987F-C57D-4CE6-8FAB-ACB245801907}" sibTransId="{939E4AC7-5B5B-435D-9141-9DA7DAF4F4B1}"/>
    <dgm:cxn modelId="{D6E26025-1F18-4DCD-8053-6F083FF2A690}" srcId="{3B0E8F80-0CF7-4C5B-AEF6-04EA5BE28B42}" destId="{C96AA4F0-BD34-4E60-86ED-9E93C997CCB4}" srcOrd="7" destOrd="0" parTransId="{1180DFC5-7A05-44D9-B590-4626702E944D}" sibTransId="{D6DA7E3E-D006-4DB3-8C2B-A102856882FF}"/>
    <dgm:cxn modelId="{7B62BC2F-4AD3-49A4-8E64-EC76FBEE38E0}" type="presOf" srcId="{D175D118-6476-455B-976B-AA0A67778C6A}" destId="{244CA3A3-55DA-44D1-BB70-398E7E451E1F}" srcOrd="0" destOrd="0" presId="urn:microsoft.com/office/officeart/2005/8/layout/radial3"/>
    <dgm:cxn modelId="{14C57836-1388-4AD7-B5D0-A603CD6CA224}" srcId="{FE720F67-EBD6-403B-B030-F837E31D4D49}" destId="{3B0E8F80-0CF7-4C5B-AEF6-04EA5BE28B42}" srcOrd="0" destOrd="0" parTransId="{344BE8BE-F664-47B4-B91B-0359538A3A68}" sibTransId="{CE1211E4-4E53-4902-931E-D09C434BA5CD}"/>
    <dgm:cxn modelId="{FB911E44-1F66-4CAC-BC16-8ED768ACFA04}" type="presOf" srcId="{7BD157DB-859A-4ACF-892C-58F775581D7E}" destId="{074DFA73-8E73-4CCA-9541-1340045191F0}" srcOrd="0" destOrd="0" presId="urn:microsoft.com/office/officeart/2005/8/layout/radial3"/>
    <dgm:cxn modelId="{71F4DA44-D881-4996-A20C-530EC5140C99}" srcId="{3B0E8F80-0CF7-4C5B-AEF6-04EA5BE28B42}" destId="{7BD157DB-859A-4ACF-892C-58F775581D7E}" srcOrd="1" destOrd="0" parTransId="{9D7E33B5-112F-40BA-9122-AA5134E3E093}" sibTransId="{185563AF-6125-46A0-935F-1C7C6608A3BE}"/>
    <dgm:cxn modelId="{813A8665-FEB7-48F0-817A-184FFF835D1C}" type="presOf" srcId="{86565F99-76E9-4757-A1B8-E6103A249484}" destId="{A68CFCC3-A2BB-4D15-AB64-0F8FAA4C3DDD}" srcOrd="0" destOrd="0" presId="urn:microsoft.com/office/officeart/2005/8/layout/radial3"/>
    <dgm:cxn modelId="{0779D57E-D3FC-4BB6-944D-8F643DC96189}" srcId="{FE720F67-EBD6-403B-B030-F837E31D4D49}" destId="{AE838D6F-F9B4-4F46-86D3-B53DCEF7EA20}" srcOrd="1" destOrd="0" parTransId="{14F11D7E-CDDB-490B-A286-2E7E3C2E5367}" sibTransId="{32C4BDF4-25D5-4612-88F9-6C553DAB58AD}"/>
    <dgm:cxn modelId="{4D4F1785-7445-4B50-8FD0-EF5076761B05}" type="presOf" srcId="{3B0E8F80-0CF7-4C5B-AEF6-04EA5BE28B42}" destId="{41A0CB50-AA86-4D24-A1D3-C32BBA34F94A}" srcOrd="0" destOrd="0" presId="urn:microsoft.com/office/officeart/2005/8/layout/radial3"/>
    <dgm:cxn modelId="{95772B86-452C-44E3-8796-10DE22424904}" srcId="{3B0E8F80-0CF7-4C5B-AEF6-04EA5BE28B42}" destId="{E586F41B-930B-45C4-8109-92B72D0A4F29}" srcOrd="6" destOrd="0" parTransId="{155C178A-C515-46B3-9507-9E15841B1A9B}" sibTransId="{327C52F8-1862-42F8-85C2-5E0192EDD688}"/>
    <dgm:cxn modelId="{6F36FAAF-B02E-4AD8-B07B-93057F7275B7}" type="presOf" srcId="{C96AA4F0-BD34-4E60-86ED-9E93C997CCB4}" destId="{5ADDC1A3-68C5-4E0B-8C29-5C427880666A}" srcOrd="0" destOrd="0" presId="urn:microsoft.com/office/officeart/2005/8/layout/radial3"/>
    <dgm:cxn modelId="{E6BEC3B9-CEBA-4F05-8DAE-18E3288E955E}" type="presOf" srcId="{98005A49-52B0-4098-AD53-4CF463AF73EF}" destId="{B52BAAA2-FFAE-4D20-920B-4BD01A0DD85B}" srcOrd="0" destOrd="0" presId="urn:microsoft.com/office/officeart/2005/8/layout/radial3"/>
    <dgm:cxn modelId="{49AD94C5-434A-4D0E-9E43-80B4EDC957AE}" type="presOf" srcId="{6DE72668-EF2F-45D7-A992-7795867ECDFC}" destId="{0069ECC1-317F-4CD8-BE47-2FF30CBED7BD}" srcOrd="0" destOrd="0" presId="urn:microsoft.com/office/officeart/2005/8/layout/radial3"/>
    <dgm:cxn modelId="{F0C82BC8-9953-432A-B2B3-3892CF5F70F4}" type="presOf" srcId="{FE720F67-EBD6-403B-B030-F837E31D4D49}" destId="{157BCDAD-9FCB-4F04-AADB-BF30E31E6549}" srcOrd="0" destOrd="0" presId="urn:microsoft.com/office/officeart/2005/8/layout/radial3"/>
    <dgm:cxn modelId="{3F68BFE4-BA23-4C2D-9E3D-C22416371AB9}" srcId="{FE720F67-EBD6-403B-B030-F837E31D4D49}" destId="{B3B5C248-B111-4044-BF8D-A2E579F8F3ED}" srcOrd="4" destOrd="0" parTransId="{322C7396-FB52-4022-8415-5421FF28C27A}" sibTransId="{2F471065-088B-45D5-867A-96456BE9FE08}"/>
    <dgm:cxn modelId="{988C59E8-B125-41B5-85DA-4C23964F6204}" srcId="{3B0E8F80-0CF7-4C5B-AEF6-04EA5BE28B42}" destId="{86565F99-76E9-4757-A1B8-E6103A249484}" srcOrd="2" destOrd="0" parTransId="{3B56A2A3-E562-4C95-B45F-E148B477D0A0}" sibTransId="{A54EC04F-C381-46AA-89A5-57D4E86A492D}"/>
    <dgm:cxn modelId="{B51439EF-04A4-4CC4-8466-83DD4F5A20F6}" type="presOf" srcId="{E586F41B-930B-45C4-8109-92B72D0A4F29}" destId="{C0BC11D9-FA95-4401-9F8A-ED56273C8444}" srcOrd="0" destOrd="0" presId="urn:microsoft.com/office/officeart/2005/8/layout/radial3"/>
    <dgm:cxn modelId="{6612F3EF-FAA1-4A7E-82DC-18988C463EB3}" srcId="{3B0E8F80-0CF7-4C5B-AEF6-04EA5BE28B42}" destId="{98005A49-52B0-4098-AD53-4CF463AF73EF}" srcOrd="3" destOrd="0" parTransId="{840C181E-1F38-4F7B-8714-CCF1A3E8E059}" sibTransId="{7313B6D5-9799-448F-8EA1-27D77128ED60}"/>
    <dgm:cxn modelId="{FF6055F6-756C-4D26-A823-5BF8E0ADA496}" srcId="{3B0E8F80-0CF7-4C5B-AEF6-04EA5BE28B42}" destId="{D175D118-6476-455B-976B-AA0A67778C6A}" srcOrd="5" destOrd="0" parTransId="{0F8A4A42-55ED-48C5-939B-AC903D4327D9}" sibTransId="{2ECD3196-D08B-4012-9A5B-B40B920C83FF}"/>
    <dgm:cxn modelId="{6B2770FD-953B-46A1-8529-E68636C678FC}" type="presOf" srcId="{F6BA7D65-F14E-4347-8357-942245EF2ABA}" destId="{781017F6-9767-4B36-BA33-492CE0AEA810}" srcOrd="0" destOrd="0" presId="urn:microsoft.com/office/officeart/2005/8/layout/radial3"/>
    <dgm:cxn modelId="{D0B40D7F-8D70-4111-8204-322653467EB8}" type="presParOf" srcId="{157BCDAD-9FCB-4F04-AADB-BF30E31E6549}" destId="{BEAF0C36-03A3-436A-879D-FE951BF076C0}" srcOrd="0" destOrd="0" presId="urn:microsoft.com/office/officeart/2005/8/layout/radial3"/>
    <dgm:cxn modelId="{8BC7A4B4-DE7C-4346-9CAA-4CE1A69F3E42}" type="presParOf" srcId="{BEAF0C36-03A3-436A-879D-FE951BF076C0}" destId="{41A0CB50-AA86-4D24-A1D3-C32BBA34F94A}" srcOrd="0" destOrd="0" presId="urn:microsoft.com/office/officeart/2005/8/layout/radial3"/>
    <dgm:cxn modelId="{1C44285E-53C7-40CB-B860-CC8BA1E4D8AB}" type="presParOf" srcId="{BEAF0C36-03A3-436A-879D-FE951BF076C0}" destId="{781017F6-9767-4B36-BA33-492CE0AEA810}" srcOrd="1" destOrd="0" presId="urn:microsoft.com/office/officeart/2005/8/layout/radial3"/>
    <dgm:cxn modelId="{D57D5253-536A-4FA4-9930-591D335B3ACB}" type="presParOf" srcId="{BEAF0C36-03A3-436A-879D-FE951BF076C0}" destId="{074DFA73-8E73-4CCA-9541-1340045191F0}" srcOrd="2" destOrd="0" presId="urn:microsoft.com/office/officeart/2005/8/layout/radial3"/>
    <dgm:cxn modelId="{B23999EF-4633-4FC2-AC69-4243856C309D}" type="presParOf" srcId="{BEAF0C36-03A3-436A-879D-FE951BF076C0}" destId="{A68CFCC3-A2BB-4D15-AB64-0F8FAA4C3DDD}" srcOrd="3" destOrd="0" presId="urn:microsoft.com/office/officeart/2005/8/layout/radial3"/>
    <dgm:cxn modelId="{3E718C63-0759-4641-90F7-BBAA52F83E8F}" type="presParOf" srcId="{BEAF0C36-03A3-436A-879D-FE951BF076C0}" destId="{B52BAAA2-FFAE-4D20-920B-4BD01A0DD85B}" srcOrd="4" destOrd="0" presId="urn:microsoft.com/office/officeart/2005/8/layout/radial3"/>
    <dgm:cxn modelId="{31678284-71FC-4517-ABAB-CF0583CCE5BA}" type="presParOf" srcId="{BEAF0C36-03A3-436A-879D-FE951BF076C0}" destId="{0069ECC1-317F-4CD8-BE47-2FF30CBED7BD}" srcOrd="5" destOrd="0" presId="urn:microsoft.com/office/officeart/2005/8/layout/radial3"/>
    <dgm:cxn modelId="{588B7370-5A80-4D79-A9DF-99A5C0C4F647}" type="presParOf" srcId="{BEAF0C36-03A3-436A-879D-FE951BF076C0}" destId="{244CA3A3-55DA-44D1-BB70-398E7E451E1F}" srcOrd="6" destOrd="0" presId="urn:microsoft.com/office/officeart/2005/8/layout/radial3"/>
    <dgm:cxn modelId="{5DF5775F-A691-44EA-A62E-FDAC0CAF4A0B}" type="presParOf" srcId="{BEAF0C36-03A3-436A-879D-FE951BF076C0}" destId="{C0BC11D9-FA95-4401-9F8A-ED56273C8444}" srcOrd="7" destOrd="0" presId="urn:microsoft.com/office/officeart/2005/8/layout/radial3"/>
    <dgm:cxn modelId="{EFD37111-FA8B-46AA-AA72-70C5DC2A8E93}" type="presParOf" srcId="{BEAF0C36-03A3-436A-879D-FE951BF076C0}" destId="{5ADDC1A3-68C5-4E0B-8C29-5C427880666A}"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BD01C-A4EA-41C8-AE3C-DBF3C6698611}" type="doc">
      <dgm:prSet loTypeId="urn:microsoft.com/office/officeart/2005/8/layout/hierarchy1" loCatId="hierarchy" qsTypeId="urn:microsoft.com/office/officeart/2005/8/quickstyle/simple4" qsCatId="simple" csTypeId="urn:microsoft.com/office/officeart/2005/8/colors/accent5_2" csCatId="accent5" phldr="1"/>
      <dgm:spPr/>
      <dgm:t>
        <a:bodyPr/>
        <a:lstStyle/>
        <a:p>
          <a:endParaRPr lang="en-US"/>
        </a:p>
      </dgm:t>
    </dgm:pt>
    <dgm:pt modelId="{B9BFB07C-C487-4C7E-B7B9-0D14F86C781F}">
      <dgm:prSet custT="1"/>
      <dgm:spPr/>
      <dgm:t>
        <a:bodyPr/>
        <a:lstStyle/>
        <a:p>
          <a:pPr>
            <a:buNone/>
          </a:pPr>
          <a:r>
            <a:rPr lang="en-US" sz="1600" dirty="0"/>
            <a:t>*FSAs are all-volunteer organizations, officially recognized by the institution through our office, which allows them to host events on campus.</a:t>
          </a:r>
        </a:p>
        <a:p>
          <a:pPr>
            <a:buNone/>
          </a:pPr>
          <a:endParaRPr lang="en-US" sz="1600" dirty="0"/>
        </a:p>
        <a:p>
          <a:pPr>
            <a:buNone/>
          </a:pPr>
          <a:r>
            <a:rPr lang="en-US" sz="1600" dirty="0"/>
            <a:t>*Monthly Community Forums; the presidents of each FSA will meet with the District Director, Diversity, Culture &amp; Inclusion once every semester to coordinate activities and discover opportunities for collaboration.</a:t>
          </a:r>
          <a:endParaRPr lang="en-US" sz="1600" dirty="0">
            <a:latin typeface="Cambria Math" panose="02040503050406030204" pitchFamily="18" charset="0"/>
            <a:ea typeface="Cambria Math" panose="02040503050406030204" pitchFamily="18" charset="0"/>
          </a:endParaRPr>
        </a:p>
      </dgm:t>
    </dgm:pt>
    <dgm:pt modelId="{8674B65F-82A2-43AF-BBB0-C7146386B063}" type="parTrans" cxnId="{F736FB84-95DF-4084-B257-2A5161A9A5EA}">
      <dgm:prSet/>
      <dgm:spPr/>
      <dgm:t>
        <a:bodyPr/>
        <a:lstStyle/>
        <a:p>
          <a:endParaRPr lang="en-US"/>
        </a:p>
      </dgm:t>
    </dgm:pt>
    <dgm:pt modelId="{E6293919-ADFA-44E8-AF9D-9C04497BBD50}" type="sibTrans" cxnId="{F736FB84-95DF-4084-B257-2A5161A9A5EA}">
      <dgm:prSet/>
      <dgm:spPr/>
      <dgm:t>
        <a:bodyPr/>
        <a:lstStyle/>
        <a:p>
          <a:endParaRPr lang="en-US"/>
        </a:p>
      </dgm:t>
    </dgm:pt>
    <dgm:pt modelId="{0C435A3C-5C82-4AA3-895B-2B8AD1B4E8C3}">
      <dgm:prSet custT="1"/>
      <dgm:spPr/>
      <dgm:t>
        <a:bodyPr/>
        <a:lstStyle/>
        <a:p>
          <a:pPr>
            <a:lnSpc>
              <a:spcPct val="90000"/>
            </a:lnSpc>
            <a:spcAft>
              <a:spcPct val="35000"/>
            </a:spcAft>
            <a:buSzPts val="1200"/>
            <a:buFont typeface="Arial" panose="020B0604020202020204" pitchFamily="34" charset="0"/>
            <a:buAutoNum type="alphaLcPeriod"/>
          </a:pPr>
          <a:r>
            <a:rPr lang="en-US" sz="1600" b="1" dirty="0"/>
            <a:t>Suggested criteria for establishing an FSA</a:t>
          </a:r>
        </a:p>
        <a:p>
          <a:pPr>
            <a:lnSpc>
              <a:spcPct val="100000"/>
            </a:lnSpc>
            <a:spcAft>
              <a:spcPts val="0"/>
            </a:spcAft>
            <a:buSzPts val="1200"/>
            <a:buFont typeface="Arial" panose="020B0604020202020204" pitchFamily="34" charset="0"/>
            <a:buAutoNum type="alphaLcPeriod"/>
          </a:pPr>
          <a:r>
            <a:rPr lang="en-US" sz="1600" dirty="0"/>
            <a:t>*Establish a list of at least five (5) interested</a:t>
          </a:r>
        </a:p>
        <a:p>
          <a:pPr>
            <a:lnSpc>
              <a:spcPct val="100000"/>
            </a:lnSpc>
            <a:spcAft>
              <a:spcPts val="0"/>
            </a:spcAft>
            <a:buSzPts val="1200"/>
            <a:buFont typeface="Arial" panose="020B0604020202020204" pitchFamily="34" charset="0"/>
            <a:buAutoNum type="alphaLcPeriod"/>
          </a:pPr>
          <a:r>
            <a:rPr lang="en-US" sz="1600" dirty="0"/>
            <a:t>*Prepare a mission statement &amp; goals for first year of the group.</a:t>
          </a:r>
        </a:p>
        <a:p>
          <a:pPr>
            <a:lnSpc>
              <a:spcPct val="100000"/>
            </a:lnSpc>
            <a:spcAft>
              <a:spcPts val="0"/>
            </a:spcAft>
            <a:buSzPts val="1200"/>
            <a:buFont typeface="Arial" panose="020B0604020202020204" pitchFamily="34" charset="0"/>
            <a:buAutoNum type="alphaLcPeriod"/>
          </a:pPr>
          <a:r>
            <a:rPr lang="en-US" sz="1600" dirty="0"/>
            <a:t>a. What will the FSA bring to its members?</a:t>
          </a:r>
        </a:p>
        <a:p>
          <a:pPr>
            <a:lnSpc>
              <a:spcPct val="100000"/>
            </a:lnSpc>
            <a:spcAft>
              <a:spcPts val="0"/>
            </a:spcAft>
            <a:buSzPts val="1200"/>
            <a:buFont typeface="Arial" panose="020B0604020202020204" pitchFamily="34" charset="0"/>
            <a:buAutoNum type="alphaLcPeriod"/>
          </a:pPr>
          <a:r>
            <a:rPr lang="en-US" sz="1600" dirty="0"/>
            <a:t>b. How will the FSA contribute to </a:t>
          </a:r>
          <a:r>
            <a:rPr lang="en-US" sz="1600" b="1" dirty="0"/>
            <a:t>strategic plan</a:t>
          </a:r>
          <a:r>
            <a:rPr lang="en-US" sz="1600" dirty="0"/>
            <a:t>?</a:t>
          </a:r>
        </a:p>
        <a:p>
          <a:pPr>
            <a:lnSpc>
              <a:spcPct val="100000"/>
            </a:lnSpc>
            <a:spcAft>
              <a:spcPts val="0"/>
            </a:spcAft>
            <a:buSzPts val="1200"/>
            <a:buFont typeface="Arial" panose="020B0604020202020204" pitchFamily="34" charset="0"/>
            <a:buAutoNum type="alphaLcPeriod"/>
          </a:pPr>
          <a:r>
            <a:rPr lang="en-US" sz="1600" dirty="0"/>
            <a:t>c. How will the events/programs contribute and align with community, value, and mission?</a:t>
          </a:r>
        </a:p>
        <a:p>
          <a:pPr>
            <a:lnSpc>
              <a:spcPct val="100000"/>
            </a:lnSpc>
            <a:spcAft>
              <a:spcPts val="0"/>
            </a:spcAft>
            <a:buSzPts val="1200"/>
            <a:buFont typeface="Arial" panose="020B0604020202020204" pitchFamily="34" charset="0"/>
            <a:buAutoNum type="alphaLcPeriod"/>
          </a:pPr>
          <a:r>
            <a:rPr lang="en-US" sz="1600" dirty="0"/>
            <a:t>Determine financial revenue and uses for FSA monies:</a:t>
          </a:r>
        </a:p>
        <a:p>
          <a:pPr>
            <a:lnSpc>
              <a:spcPct val="100000"/>
            </a:lnSpc>
            <a:spcAft>
              <a:spcPts val="0"/>
            </a:spcAft>
            <a:buSzPts val="1200"/>
            <a:buFont typeface="Arial" panose="020B0604020202020204" pitchFamily="34" charset="0"/>
            <a:buAutoNum type="alphaLcPeriod"/>
          </a:pPr>
          <a:r>
            <a:rPr lang="en-US" sz="1600" b="1" dirty="0"/>
            <a:t>Membership dues</a:t>
          </a:r>
        </a:p>
        <a:p>
          <a:pPr>
            <a:lnSpc>
              <a:spcPct val="100000"/>
            </a:lnSpc>
            <a:spcAft>
              <a:spcPts val="0"/>
            </a:spcAft>
            <a:buSzPts val="1200"/>
            <a:buFont typeface="Arial" panose="020B0604020202020204" pitchFamily="34" charset="0"/>
            <a:buAutoNum type="alphaLcPeriod"/>
          </a:pPr>
          <a:r>
            <a:rPr lang="en-US" sz="1600" b="1" dirty="0"/>
            <a:t>Fundraising events</a:t>
          </a:r>
        </a:p>
        <a:p>
          <a:pPr>
            <a:lnSpc>
              <a:spcPct val="100000"/>
            </a:lnSpc>
            <a:spcAft>
              <a:spcPts val="0"/>
            </a:spcAft>
            <a:buSzPts val="1200"/>
            <a:buFont typeface="Arial" panose="020B0604020202020204" pitchFamily="34" charset="0"/>
            <a:buAutoNum type="alphaLcPeriod"/>
          </a:pPr>
          <a:r>
            <a:rPr lang="en-US" sz="1600" b="1" dirty="0"/>
            <a:t>Events/Programs</a:t>
          </a:r>
        </a:p>
        <a:p>
          <a:pPr>
            <a:lnSpc>
              <a:spcPct val="100000"/>
            </a:lnSpc>
            <a:spcAft>
              <a:spcPts val="0"/>
            </a:spcAft>
            <a:buSzPts val="1200"/>
            <a:buFont typeface="Arial" panose="020B0604020202020204" pitchFamily="34" charset="0"/>
            <a:buAutoNum type="alphaLcPeriod"/>
          </a:pPr>
          <a:r>
            <a:rPr lang="en-US" sz="1600" b="1" dirty="0"/>
            <a:t>Scholarships</a:t>
          </a:r>
        </a:p>
        <a:p>
          <a:pPr>
            <a:lnSpc>
              <a:spcPct val="100000"/>
            </a:lnSpc>
            <a:spcAft>
              <a:spcPts val="0"/>
            </a:spcAft>
            <a:buSzPts val="1200"/>
            <a:buFont typeface="Arial" panose="020B0604020202020204" pitchFamily="34" charset="0"/>
            <a:buAutoNum type="alphaLcPeriod"/>
          </a:pPr>
          <a:r>
            <a:rPr lang="en-US" sz="1600" b="1" dirty="0"/>
            <a:t>Partnerships</a:t>
          </a:r>
          <a:endParaRPr lang="en-US" sz="1400" b="1" dirty="0">
            <a:latin typeface="Cambria Math" panose="02040503050406030204" pitchFamily="18" charset="0"/>
            <a:ea typeface="Cambria Math" panose="02040503050406030204" pitchFamily="18" charset="0"/>
          </a:endParaRPr>
        </a:p>
      </dgm:t>
    </dgm:pt>
    <dgm:pt modelId="{62232079-777B-4EEA-9B35-8113B88F3CF7}" type="parTrans" cxnId="{B0478940-177E-4A75-B96C-F9DD29598607}">
      <dgm:prSet/>
      <dgm:spPr/>
      <dgm:t>
        <a:bodyPr/>
        <a:lstStyle/>
        <a:p>
          <a:endParaRPr lang="en-US"/>
        </a:p>
      </dgm:t>
    </dgm:pt>
    <dgm:pt modelId="{DF7B43B5-F821-4E65-B38E-1399190E02A7}" type="sibTrans" cxnId="{B0478940-177E-4A75-B96C-F9DD29598607}">
      <dgm:prSet/>
      <dgm:spPr/>
      <dgm:t>
        <a:bodyPr/>
        <a:lstStyle/>
        <a:p>
          <a:endParaRPr lang="en-US"/>
        </a:p>
      </dgm:t>
    </dgm:pt>
    <dgm:pt modelId="{A79DB60A-002C-435E-A95E-D4F0A174E02F}" type="pres">
      <dgm:prSet presAssocID="{FF7BD01C-A4EA-41C8-AE3C-DBF3C6698611}" presName="hierChild1" presStyleCnt="0">
        <dgm:presLayoutVars>
          <dgm:chPref val="1"/>
          <dgm:dir/>
          <dgm:animOne val="branch"/>
          <dgm:animLvl val="lvl"/>
          <dgm:resizeHandles/>
        </dgm:presLayoutVars>
      </dgm:prSet>
      <dgm:spPr/>
    </dgm:pt>
    <dgm:pt modelId="{F70D6400-5274-4DE1-91F9-6E3912F6C778}" type="pres">
      <dgm:prSet presAssocID="{B9BFB07C-C487-4C7E-B7B9-0D14F86C781F}" presName="hierRoot1" presStyleCnt="0"/>
      <dgm:spPr/>
    </dgm:pt>
    <dgm:pt modelId="{22C3B785-76F5-4579-9A44-6FDCBA50789F}" type="pres">
      <dgm:prSet presAssocID="{B9BFB07C-C487-4C7E-B7B9-0D14F86C781F}" presName="composite" presStyleCnt="0"/>
      <dgm:spPr/>
    </dgm:pt>
    <dgm:pt modelId="{FE93D5D3-7448-43E2-9B1F-4260A5BBA83D}" type="pres">
      <dgm:prSet presAssocID="{B9BFB07C-C487-4C7E-B7B9-0D14F86C781F}" presName="background" presStyleLbl="node0" presStyleIdx="0" presStyleCnt="2"/>
      <dgm:spPr/>
    </dgm:pt>
    <dgm:pt modelId="{83AA00D4-B04D-485A-AAF3-F81E6F1A59EB}" type="pres">
      <dgm:prSet presAssocID="{B9BFB07C-C487-4C7E-B7B9-0D14F86C781F}" presName="text" presStyleLbl="fgAcc0" presStyleIdx="0" presStyleCnt="2" custScaleX="120536">
        <dgm:presLayoutVars>
          <dgm:chPref val="3"/>
        </dgm:presLayoutVars>
      </dgm:prSet>
      <dgm:spPr/>
    </dgm:pt>
    <dgm:pt modelId="{C5B40E05-6396-4D06-A03F-F14D6EA41B2D}" type="pres">
      <dgm:prSet presAssocID="{B9BFB07C-C487-4C7E-B7B9-0D14F86C781F}" presName="hierChild2" presStyleCnt="0"/>
      <dgm:spPr/>
    </dgm:pt>
    <dgm:pt modelId="{14DD3EFA-54A6-4B69-A789-83ECF84B07FA}" type="pres">
      <dgm:prSet presAssocID="{0C435A3C-5C82-4AA3-895B-2B8AD1B4E8C3}" presName="hierRoot1" presStyleCnt="0"/>
      <dgm:spPr/>
    </dgm:pt>
    <dgm:pt modelId="{786A0F4E-DAA0-4581-B34F-D0D888D555A5}" type="pres">
      <dgm:prSet presAssocID="{0C435A3C-5C82-4AA3-895B-2B8AD1B4E8C3}" presName="composite" presStyleCnt="0"/>
      <dgm:spPr/>
    </dgm:pt>
    <dgm:pt modelId="{5B053B81-3722-4D74-905E-5A6C2D50DAF0}" type="pres">
      <dgm:prSet presAssocID="{0C435A3C-5C82-4AA3-895B-2B8AD1B4E8C3}" presName="background" presStyleLbl="node0" presStyleIdx="1" presStyleCnt="2"/>
      <dgm:spPr/>
    </dgm:pt>
    <dgm:pt modelId="{3FAF5B0B-A488-48BD-81BF-778C372CB242}" type="pres">
      <dgm:prSet presAssocID="{0C435A3C-5C82-4AA3-895B-2B8AD1B4E8C3}" presName="text" presStyleLbl="fgAcc0" presStyleIdx="1" presStyleCnt="2" custScaleX="127990" custLinFactNeighborX="-477" custLinFactNeighborY="5464">
        <dgm:presLayoutVars>
          <dgm:chPref val="3"/>
        </dgm:presLayoutVars>
      </dgm:prSet>
      <dgm:spPr/>
    </dgm:pt>
    <dgm:pt modelId="{665D085C-4CD0-4A1A-9A52-DE1571E85AE8}" type="pres">
      <dgm:prSet presAssocID="{0C435A3C-5C82-4AA3-895B-2B8AD1B4E8C3}" presName="hierChild2" presStyleCnt="0"/>
      <dgm:spPr/>
    </dgm:pt>
  </dgm:ptLst>
  <dgm:cxnLst>
    <dgm:cxn modelId="{B0478940-177E-4A75-B96C-F9DD29598607}" srcId="{FF7BD01C-A4EA-41C8-AE3C-DBF3C6698611}" destId="{0C435A3C-5C82-4AA3-895B-2B8AD1B4E8C3}" srcOrd="1" destOrd="0" parTransId="{62232079-777B-4EEA-9B35-8113B88F3CF7}" sibTransId="{DF7B43B5-F821-4E65-B38E-1399190E02A7}"/>
    <dgm:cxn modelId="{349EA77B-510E-415E-B4F3-903A7B92F856}" type="presOf" srcId="{B9BFB07C-C487-4C7E-B7B9-0D14F86C781F}" destId="{83AA00D4-B04D-485A-AAF3-F81E6F1A59EB}" srcOrd="0" destOrd="0" presId="urn:microsoft.com/office/officeart/2005/8/layout/hierarchy1"/>
    <dgm:cxn modelId="{6B1E5081-79F7-440F-893E-7A4503688DB2}" type="presOf" srcId="{0C435A3C-5C82-4AA3-895B-2B8AD1B4E8C3}" destId="{3FAF5B0B-A488-48BD-81BF-778C372CB242}" srcOrd="0" destOrd="0" presId="urn:microsoft.com/office/officeart/2005/8/layout/hierarchy1"/>
    <dgm:cxn modelId="{F736FB84-95DF-4084-B257-2A5161A9A5EA}" srcId="{FF7BD01C-A4EA-41C8-AE3C-DBF3C6698611}" destId="{B9BFB07C-C487-4C7E-B7B9-0D14F86C781F}" srcOrd="0" destOrd="0" parTransId="{8674B65F-82A2-43AF-BBB0-C7146386B063}" sibTransId="{E6293919-ADFA-44E8-AF9D-9C04497BBD50}"/>
    <dgm:cxn modelId="{4DE6C88B-71B9-4686-85F8-E55D71594E42}" type="presOf" srcId="{FF7BD01C-A4EA-41C8-AE3C-DBF3C6698611}" destId="{A79DB60A-002C-435E-A95E-D4F0A174E02F}" srcOrd="0" destOrd="0" presId="urn:microsoft.com/office/officeart/2005/8/layout/hierarchy1"/>
    <dgm:cxn modelId="{45EF6139-C3CE-43AD-8D66-C8E268CA4D6B}" type="presParOf" srcId="{A79DB60A-002C-435E-A95E-D4F0A174E02F}" destId="{F70D6400-5274-4DE1-91F9-6E3912F6C778}" srcOrd="0" destOrd="0" presId="urn:microsoft.com/office/officeart/2005/8/layout/hierarchy1"/>
    <dgm:cxn modelId="{E3672CD3-B328-4223-ACA8-F1ADCAF57C4F}" type="presParOf" srcId="{F70D6400-5274-4DE1-91F9-6E3912F6C778}" destId="{22C3B785-76F5-4579-9A44-6FDCBA50789F}" srcOrd="0" destOrd="0" presId="urn:microsoft.com/office/officeart/2005/8/layout/hierarchy1"/>
    <dgm:cxn modelId="{3CAFDAC7-8067-415E-B4BF-4C500D9900A4}" type="presParOf" srcId="{22C3B785-76F5-4579-9A44-6FDCBA50789F}" destId="{FE93D5D3-7448-43E2-9B1F-4260A5BBA83D}" srcOrd="0" destOrd="0" presId="urn:microsoft.com/office/officeart/2005/8/layout/hierarchy1"/>
    <dgm:cxn modelId="{A5B5AD41-D884-44E9-AC68-E8D8C8CBD918}" type="presParOf" srcId="{22C3B785-76F5-4579-9A44-6FDCBA50789F}" destId="{83AA00D4-B04D-485A-AAF3-F81E6F1A59EB}" srcOrd="1" destOrd="0" presId="urn:microsoft.com/office/officeart/2005/8/layout/hierarchy1"/>
    <dgm:cxn modelId="{383E5E64-355A-469C-B403-F814A71B9DA1}" type="presParOf" srcId="{F70D6400-5274-4DE1-91F9-6E3912F6C778}" destId="{C5B40E05-6396-4D06-A03F-F14D6EA41B2D}" srcOrd="1" destOrd="0" presId="urn:microsoft.com/office/officeart/2005/8/layout/hierarchy1"/>
    <dgm:cxn modelId="{CC1EE3EE-8F31-4927-99A5-19F3738E7678}" type="presParOf" srcId="{A79DB60A-002C-435E-A95E-D4F0A174E02F}" destId="{14DD3EFA-54A6-4B69-A789-83ECF84B07FA}" srcOrd="1" destOrd="0" presId="urn:microsoft.com/office/officeart/2005/8/layout/hierarchy1"/>
    <dgm:cxn modelId="{7312E93F-830A-401E-A8A9-5C072C74A176}" type="presParOf" srcId="{14DD3EFA-54A6-4B69-A789-83ECF84B07FA}" destId="{786A0F4E-DAA0-4581-B34F-D0D888D555A5}" srcOrd="0" destOrd="0" presId="urn:microsoft.com/office/officeart/2005/8/layout/hierarchy1"/>
    <dgm:cxn modelId="{7FDE6B18-1730-4C2C-8163-B4CD58207580}" type="presParOf" srcId="{786A0F4E-DAA0-4581-B34F-D0D888D555A5}" destId="{5B053B81-3722-4D74-905E-5A6C2D50DAF0}" srcOrd="0" destOrd="0" presId="urn:microsoft.com/office/officeart/2005/8/layout/hierarchy1"/>
    <dgm:cxn modelId="{A4E445FB-1DFB-4C85-88D1-96078FDF82F2}" type="presParOf" srcId="{786A0F4E-DAA0-4581-B34F-D0D888D555A5}" destId="{3FAF5B0B-A488-48BD-81BF-778C372CB242}" srcOrd="1" destOrd="0" presId="urn:microsoft.com/office/officeart/2005/8/layout/hierarchy1"/>
    <dgm:cxn modelId="{25A15CD3-9B9F-4205-8CC7-D56D28BA6439}" type="presParOf" srcId="{14DD3EFA-54A6-4B69-A789-83ECF84B07FA}" destId="{665D085C-4CD0-4A1A-9A52-DE1571E85AE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24DDF-B1AD-D648-9483-EAAC7FCDAD67}">
      <dsp:nvSpPr>
        <dsp:cNvPr id="0" name=""/>
        <dsp:cNvSpPr/>
      </dsp:nvSpPr>
      <dsp:spPr>
        <a:xfrm>
          <a:off x="0" y="755564"/>
          <a:ext cx="9840685"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Asian Pacific Islander Desi American Faculty &amp; Staff Association (APIDA)</a:t>
          </a:r>
        </a:p>
      </dsp:txBody>
      <dsp:txXfrm>
        <a:off x="24588" y="780152"/>
        <a:ext cx="9791509" cy="454509"/>
      </dsp:txXfrm>
    </dsp:sp>
    <dsp:sp modelId="{62959216-AEA6-42A2-BE4F-50B0123BE7C4}">
      <dsp:nvSpPr>
        <dsp:cNvPr id="0" name=""/>
        <dsp:cNvSpPr/>
      </dsp:nvSpPr>
      <dsp:spPr>
        <a:xfrm>
          <a:off x="0" y="1319729"/>
          <a:ext cx="9840685" cy="503685"/>
        </a:xfrm>
        <a:prstGeom prst="roundRect">
          <a:avLst/>
        </a:prstGeom>
        <a:solidFill>
          <a:schemeClr val="accent2">
            <a:hueOff val="-511788"/>
            <a:satOff val="-5770"/>
            <a:lumOff val="7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Black Faculty &amp; Staff Association </a:t>
          </a:r>
        </a:p>
      </dsp:txBody>
      <dsp:txXfrm>
        <a:off x="24588" y="1344317"/>
        <a:ext cx="9791509" cy="454509"/>
      </dsp:txXfrm>
    </dsp:sp>
    <dsp:sp modelId="{17013767-A574-5144-8A9D-C20CBE7F7764}">
      <dsp:nvSpPr>
        <dsp:cNvPr id="0" name=""/>
        <dsp:cNvSpPr/>
      </dsp:nvSpPr>
      <dsp:spPr>
        <a:xfrm>
          <a:off x="0" y="1883895"/>
          <a:ext cx="9840685" cy="503685"/>
        </a:xfrm>
        <a:prstGeom prst="roundRect">
          <a:avLst/>
        </a:prstGeom>
        <a:solidFill>
          <a:schemeClr val="accent2">
            <a:hueOff val="-1023576"/>
            <a:satOff val="-11539"/>
            <a:lumOff val="14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Rainbow Alliance of District Employees (RAD-E)</a:t>
          </a:r>
        </a:p>
      </dsp:txBody>
      <dsp:txXfrm>
        <a:off x="24588" y="1908483"/>
        <a:ext cx="9791509" cy="454509"/>
      </dsp:txXfrm>
    </dsp:sp>
    <dsp:sp modelId="{E2E6E113-0788-E149-976C-008A9C83C5BF}">
      <dsp:nvSpPr>
        <dsp:cNvPr id="0" name=""/>
        <dsp:cNvSpPr/>
      </dsp:nvSpPr>
      <dsp:spPr>
        <a:xfrm>
          <a:off x="0" y="2448060"/>
          <a:ext cx="9840685" cy="503685"/>
        </a:xfrm>
        <a:prstGeom prst="roundRect">
          <a:avLst/>
        </a:prstGeom>
        <a:solidFill>
          <a:schemeClr val="accent2">
            <a:hueOff val="-1535365"/>
            <a:satOff val="-17309"/>
            <a:lumOff val="21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Latino Faculty &amp; Staff Association (LFSA)</a:t>
          </a:r>
        </a:p>
      </dsp:txBody>
      <dsp:txXfrm>
        <a:off x="24588" y="2472648"/>
        <a:ext cx="9791509" cy="454509"/>
      </dsp:txXfrm>
    </dsp:sp>
    <dsp:sp modelId="{596590C5-E491-D149-81B6-93488360FE2C}">
      <dsp:nvSpPr>
        <dsp:cNvPr id="0" name=""/>
        <dsp:cNvSpPr/>
      </dsp:nvSpPr>
      <dsp:spPr>
        <a:xfrm>
          <a:off x="0" y="3012224"/>
          <a:ext cx="9840685" cy="503685"/>
        </a:xfrm>
        <a:prstGeom prst="roundRect">
          <a:avLst/>
        </a:prstGeom>
        <a:solidFill>
          <a:schemeClr val="accent2">
            <a:hueOff val="-2047153"/>
            <a:satOff val="-23078"/>
            <a:lumOff val="28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Native American Faculty &amp; Staff Alliance (NAFSA)</a:t>
          </a:r>
        </a:p>
      </dsp:txBody>
      <dsp:txXfrm>
        <a:off x="24588" y="3036812"/>
        <a:ext cx="9791509" cy="454509"/>
      </dsp:txXfrm>
    </dsp:sp>
    <dsp:sp modelId="{0B4295E4-1E3B-4A03-A05E-661126AB3F52}">
      <dsp:nvSpPr>
        <dsp:cNvPr id="0" name=""/>
        <dsp:cNvSpPr/>
      </dsp:nvSpPr>
      <dsp:spPr>
        <a:xfrm>
          <a:off x="0" y="3576390"/>
          <a:ext cx="9840685" cy="503685"/>
        </a:xfrm>
        <a:prstGeom prst="roundRect">
          <a:avLst/>
        </a:prstGeom>
        <a:solidFill>
          <a:schemeClr val="accent2">
            <a:hueOff val="-2558941"/>
            <a:satOff val="-28848"/>
            <a:lumOff val="35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South West Asian, North African Faculty &amp; Staff Association (SWANA)</a:t>
          </a:r>
        </a:p>
      </dsp:txBody>
      <dsp:txXfrm>
        <a:off x="24588" y="3600978"/>
        <a:ext cx="9791509" cy="454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0CB50-AA86-4D24-A1D3-C32BBA34F94A}">
      <dsp:nvSpPr>
        <dsp:cNvPr id="0" name=""/>
        <dsp:cNvSpPr/>
      </dsp:nvSpPr>
      <dsp:spPr>
        <a:xfrm>
          <a:off x="1655906" y="1401395"/>
          <a:ext cx="3491196" cy="3491196"/>
        </a:xfrm>
        <a:prstGeom prst="ellipse">
          <a:avLst/>
        </a:prstGeom>
        <a:gradFill rotWithShape="0">
          <a:gsLst>
            <a:gs pos="0">
              <a:schemeClr val="accent5">
                <a:alpha val="50000"/>
                <a:hueOff val="0"/>
                <a:satOff val="0"/>
                <a:lumOff val="0"/>
                <a:alphaOff val="0"/>
                <a:tint val="96000"/>
                <a:satMod val="100000"/>
                <a:lumMod val="104000"/>
              </a:schemeClr>
            </a:gs>
            <a:gs pos="78000">
              <a:schemeClr val="accent5">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FSA Resource Guide </a:t>
          </a:r>
        </a:p>
      </dsp:txBody>
      <dsp:txXfrm>
        <a:off x="2167180" y="1912669"/>
        <a:ext cx="2468648" cy="2468648"/>
      </dsp:txXfrm>
    </dsp:sp>
    <dsp:sp modelId="{781017F6-9767-4B36-BA33-492CE0AEA810}">
      <dsp:nvSpPr>
        <dsp:cNvPr id="0" name=""/>
        <dsp:cNvSpPr/>
      </dsp:nvSpPr>
      <dsp:spPr>
        <a:xfrm>
          <a:off x="2665055" y="130615"/>
          <a:ext cx="1745598" cy="1745598"/>
        </a:xfrm>
        <a:prstGeom prst="ellipse">
          <a:avLst/>
        </a:prstGeom>
        <a:gradFill rotWithShape="0">
          <a:gsLst>
            <a:gs pos="0">
              <a:schemeClr val="accent5">
                <a:alpha val="50000"/>
                <a:hueOff val="-147364"/>
                <a:satOff val="1226"/>
                <a:lumOff val="-3235"/>
                <a:alphaOff val="0"/>
                <a:tint val="96000"/>
                <a:satMod val="100000"/>
                <a:lumMod val="104000"/>
              </a:schemeClr>
            </a:gs>
            <a:gs pos="78000">
              <a:schemeClr val="accent5">
                <a:alpha val="50000"/>
                <a:hueOff val="-147364"/>
                <a:satOff val="1226"/>
                <a:lumOff val="-3235"/>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Introduction</a:t>
          </a:r>
        </a:p>
      </dsp:txBody>
      <dsp:txXfrm>
        <a:off x="2920692" y="386252"/>
        <a:ext cx="1234324" cy="1234324"/>
      </dsp:txXfrm>
    </dsp:sp>
    <dsp:sp modelId="{074DFA73-8E73-4CCA-9541-1340045191F0}">
      <dsp:nvSpPr>
        <dsp:cNvPr id="0" name=""/>
        <dsp:cNvSpPr/>
      </dsp:nvSpPr>
      <dsp:spPr>
        <a:xfrm>
          <a:off x="4161059" y="579726"/>
          <a:ext cx="1745598" cy="1745598"/>
        </a:xfrm>
        <a:prstGeom prst="ellipse">
          <a:avLst/>
        </a:prstGeom>
        <a:gradFill rotWithShape="0">
          <a:gsLst>
            <a:gs pos="0">
              <a:schemeClr val="accent5">
                <a:alpha val="50000"/>
                <a:hueOff val="-294728"/>
                <a:satOff val="2453"/>
                <a:lumOff val="-6470"/>
                <a:alphaOff val="0"/>
                <a:tint val="96000"/>
                <a:satMod val="100000"/>
                <a:lumMod val="104000"/>
              </a:schemeClr>
            </a:gs>
            <a:gs pos="78000">
              <a:schemeClr val="accent5">
                <a:alpha val="50000"/>
                <a:hueOff val="-294728"/>
                <a:satOff val="2453"/>
                <a:lumOff val="-647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Purpose</a:t>
          </a:r>
        </a:p>
      </dsp:txBody>
      <dsp:txXfrm>
        <a:off x="4416696" y="835363"/>
        <a:ext cx="1234324" cy="1234324"/>
      </dsp:txXfrm>
    </dsp:sp>
    <dsp:sp modelId="{A68CFCC3-A2BB-4D15-AB64-0F8FAA4C3DDD}">
      <dsp:nvSpPr>
        <dsp:cNvPr id="0" name=""/>
        <dsp:cNvSpPr/>
      </dsp:nvSpPr>
      <dsp:spPr>
        <a:xfrm>
          <a:off x="4760643" y="2072708"/>
          <a:ext cx="1745598" cy="1745598"/>
        </a:xfrm>
        <a:prstGeom prst="ellipse">
          <a:avLst/>
        </a:prstGeom>
        <a:gradFill rotWithShape="0">
          <a:gsLst>
            <a:gs pos="0">
              <a:schemeClr val="accent5">
                <a:alpha val="50000"/>
                <a:hueOff val="-442092"/>
                <a:satOff val="3679"/>
                <a:lumOff val="-9706"/>
                <a:alphaOff val="0"/>
                <a:tint val="96000"/>
                <a:satMod val="100000"/>
                <a:lumMod val="104000"/>
              </a:schemeClr>
            </a:gs>
            <a:gs pos="78000">
              <a:schemeClr val="accent5">
                <a:alpha val="50000"/>
                <a:hueOff val="-442092"/>
                <a:satOff val="3679"/>
                <a:lumOff val="-9706"/>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Office of DCI </a:t>
          </a:r>
        </a:p>
      </dsp:txBody>
      <dsp:txXfrm>
        <a:off x="5016280" y="2328345"/>
        <a:ext cx="1234324" cy="1234324"/>
      </dsp:txXfrm>
    </dsp:sp>
    <dsp:sp modelId="{B52BAAA2-FFAE-4D20-920B-4BD01A0DD85B}">
      <dsp:nvSpPr>
        <dsp:cNvPr id="0" name=""/>
        <dsp:cNvSpPr/>
      </dsp:nvSpPr>
      <dsp:spPr>
        <a:xfrm>
          <a:off x="4539581" y="3385943"/>
          <a:ext cx="1745598" cy="1745598"/>
        </a:xfrm>
        <a:prstGeom prst="ellipse">
          <a:avLst/>
        </a:prstGeom>
        <a:gradFill rotWithShape="0">
          <a:gsLst>
            <a:gs pos="0">
              <a:schemeClr val="accent5">
                <a:alpha val="50000"/>
                <a:hueOff val="-589455"/>
                <a:satOff val="4905"/>
                <a:lumOff val="-12941"/>
                <a:alphaOff val="0"/>
                <a:tint val="96000"/>
                <a:satMod val="100000"/>
                <a:lumMod val="104000"/>
              </a:schemeClr>
            </a:gs>
            <a:gs pos="78000">
              <a:schemeClr val="accent5">
                <a:alpha val="50000"/>
                <a:hueOff val="-589455"/>
                <a:satOff val="4905"/>
                <a:lumOff val="-12941"/>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Suggested</a:t>
          </a:r>
          <a:r>
            <a:rPr lang="en-US" sz="1400" kern="1200" baseline="0" dirty="0"/>
            <a:t> Criteria for developing an FSA</a:t>
          </a:r>
          <a:endParaRPr lang="en-US" sz="1400" kern="1200" dirty="0"/>
        </a:p>
      </dsp:txBody>
      <dsp:txXfrm>
        <a:off x="4795218" y="3641580"/>
        <a:ext cx="1234324" cy="1234324"/>
      </dsp:txXfrm>
    </dsp:sp>
    <dsp:sp modelId="{0069ECC1-317F-4CD8-BE47-2FF30CBED7BD}">
      <dsp:nvSpPr>
        <dsp:cNvPr id="0" name=""/>
        <dsp:cNvSpPr/>
      </dsp:nvSpPr>
      <dsp:spPr>
        <a:xfrm>
          <a:off x="3401496" y="4154977"/>
          <a:ext cx="1745598" cy="1745598"/>
        </a:xfrm>
        <a:prstGeom prst="ellipse">
          <a:avLst/>
        </a:prstGeom>
        <a:gradFill rotWithShape="0">
          <a:gsLst>
            <a:gs pos="0">
              <a:schemeClr val="accent5">
                <a:alpha val="50000"/>
                <a:hueOff val="-736819"/>
                <a:satOff val="6131"/>
                <a:lumOff val="-16176"/>
                <a:alphaOff val="0"/>
                <a:tint val="96000"/>
                <a:satMod val="100000"/>
                <a:lumMod val="104000"/>
              </a:schemeClr>
            </a:gs>
            <a:gs pos="78000">
              <a:schemeClr val="accent5">
                <a:alpha val="50000"/>
                <a:hueOff val="-736819"/>
                <a:satOff val="6131"/>
                <a:lumOff val="-16176"/>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Approval of Application</a:t>
          </a:r>
        </a:p>
      </dsp:txBody>
      <dsp:txXfrm>
        <a:off x="3657133" y="4410614"/>
        <a:ext cx="1234324" cy="1234324"/>
      </dsp:txXfrm>
    </dsp:sp>
    <dsp:sp modelId="{244CA3A3-55DA-44D1-BB70-398E7E451E1F}">
      <dsp:nvSpPr>
        <dsp:cNvPr id="0" name=""/>
        <dsp:cNvSpPr/>
      </dsp:nvSpPr>
      <dsp:spPr>
        <a:xfrm>
          <a:off x="783111" y="3385948"/>
          <a:ext cx="1745598" cy="1745598"/>
        </a:xfrm>
        <a:prstGeom prst="ellipse">
          <a:avLst/>
        </a:prstGeom>
        <a:gradFill rotWithShape="0">
          <a:gsLst>
            <a:gs pos="0">
              <a:schemeClr val="accent5">
                <a:alpha val="50000"/>
                <a:hueOff val="-884183"/>
                <a:satOff val="7358"/>
                <a:lumOff val="-19411"/>
                <a:alphaOff val="0"/>
                <a:tint val="96000"/>
                <a:satMod val="100000"/>
                <a:lumMod val="104000"/>
              </a:schemeClr>
            </a:gs>
            <a:gs pos="78000">
              <a:schemeClr val="accent5">
                <a:alpha val="50000"/>
                <a:hueOff val="-884183"/>
                <a:satOff val="7358"/>
                <a:lumOff val="-19411"/>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Financial</a:t>
          </a:r>
          <a:r>
            <a:rPr lang="en-US" sz="1400" kern="1200" baseline="0" dirty="0"/>
            <a:t> Structures &amp; Bookkeeping</a:t>
          </a:r>
          <a:endParaRPr lang="en-US" sz="1400" kern="1200" dirty="0"/>
        </a:p>
      </dsp:txBody>
      <dsp:txXfrm>
        <a:off x="1038748" y="3641585"/>
        <a:ext cx="1234324" cy="1234324"/>
      </dsp:txXfrm>
    </dsp:sp>
    <dsp:sp modelId="{C0BC11D9-FA95-4401-9F8A-ED56273C8444}">
      <dsp:nvSpPr>
        <dsp:cNvPr id="0" name=""/>
        <dsp:cNvSpPr/>
      </dsp:nvSpPr>
      <dsp:spPr>
        <a:xfrm>
          <a:off x="543356" y="1901897"/>
          <a:ext cx="1745598" cy="1745598"/>
        </a:xfrm>
        <a:prstGeom prst="ellipse">
          <a:avLst/>
        </a:prstGeom>
        <a:gradFill rotWithShape="0">
          <a:gsLst>
            <a:gs pos="0">
              <a:schemeClr val="accent5">
                <a:alpha val="50000"/>
                <a:hueOff val="-1031547"/>
                <a:satOff val="8584"/>
                <a:lumOff val="-22647"/>
                <a:alphaOff val="0"/>
                <a:tint val="96000"/>
                <a:satMod val="100000"/>
                <a:lumMod val="104000"/>
              </a:schemeClr>
            </a:gs>
            <a:gs pos="78000">
              <a:schemeClr val="accent5">
                <a:alpha val="50000"/>
                <a:hueOff val="-1031547"/>
                <a:satOff val="8584"/>
                <a:lumOff val="-22647"/>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FSA Operating Principles</a:t>
          </a:r>
        </a:p>
      </dsp:txBody>
      <dsp:txXfrm>
        <a:off x="798993" y="2157534"/>
        <a:ext cx="1234324" cy="1234324"/>
      </dsp:txXfrm>
    </dsp:sp>
    <dsp:sp modelId="{5ADDC1A3-68C5-4E0B-8C29-5C427880666A}">
      <dsp:nvSpPr>
        <dsp:cNvPr id="0" name=""/>
        <dsp:cNvSpPr/>
      </dsp:nvSpPr>
      <dsp:spPr>
        <a:xfrm>
          <a:off x="1090657" y="501667"/>
          <a:ext cx="1745598" cy="1745598"/>
        </a:xfrm>
        <a:prstGeom prst="ellipse">
          <a:avLst/>
        </a:prstGeom>
        <a:gradFill rotWithShape="0">
          <a:gsLst>
            <a:gs pos="0">
              <a:schemeClr val="accent5">
                <a:alpha val="50000"/>
                <a:hueOff val="-1178911"/>
                <a:satOff val="9810"/>
                <a:lumOff val="-25882"/>
                <a:alphaOff val="0"/>
                <a:tint val="96000"/>
                <a:satMod val="100000"/>
                <a:lumMod val="104000"/>
              </a:schemeClr>
            </a:gs>
            <a:gs pos="78000">
              <a:schemeClr val="accent5">
                <a:alpha val="50000"/>
                <a:hueOff val="-1178911"/>
                <a:satOff val="9810"/>
                <a:lumOff val="-25882"/>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FSA </a:t>
          </a:r>
        </a:p>
        <a:p>
          <a:pPr marL="0" lvl="0" indent="0" algn="ctr" defTabSz="622300">
            <a:lnSpc>
              <a:spcPct val="90000"/>
            </a:lnSpc>
            <a:spcBef>
              <a:spcPct val="0"/>
            </a:spcBef>
            <a:spcAft>
              <a:spcPct val="35000"/>
            </a:spcAft>
            <a:buNone/>
          </a:pPr>
          <a:r>
            <a:rPr lang="en-US" sz="1400" kern="1200" dirty="0"/>
            <a:t>Comm</a:t>
          </a:r>
        </a:p>
      </dsp:txBody>
      <dsp:txXfrm>
        <a:off x="1346294" y="757304"/>
        <a:ext cx="1234324" cy="1234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3D5D3-7448-43E2-9B1F-4260A5BBA83D}">
      <dsp:nvSpPr>
        <dsp:cNvPr id="0" name=""/>
        <dsp:cNvSpPr/>
      </dsp:nvSpPr>
      <dsp:spPr>
        <a:xfrm>
          <a:off x="2440" y="254278"/>
          <a:ext cx="4992922" cy="2630339"/>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83AA00D4-B04D-485A-AAF3-F81E6F1A59EB}">
      <dsp:nvSpPr>
        <dsp:cNvPr id="0" name=""/>
        <dsp:cNvSpPr/>
      </dsp:nvSpPr>
      <dsp:spPr>
        <a:xfrm>
          <a:off x="462691" y="691517"/>
          <a:ext cx="4992922" cy="26303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*FSAs are all-volunteer organizations, officially recognized by the institution through our office, which allows them to host events on campus.</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*Monthly Community Forums; the presidents of each FSA will meet with the District Director, Diversity, Culture &amp; Inclusion once every semester to coordinate activities and discover opportunities for collaboration.</a:t>
          </a:r>
          <a:endParaRPr lang="en-US" sz="1600" kern="1200" dirty="0">
            <a:latin typeface="Cambria Math" panose="02040503050406030204" pitchFamily="18" charset="0"/>
            <a:ea typeface="Cambria Math" panose="02040503050406030204" pitchFamily="18" charset="0"/>
          </a:endParaRPr>
        </a:p>
      </dsp:txBody>
      <dsp:txXfrm>
        <a:off x="539731" y="768557"/>
        <a:ext cx="4838842" cy="2476259"/>
      </dsp:txXfrm>
    </dsp:sp>
    <dsp:sp modelId="{5B053B81-3722-4D74-905E-5A6C2D50DAF0}">
      <dsp:nvSpPr>
        <dsp:cNvPr id="0" name=""/>
        <dsp:cNvSpPr/>
      </dsp:nvSpPr>
      <dsp:spPr>
        <a:xfrm>
          <a:off x="5896108" y="398000"/>
          <a:ext cx="5301687" cy="2630339"/>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3FAF5B0B-A488-48BD-81BF-778C372CB242}">
      <dsp:nvSpPr>
        <dsp:cNvPr id="0" name=""/>
        <dsp:cNvSpPr/>
      </dsp:nvSpPr>
      <dsp:spPr>
        <a:xfrm>
          <a:off x="6356359" y="835239"/>
          <a:ext cx="5301687" cy="26303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ts val="1200"/>
            <a:buFont typeface="Arial" panose="020B0604020202020204" pitchFamily="34" charset="0"/>
            <a:buNone/>
          </a:pPr>
          <a:r>
            <a:rPr lang="en-US" sz="1600" b="1" kern="1200" dirty="0"/>
            <a:t>Suggested criteria for establishing an FSA</a:t>
          </a:r>
        </a:p>
        <a:p>
          <a:pPr marL="0" lvl="0" indent="0" algn="ctr" defTabSz="711200">
            <a:lnSpc>
              <a:spcPct val="100000"/>
            </a:lnSpc>
            <a:spcBef>
              <a:spcPct val="0"/>
            </a:spcBef>
            <a:spcAft>
              <a:spcPts val="0"/>
            </a:spcAft>
            <a:buSzPts val="1200"/>
            <a:buFont typeface="Arial" panose="020B0604020202020204" pitchFamily="34" charset="0"/>
            <a:buNone/>
          </a:pPr>
          <a:r>
            <a:rPr lang="en-US" sz="1600" kern="1200" dirty="0"/>
            <a:t>*Establish a list of at least five (5) interested</a:t>
          </a:r>
        </a:p>
        <a:p>
          <a:pPr marL="0" lvl="0" indent="0" algn="ctr" defTabSz="711200">
            <a:lnSpc>
              <a:spcPct val="100000"/>
            </a:lnSpc>
            <a:spcBef>
              <a:spcPct val="0"/>
            </a:spcBef>
            <a:spcAft>
              <a:spcPts val="0"/>
            </a:spcAft>
            <a:buSzPts val="1200"/>
            <a:buFont typeface="Arial" panose="020B0604020202020204" pitchFamily="34" charset="0"/>
            <a:buNone/>
          </a:pPr>
          <a:r>
            <a:rPr lang="en-US" sz="1600" kern="1200" dirty="0"/>
            <a:t>*Prepare a mission statement &amp; goals for first year of the group.</a:t>
          </a:r>
        </a:p>
        <a:p>
          <a:pPr marL="0" lvl="0" indent="0" algn="ctr" defTabSz="711200">
            <a:lnSpc>
              <a:spcPct val="100000"/>
            </a:lnSpc>
            <a:spcBef>
              <a:spcPct val="0"/>
            </a:spcBef>
            <a:spcAft>
              <a:spcPts val="0"/>
            </a:spcAft>
            <a:buSzPts val="1200"/>
            <a:buFont typeface="Arial" panose="020B0604020202020204" pitchFamily="34" charset="0"/>
            <a:buNone/>
          </a:pPr>
          <a:r>
            <a:rPr lang="en-US" sz="1600" kern="1200" dirty="0"/>
            <a:t>a. What will the FSA bring to its members?</a:t>
          </a:r>
        </a:p>
        <a:p>
          <a:pPr marL="0" lvl="0" indent="0" algn="ctr" defTabSz="711200">
            <a:lnSpc>
              <a:spcPct val="100000"/>
            </a:lnSpc>
            <a:spcBef>
              <a:spcPct val="0"/>
            </a:spcBef>
            <a:spcAft>
              <a:spcPts val="0"/>
            </a:spcAft>
            <a:buSzPts val="1200"/>
            <a:buFont typeface="Arial" panose="020B0604020202020204" pitchFamily="34" charset="0"/>
            <a:buNone/>
          </a:pPr>
          <a:r>
            <a:rPr lang="en-US" sz="1600" kern="1200" dirty="0"/>
            <a:t>b. How will the FSA contribute to </a:t>
          </a:r>
          <a:r>
            <a:rPr lang="en-US" sz="1600" b="1" kern="1200" dirty="0"/>
            <a:t>strategic plan</a:t>
          </a:r>
          <a:r>
            <a:rPr lang="en-US" sz="1600" kern="1200" dirty="0"/>
            <a:t>?</a:t>
          </a:r>
        </a:p>
        <a:p>
          <a:pPr marL="0" lvl="0" indent="0" algn="ctr" defTabSz="711200">
            <a:lnSpc>
              <a:spcPct val="100000"/>
            </a:lnSpc>
            <a:spcBef>
              <a:spcPct val="0"/>
            </a:spcBef>
            <a:spcAft>
              <a:spcPts val="0"/>
            </a:spcAft>
            <a:buSzPts val="1200"/>
            <a:buFont typeface="Arial" panose="020B0604020202020204" pitchFamily="34" charset="0"/>
            <a:buNone/>
          </a:pPr>
          <a:r>
            <a:rPr lang="en-US" sz="1600" kern="1200" dirty="0"/>
            <a:t>c. How will the events/programs contribute and align with community, value, and mission?</a:t>
          </a:r>
        </a:p>
        <a:p>
          <a:pPr marL="0" lvl="0" indent="0" algn="ctr" defTabSz="711200">
            <a:lnSpc>
              <a:spcPct val="100000"/>
            </a:lnSpc>
            <a:spcBef>
              <a:spcPct val="0"/>
            </a:spcBef>
            <a:spcAft>
              <a:spcPts val="0"/>
            </a:spcAft>
            <a:buSzPts val="1200"/>
            <a:buFont typeface="Arial" panose="020B0604020202020204" pitchFamily="34" charset="0"/>
            <a:buNone/>
          </a:pPr>
          <a:r>
            <a:rPr lang="en-US" sz="1600" kern="1200" dirty="0"/>
            <a:t>Determine financial revenue and uses for FSA monies:</a:t>
          </a:r>
        </a:p>
        <a:p>
          <a:pPr marL="0" lvl="0" indent="0" algn="ctr" defTabSz="711200">
            <a:lnSpc>
              <a:spcPct val="100000"/>
            </a:lnSpc>
            <a:spcBef>
              <a:spcPct val="0"/>
            </a:spcBef>
            <a:spcAft>
              <a:spcPts val="0"/>
            </a:spcAft>
            <a:buSzPts val="1200"/>
            <a:buFont typeface="Arial" panose="020B0604020202020204" pitchFamily="34" charset="0"/>
            <a:buNone/>
          </a:pPr>
          <a:r>
            <a:rPr lang="en-US" sz="1600" b="1" kern="1200" dirty="0"/>
            <a:t>Membership dues</a:t>
          </a:r>
        </a:p>
        <a:p>
          <a:pPr marL="0" lvl="0" indent="0" algn="ctr" defTabSz="711200">
            <a:lnSpc>
              <a:spcPct val="100000"/>
            </a:lnSpc>
            <a:spcBef>
              <a:spcPct val="0"/>
            </a:spcBef>
            <a:spcAft>
              <a:spcPts val="0"/>
            </a:spcAft>
            <a:buSzPts val="1200"/>
            <a:buFont typeface="Arial" panose="020B0604020202020204" pitchFamily="34" charset="0"/>
            <a:buNone/>
          </a:pPr>
          <a:r>
            <a:rPr lang="en-US" sz="1600" b="1" kern="1200" dirty="0"/>
            <a:t>Fundraising events</a:t>
          </a:r>
        </a:p>
        <a:p>
          <a:pPr marL="0" lvl="0" indent="0" algn="ctr" defTabSz="711200">
            <a:lnSpc>
              <a:spcPct val="100000"/>
            </a:lnSpc>
            <a:spcBef>
              <a:spcPct val="0"/>
            </a:spcBef>
            <a:spcAft>
              <a:spcPts val="0"/>
            </a:spcAft>
            <a:buSzPts val="1200"/>
            <a:buFont typeface="Arial" panose="020B0604020202020204" pitchFamily="34" charset="0"/>
            <a:buNone/>
          </a:pPr>
          <a:r>
            <a:rPr lang="en-US" sz="1600" b="1" kern="1200" dirty="0"/>
            <a:t>Events/Programs</a:t>
          </a:r>
        </a:p>
        <a:p>
          <a:pPr marL="0" lvl="0" indent="0" algn="ctr" defTabSz="711200">
            <a:lnSpc>
              <a:spcPct val="100000"/>
            </a:lnSpc>
            <a:spcBef>
              <a:spcPct val="0"/>
            </a:spcBef>
            <a:spcAft>
              <a:spcPts val="0"/>
            </a:spcAft>
            <a:buSzPts val="1200"/>
            <a:buFont typeface="Arial" panose="020B0604020202020204" pitchFamily="34" charset="0"/>
            <a:buNone/>
          </a:pPr>
          <a:r>
            <a:rPr lang="en-US" sz="1600" b="1" kern="1200" dirty="0"/>
            <a:t>Scholarships</a:t>
          </a:r>
        </a:p>
        <a:p>
          <a:pPr marL="0" lvl="0" indent="0" algn="ctr" defTabSz="711200">
            <a:lnSpc>
              <a:spcPct val="100000"/>
            </a:lnSpc>
            <a:spcBef>
              <a:spcPct val="0"/>
            </a:spcBef>
            <a:spcAft>
              <a:spcPts val="0"/>
            </a:spcAft>
            <a:buSzPts val="1200"/>
            <a:buFont typeface="Arial" panose="020B0604020202020204" pitchFamily="34" charset="0"/>
            <a:buNone/>
          </a:pPr>
          <a:r>
            <a:rPr lang="en-US" sz="1600" b="1" kern="1200" dirty="0"/>
            <a:t>Partnerships</a:t>
          </a:r>
          <a:endParaRPr lang="en-US" sz="1400" b="1" kern="1200" dirty="0">
            <a:latin typeface="Cambria Math" panose="02040503050406030204" pitchFamily="18" charset="0"/>
            <a:ea typeface="Cambria Math" panose="02040503050406030204" pitchFamily="18" charset="0"/>
          </a:endParaRPr>
        </a:p>
      </dsp:txBody>
      <dsp:txXfrm>
        <a:off x="6433399" y="912279"/>
        <a:ext cx="5147607" cy="24762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8D6DC3-E4D4-4248-8835-04DCEC92BCED}" type="datetimeFigureOut">
              <a:rPr lang="en-US" smtClean="0"/>
              <a:t>9/22/2025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DDCDF8-B7EB-460B-BB8B-4602D6B7EA79}" type="slidenum">
              <a:rPr lang="en-US" smtClean="0"/>
              <a:t>‹#›</a:t>
            </a:fld>
            <a:endParaRPr lang="en-US"/>
          </a:p>
        </p:txBody>
      </p:sp>
    </p:spTree>
    <p:extLst>
      <p:ext uri="{BB962C8B-B14F-4D97-AF65-F5344CB8AC3E}">
        <p14:creationId xmlns:p14="http://schemas.microsoft.com/office/powerpoint/2010/main" val="245994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B0FF-B2D6-20A9-ACB2-5F8EFF803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2AC98-098D-EC9D-D939-31EBD3C63E2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3F24A7EC-2FC7-6626-F67E-3CB72674206F}"/>
              </a:ext>
            </a:extLst>
          </p:cNvPr>
          <p:cNvSpPr>
            <a:spLocks noGrp="1"/>
          </p:cNvSpPr>
          <p:nvPr>
            <p:ph type="body" idx="1"/>
          </p:nvPr>
        </p:nvSpPr>
        <p:spPr/>
        <p:txBody>
          <a:bodyPr/>
          <a:lstStyle/>
          <a:p>
            <a:r>
              <a:rPr lang="en-US" dirty="0"/>
              <a:t>Group</a:t>
            </a:r>
          </a:p>
        </p:txBody>
      </p:sp>
      <p:sp>
        <p:nvSpPr>
          <p:cNvPr id="4" name="Slide Number Placeholder 3">
            <a:extLst>
              <a:ext uri="{FF2B5EF4-FFF2-40B4-BE49-F238E27FC236}">
                <a16:creationId xmlns:a16="http://schemas.microsoft.com/office/drawing/2014/main" id="{117DF8D0-B6A3-FF3D-6767-E368874908AB}"/>
              </a:ext>
            </a:extLst>
          </p:cNvPr>
          <p:cNvSpPr>
            <a:spLocks noGrp="1"/>
          </p:cNvSpPr>
          <p:nvPr>
            <p:ph type="sldNum" sz="quarter" idx="10"/>
          </p:nvPr>
        </p:nvSpPr>
        <p:spPr/>
        <p:txBody>
          <a:bodyPr/>
          <a:lstStyle/>
          <a:p>
            <a:fld id="{801DAA45-34B7-45DF-BB23-7FB1356F959C}" type="slidenum">
              <a:rPr lang="en-US" smtClean="0"/>
              <a:t>1</a:t>
            </a:fld>
            <a:endParaRPr lang="en-US"/>
          </a:p>
        </p:txBody>
      </p:sp>
    </p:spTree>
    <p:extLst>
      <p:ext uri="{BB962C8B-B14F-4D97-AF65-F5344CB8AC3E}">
        <p14:creationId xmlns:p14="http://schemas.microsoft.com/office/powerpoint/2010/main" val="154665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08C2-7D58-E9BA-355B-1D9DE98A0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CA778-AD43-6CA1-CAB0-45E319E3DED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162A4B0-BF4B-9D0B-EA03-326B7B996A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Amita</a:t>
            </a:r>
          </a:p>
        </p:txBody>
      </p:sp>
      <p:sp>
        <p:nvSpPr>
          <p:cNvPr id="4" name="Slide Number Placeholder 3">
            <a:extLst>
              <a:ext uri="{FF2B5EF4-FFF2-40B4-BE49-F238E27FC236}">
                <a16:creationId xmlns:a16="http://schemas.microsoft.com/office/drawing/2014/main" id="{0176AF48-FD34-86C7-CFFA-D34328DB3519}"/>
              </a:ext>
            </a:extLst>
          </p:cNvPr>
          <p:cNvSpPr>
            <a:spLocks noGrp="1"/>
          </p:cNvSpPr>
          <p:nvPr>
            <p:ph type="sldNum" sz="quarter" idx="10"/>
          </p:nvPr>
        </p:nvSpPr>
        <p:spPr/>
        <p:txBody>
          <a:bodyPr/>
          <a:lstStyle/>
          <a:p>
            <a:fld id="{801DAA45-34B7-45DF-BB23-7FB1356F959C}" type="slidenum">
              <a:rPr lang="en-US" smtClean="0"/>
              <a:t>10</a:t>
            </a:fld>
            <a:endParaRPr lang="en-US"/>
          </a:p>
        </p:txBody>
      </p:sp>
    </p:spTree>
    <p:extLst>
      <p:ext uri="{BB962C8B-B14F-4D97-AF65-F5344CB8AC3E}">
        <p14:creationId xmlns:p14="http://schemas.microsoft.com/office/powerpoint/2010/main" val="76341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a:t>
            </a:r>
          </a:p>
        </p:txBody>
      </p:sp>
      <p:sp>
        <p:nvSpPr>
          <p:cNvPr id="4" name="Slide Number Placeholder 3"/>
          <p:cNvSpPr>
            <a:spLocks noGrp="1"/>
          </p:cNvSpPr>
          <p:nvPr>
            <p:ph type="sldNum" sz="quarter" idx="5"/>
          </p:nvPr>
        </p:nvSpPr>
        <p:spPr/>
        <p:txBody>
          <a:bodyPr/>
          <a:lstStyle/>
          <a:p>
            <a:fld id="{DADDCDF8-B7EB-460B-BB8B-4602D6B7EA79}" type="slidenum">
              <a:rPr lang="en-US" smtClean="0"/>
              <a:t>11</a:t>
            </a:fld>
            <a:endParaRPr lang="en-US"/>
          </a:p>
        </p:txBody>
      </p:sp>
    </p:spTree>
    <p:extLst>
      <p:ext uri="{BB962C8B-B14F-4D97-AF65-F5344CB8AC3E}">
        <p14:creationId xmlns:p14="http://schemas.microsoft.com/office/powerpoint/2010/main" val="193449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801DAA45-34B7-45DF-BB23-7FB1356F959C}" type="slidenum">
              <a:rPr lang="en-US" smtClean="0"/>
              <a:t>14</a:t>
            </a:fld>
            <a:endParaRPr lang="en-US"/>
          </a:p>
        </p:txBody>
      </p:sp>
    </p:spTree>
    <p:extLst>
      <p:ext uri="{BB962C8B-B14F-4D97-AF65-F5344CB8AC3E}">
        <p14:creationId xmlns:p14="http://schemas.microsoft.com/office/powerpoint/2010/main" val="179285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Flavio</a:t>
            </a:r>
          </a:p>
        </p:txBody>
      </p:sp>
      <p:sp>
        <p:nvSpPr>
          <p:cNvPr id="4" name="Slide Number Placeholder 3"/>
          <p:cNvSpPr>
            <a:spLocks noGrp="1"/>
          </p:cNvSpPr>
          <p:nvPr>
            <p:ph type="sldNum" sz="quarter" idx="10"/>
          </p:nvPr>
        </p:nvSpPr>
        <p:spPr/>
        <p:txBody>
          <a:bodyPr/>
          <a:lstStyle/>
          <a:p>
            <a:fld id="{801DAA45-34B7-45DF-BB23-7FB1356F959C}" type="slidenum">
              <a:rPr lang="en-US" smtClean="0"/>
              <a:t>15</a:t>
            </a:fld>
            <a:endParaRPr lang="en-US"/>
          </a:p>
        </p:txBody>
      </p:sp>
    </p:spTree>
    <p:extLst>
      <p:ext uri="{BB962C8B-B14F-4D97-AF65-F5344CB8AC3E}">
        <p14:creationId xmlns:p14="http://schemas.microsoft.com/office/powerpoint/2010/main" val="314286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DAA45-34B7-45DF-BB23-7FB1356F959C}" type="slidenum">
              <a:rPr lang="en-US" smtClean="0"/>
              <a:t>16</a:t>
            </a:fld>
            <a:endParaRPr lang="en-US"/>
          </a:p>
        </p:txBody>
      </p:sp>
    </p:spTree>
    <p:extLst>
      <p:ext uri="{BB962C8B-B14F-4D97-AF65-F5344CB8AC3E}">
        <p14:creationId xmlns:p14="http://schemas.microsoft.com/office/powerpoint/2010/main" val="2612348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F3A26-F518-C73B-106D-1BBEF1DFA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96999-50E8-DF26-F888-17FD4D3C868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17E368-48FF-228D-2FF9-743A494A331D}"/>
              </a:ext>
            </a:extLst>
          </p:cNvPr>
          <p:cNvSpPr>
            <a:spLocks noGrp="1"/>
          </p:cNvSpPr>
          <p:nvPr>
            <p:ph type="body" idx="1"/>
          </p:nvPr>
        </p:nvSpPr>
        <p:spPr/>
        <p:txBody>
          <a:bodyPr/>
          <a:lstStyle/>
          <a:p>
            <a:r>
              <a:rPr lang="en-US" dirty="0"/>
              <a:t>Flavio</a:t>
            </a:r>
          </a:p>
        </p:txBody>
      </p:sp>
      <p:sp>
        <p:nvSpPr>
          <p:cNvPr id="4" name="Slide Number Placeholder 3">
            <a:extLst>
              <a:ext uri="{FF2B5EF4-FFF2-40B4-BE49-F238E27FC236}">
                <a16:creationId xmlns:a16="http://schemas.microsoft.com/office/drawing/2014/main" id="{30525E9E-AAEC-5D36-84E6-C248075C9F9E}"/>
              </a:ext>
            </a:extLst>
          </p:cNvPr>
          <p:cNvSpPr>
            <a:spLocks noGrp="1"/>
          </p:cNvSpPr>
          <p:nvPr>
            <p:ph type="sldNum" sz="quarter" idx="10"/>
          </p:nvPr>
        </p:nvSpPr>
        <p:spPr/>
        <p:txBody>
          <a:bodyPr/>
          <a:lstStyle/>
          <a:p>
            <a:fld id="{801DAA45-34B7-45DF-BB23-7FB1356F959C}" type="slidenum">
              <a:rPr lang="en-US" smtClean="0"/>
              <a:t>17</a:t>
            </a:fld>
            <a:endParaRPr lang="en-US"/>
          </a:p>
        </p:txBody>
      </p:sp>
    </p:spTree>
    <p:extLst>
      <p:ext uri="{BB962C8B-B14F-4D97-AF65-F5344CB8AC3E}">
        <p14:creationId xmlns:p14="http://schemas.microsoft.com/office/powerpoint/2010/main" val="68915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F1BEE-F417-7EAF-32DE-032DB5707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37E10-AE44-F478-BC34-8D18B5CED35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0F3A2F2-A76F-65E2-14F1-D5C1EE8F87D8}"/>
              </a:ext>
            </a:extLst>
          </p:cNvPr>
          <p:cNvSpPr>
            <a:spLocks noGrp="1"/>
          </p:cNvSpPr>
          <p:nvPr>
            <p:ph type="body" idx="1"/>
          </p:nvPr>
        </p:nvSpPr>
        <p:spPr/>
        <p:txBody>
          <a:bodyPr/>
          <a:lstStyle/>
          <a:p>
            <a:r>
              <a:rPr lang="en-US" dirty="0"/>
              <a:t>Flavio</a:t>
            </a:r>
          </a:p>
        </p:txBody>
      </p:sp>
      <p:sp>
        <p:nvSpPr>
          <p:cNvPr id="4" name="Slide Number Placeholder 3">
            <a:extLst>
              <a:ext uri="{FF2B5EF4-FFF2-40B4-BE49-F238E27FC236}">
                <a16:creationId xmlns:a16="http://schemas.microsoft.com/office/drawing/2014/main" id="{D3467C22-9E29-2707-DC81-5F3310DA13C1}"/>
              </a:ext>
            </a:extLst>
          </p:cNvPr>
          <p:cNvSpPr>
            <a:spLocks noGrp="1"/>
          </p:cNvSpPr>
          <p:nvPr>
            <p:ph type="sldNum" sz="quarter" idx="10"/>
          </p:nvPr>
        </p:nvSpPr>
        <p:spPr/>
        <p:txBody>
          <a:bodyPr/>
          <a:lstStyle/>
          <a:p>
            <a:fld id="{801DAA45-34B7-45DF-BB23-7FB1356F959C}" type="slidenum">
              <a:rPr lang="en-US" smtClean="0"/>
              <a:t>18</a:t>
            </a:fld>
            <a:endParaRPr lang="en-US"/>
          </a:p>
        </p:txBody>
      </p:sp>
    </p:spTree>
    <p:extLst>
      <p:ext uri="{BB962C8B-B14F-4D97-AF65-F5344CB8AC3E}">
        <p14:creationId xmlns:p14="http://schemas.microsoft.com/office/powerpoint/2010/main" val="106085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72804-33E7-9A30-3452-11A7EC737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22628-860A-5EF2-66B3-CC0538B8541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2DE56E7-49AF-0D4B-C6BB-25557B49F14A}"/>
              </a:ext>
            </a:extLst>
          </p:cNvPr>
          <p:cNvSpPr>
            <a:spLocks noGrp="1"/>
          </p:cNvSpPr>
          <p:nvPr>
            <p:ph type="body" idx="1"/>
          </p:nvPr>
        </p:nvSpPr>
        <p:spPr/>
        <p:txBody>
          <a:bodyPr/>
          <a:lstStyle/>
          <a:p>
            <a:r>
              <a:rPr lang="en-US" dirty="0"/>
              <a:t>Mylene</a:t>
            </a:r>
          </a:p>
        </p:txBody>
      </p:sp>
      <p:sp>
        <p:nvSpPr>
          <p:cNvPr id="4" name="Slide Number Placeholder 3">
            <a:extLst>
              <a:ext uri="{FF2B5EF4-FFF2-40B4-BE49-F238E27FC236}">
                <a16:creationId xmlns:a16="http://schemas.microsoft.com/office/drawing/2014/main" id="{E7156997-2303-9C2C-C41C-644BF88D3A4E}"/>
              </a:ext>
            </a:extLst>
          </p:cNvPr>
          <p:cNvSpPr>
            <a:spLocks noGrp="1"/>
          </p:cNvSpPr>
          <p:nvPr>
            <p:ph type="sldNum" sz="quarter" idx="10"/>
          </p:nvPr>
        </p:nvSpPr>
        <p:spPr/>
        <p:txBody>
          <a:bodyPr/>
          <a:lstStyle/>
          <a:p>
            <a:fld id="{801DAA45-34B7-45DF-BB23-7FB1356F959C}" type="slidenum">
              <a:rPr lang="en-US" smtClean="0"/>
              <a:t>19</a:t>
            </a:fld>
            <a:endParaRPr lang="en-US"/>
          </a:p>
        </p:txBody>
      </p:sp>
    </p:spTree>
    <p:extLst>
      <p:ext uri="{BB962C8B-B14F-4D97-AF65-F5344CB8AC3E}">
        <p14:creationId xmlns:p14="http://schemas.microsoft.com/office/powerpoint/2010/main" val="117305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BBFE2-6E52-A1CE-8BAB-A7AB7BFCC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276EB-B510-B6E4-D816-10EFAD0874D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96C6803-D57E-2A67-6B8E-A0F2331D919C}"/>
              </a:ext>
            </a:extLst>
          </p:cNvPr>
          <p:cNvSpPr>
            <a:spLocks noGrp="1"/>
          </p:cNvSpPr>
          <p:nvPr>
            <p:ph type="body" idx="1"/>
          </p:nvPr>
        </p:nvSpPr>
        <p:spPr/>
        <p:txBody>
          <a:bodyPr/>
          <a:lstStyle/>
          <a:p>
            <a:r>
              <a:rPr lang="en-US" dirty="0"/>
              <a:t>Mylene</a:t>
            </a:r>
          </a:p>
        </p:txBody>
      </p:sp>
      <p:sp>
        <p:nvSpPr>
          <p:cNvPr id="4" name="Slide Number Placeholder 3">
            <a:extLst>
              <a:ext uri="{FF2B5EF4-FFF2-40B4-BE49-F238E27FC236}">
                <a16:creationId xmlns:a16="http://schemas.microsoft.com/office/drawing/2014/main" id="{22B14453-D26B-C0C3-414D-3DE5F4A29DCF}"/>
              </a:ext>
            </a:extLst>
          </p:cNvPr>
          <p:cNvSpPr>
            <a:spLocks noGrp="1"/>
          </p:cNvSpPr>
          <p:nvPr>
            <p:ph type="sldNum" sz="quarter" idx="10"/>
          </p:nvPr>
        </p:nvSpPr>
        <p:spPr/>
        <p:txBody>
          <a:bodyPr/>
          <a:lstStyle/>
          <a:p>
            <a:fld id="{801DAA45-34B7-45DF-BB23-7FB1356F959C}" type="slidenum">
              <a:rPr lang="en-US" smtClean="0"/>
              <a:t>20</a:t>
            </a:fld>
            <a:endParaRPr lang="en-US"/>
          </a:p>
        </p:txBody>
      </p:sp>
    </p:spTree>
    <p:extLst>
      <p:ext uri="{BB962C8B-B14F-4D97-AF65-F5344CB8AC3E}">
        <p14:creationId xmlns:p14="http://schemas.microsoft.com/office/powerpoint/2010/main" val="4174804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Flavio</a:t>
            </a:r>
          </a:p>
        </p:txBody>
      </p:sp>
      <p:sp>
        <p:nvSpPr>
          <p:cNvPr id="4" name="Slide Number Placeholder 3"/>
          <p:cNvSpPr>
            <a:spLocks noGrp="1"/>
          </p:cNvSpPr>
          <p:nvPr>
            <p:ph type="sldNum" sz="quarter" idx="10"/>
          </p:nvPr>
        </p:nvSpPr>
        <p:spPr/>
        <p:txBody>
          <a:bodyPr/>
          <a:lstStyle/>
          <a:p>
            <a:fld id="{801DAA45-34B7-45DF-BB23-7FB1356F959C}" type="slidenum">
              <a:rPr lang="en-US" smtClean="0"/>
              <a:t>21</a:t>
            </a:fld>
            <a:endParaRPr lang="en-US"/>
          </a:p>
        </p:txBody>
      </p:sp>
    </p:spTree>
    <p:extLst>
      <p:ext uri="{BB962C8B-B14F-4D97-AF65-F5344CB8AC3E}">
        <p14:creationId xmlns:p14="http://schemas.microsoft.com/office/powerpoint/2010/main" val="330093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301E2-2DD5-0644-91BF-FED04F5E9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0D285-3C1A-FD23-1392-70536E33B30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D3440AB-7FFF-59EB-161E-F08BE87AB6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Flavio</a:t>
            </a:r>
          </a:p>
        </p:txBody>
      </p:sp>
      <p:sp>
        <p:nvSpPr>
          <p:cNvPr id="4" name="Slide Number Placeholder 3">
            <a:extLst>
              <a:ext uri="{FF2B5EF4-FFF2-40B4-BE49-F238E27FC236}">
                <a16:creationId xmlns:a16="http://schemas.microsoft.com/office/drawing/2014/main" id="{2F9AE2DA-0F43-7CBC-E381-1E20B957F35A}"/>
              </a:ext>
            </a:extLst>
          </p:cNvPr>
          <p:cNvSpPr>
            <a:spLocks noGrp="1"/>
          </p:cNvSpPr>
          <p:nvPr>
            <p:ph type="sldNum" sz="quarter" idx="10"/>
          </p:nvPr>
        </p:nvSpPr>
        <p:spPr/>
        <p:txBody>
          <a:bodyPr/>
          <a:lstStyle/>
          <a:p>
            <a:fld id="{801DAA45-34B7-45DF-BB23-7FB1356F959C}" type="slidenum">
              <a:rPr lang="en-US" smtClean="0"/>
              <a:t>2</a:t>
            </a:fld>
            <a:endParaRPr lang="en-US"/>
          </a:p>
        </p:txBody>
      </p:sp>
    </p:spTree>
    <p:extLst>
      <p:ext uri="{BB962C8B-B14F-4D97-AF65-F5344CB8AC3E}">
        <p14:creationId xmlns:p14="http://schemas.microsoft.com/office/powerpoint/2010/main" val="182026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A7B68-5532-1A99-F123-D35715368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60D90-4B51-2BBA-B662-C4C4E20FB41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F96E4F0-7C3A-5274-E3AF-281BADBF9A7E}"/>
              </a:ext>
            </a:extLst>
          </p:cNvPr>
          <p:cNvSpPr>
            <a:spLocks noGrp="1"/>
          </p:cNvSpPr>
          <p:nvPr>
            <p:ph type="body" idx="1"/>
          </p:nvPr>
        </p:nvSpPr>
        <p:spPr/>
        <p:txBody>
          <a:bodyPr/>
          <a:lstStyle/>
          <a:p>
            <a:r>
              <a:rPr lang="en-US" dirty="0"/>
              <a:t>Flavio</a:t>
            </a:r>
          </a:p>
        </p:txBody>
      </p:sp>
      <p:sp>
        <p:nvSpPr>
          <p:cNvPr id="4" name="Slide Number Placeholder 3">
            <a:extLst>
              <a:ext uri="{FF2B5EF4-FFF2-40B4-BE49-F238E27FC236}">
                <a16:creationId xmlns:a16="http://schemas.microsoft.com/office/drawing/2014/main" id="{A3D4DF61-183A-F575-20CF-C32FA33023D9}"/>
              </a:ext>
            </a:extLst>
          </p:cNvPr>
          <p:cNvSpPr>
            <a:spLocks noGrp="1"/>
          </p:cNvSpPr>
          <p:nvPr>
            <p:ph type="sldNum" sz="quarter" idx="10"/>
          </p:nvPr>
        </p:nvSpPr>
        <p:spPr/>
        <p:txBody>
          <a:bodyPr/>
          <a:lstStyle/>
          <a:p>
            <a:fld id="{801DAA45-34B7-45DF-BB23-7FB1356F959C}" type="slidenum">
              <a:rPr lang="en-US" smtClean="0"/>
              <a:t>22</a:t>
            </a:fld>
            <a:endParaRPr lang="en-US"/>
          </a:p>
        </p:txBody>
      </p:sp>
    </p:spTree>
    <p:extLst>
      <p:ext uri="{BB962C8B-B14F-4D97-AF65-F5344CB8AC3E}">
        <p14:creationId xmlns:p14="http://schemas.microsoft.com/office/powerpoint/2010/main" val="2836356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8C2C-D556-1E93-8F22-ED8706353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EB7F3-33EC-925C-10FC-1F047221495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2CB8B2C-CEDC-9919-B225-29F3F9D3D7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028CB2-C123-6517-5DA0-7058FF9FBB54}"/>
              </a:ext>
            </a:extLst>
          </p:cNvPr>
          <p:cNvSpPr>
            <a:spLocks noGrp="1"/>
          </p:cNvSpPr>
          <p:nvPr>
            <p:ph type="sldNum" sz="quarter" idx="10"/>
          </p:nvPr>
        </p:nvSpPr>
        <p:spPr/>
        <p:txBody>
          <a:bodyPr/>
          <a:lstStyle/>
          <a:p>
            <a:fld id="{801DAA45-34B7-45DF-BB23-7FB1356F959C}" type="slidenum">
              <a:rPr lang="en-US" smtClean="0"/>
              <a:t>23</a:t>
            </a:fld>
            <a:endParaRPr lang="en-US"/>
          </a:p>
        </p:txBody>
      </p:sp>
    </p:spTree>
    <p:extLst>
      <p:ext uri="{BB962C8B-B14F-4D97-AF65-F5344CB8AC3E}">
        <p14:creationId xmlns:p14="http://schemas.microsoft.com/office/powerpoint/2010/main" val="418981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Flavio</a:t>
            </a:r>
          </a:p>
        </p:txBody>
      </p:sp>
      <p:sp>
        <p:nvSpPr>
          <p:cNvPr id="4" name="Slide Number Placeholder 3"/>
          <p:cNvSpPr>
            <a:spLocks noGrp="1"/>
          </p:cNvSpPr>
          <p:nvPr>
            <p:ph type="sldNum" sz="quarter" idx="10"/>
          </p:nvPr>
        </p:nvSpPr>
        <p:spPr/>
        <p:txBody>
          <a:bodyPr/>
          <a:lstStyle/>
          <a:p>
            <a:fld id="{801DAA45-34B7-45DF-BB23-7FB1356F959C}" type="slidenum">
              <a:rPr lang="en-US" smtClean="0"/>
              <a:t>3</a:t>
            </a:fld>
            <a:endParaRPr lang="en-US"/>
          </a:p>
        </p:txBody>
      </p:sp>
    </p:spTree>
    <p:extLst>
      <p:ext uri="{BB962C8B-B14F-4D97-AF65-F5344CB8AC3E}">
        <p14:creationId xmlns:p14="http://schemas.microsoft.com/office/powerpoint/2010/main" val="179285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9A4E5-5D35-9A05-6676-54B82B9BD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D9B22-A4F1-BB9D-DF06-28379FAAA62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900D064-D391-4984-4EDA-E328DC50B0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Flavio</a:t>
            </a:r>
          </a:p>
        </p:txBody>
      </p:sp>
      <p:sp>
        <p:nvSpPr>
          <p:cNvPr id="4" name="Slide Number Placeholder 3">
            <a:extLst>
              <a:ext uri="{FF2B5EF4-FFF2-40B4-BE49-F238E27FC236}">
                <a16:creationId xmlns:a16="http://schemas.microsoft.com/office/drawing/2014/main" id="{909D88F6-2AD9-D934-AFC1-FDC52B3EE50F}"/>
              </a:ext>
            </a:extLst>
          </p:cNvPr>
          <p:cNvSpPr>
            <a:spLocks noGrp="1"/>
          </p:cNvSpPr>
          <p:nvPr>
            <p:ph type="sldNum" sz="quarter" idx="10"/>
          </p:nvPr>
        </p:nvSpPr>
        <p:spPr/>
        <p:txBody>
          <a:bodyPr/>
          <a:lstStyle/>
          <a:p>
            <a:fld id="{801DAA45-34B7-45DF-BB23-7FB1356F959C}" type="slidenum">
              <a:rPr lang="en-US" smtClean="0"/>
              <a:t>4</a:t>
            </a:fld>
            <a:endParaRPr lang="en-US"/>
          </a:p>
        </p:txBody>
      </p:sp>
    </p:spTree>
    <p:extLst>
      <p:ext uri="{BB962C8B-B14F-4D97-AF65-F5344CB8AC3E}">
        <p14:creationId xmlns:p14="http://schemas.microsoft.com/office/powerpoint/2010/main" val="373501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0F856-95B9-3232-21EC-4DF5F2A28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D9F54-51CE-9EB3-521C-0C03EEAA5D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D79CC28-1E7D-883D-26D1-65CC7C5783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Amita</a:t>
            </a:r>
          </a:p>
        </p:txBody>
      </p:sp>
      <p:sp>
        <p:nvSpPr>
          <p:cNvPr id="4" name="Slide Number Placeholder 3">
            <a:extLst>
              <a:ext uri="{FF2B5EF4-FFF2-40B4-BE49-F238E27FC236}">
                <a16:creationId xmlns:a16="http://schemas.microsoft.com/office/drawing/2014/main" id="{AB479F11-32B8-E6C9-CCA7-4E5DCF509910}"/>
              </a:ext>
            </a:extLst>
          </p:cNvPr>
          <p:cNvSpPr>
            <a:spLocks noGrp="1"/>
          </p:cNvSpPr>
          <p:nvPr>
            <p:ph type="sldNum" sz="quarter" idx="10"/>
          </p:nvPr>
        </p:nvSpPr>
        <p:spPr/>
        <p:txBody>
          <a:bodyPr/>
          <a:lstStyle/>
          <a:p>
            <a:fld id="{801DAA45-34B7-45DF-BB23-7FB1356F959C}" type="slidenum">
              <a:rPr lang="en-US" smtClean="0"/>
              <a:t>5</a:t>
            </a:fld>
            <a:endParaRPr lang="en-US"/>
          </a:p>
        </p:txBody>
      </p:sp>
    </p:spTree>
    <p:extLst>
      <p:ext uri="{BB962C8B-B14F-4D97-AF65-F5344CB8AC3E}">
        <p14:creationId xmlns:p14="http://schemas.microsoft.com/office/powerpoint/2010/main" val="159830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266A8-4439-71E8-3CC1-95E7888BA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71DD9-66FA-AC0B-8385-B3058754772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3D7B026-457D-5407-432C-86C2432BD8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Amita</a:t>
            </a:r>
          </a:p>
        </p:txBody>
      </p:sp>
      <p:sp>
        <p:nvSpPr>
          <p:cNvPr id="4" name="Slide Number Placeholder 3">
            <a:extLst>
              <a:ext uri="{FF2B5EF4-FFF2-40B4-BE49-F238E27FC236}">
                <a16:creationId xmlns:a16="http://schemas.microsoft.com/office/drawing/2014/main" id="{8E011CAD-8D56-FDA7-A139-21B45792FE4A}"/>
              </a:ext>
            </a:extLst>
          </p:cNvPr>
          <p:cNvSpPr>
            <a:spLocks noGrp="1"/>
          </p:cNvSpPr>
          <p:nvPr>
            <p:ph type="sldNum" sz="quarter" idx="10"/>
          </p:nvPr>
        </p:nvSpPr>
        <p:spPr/>
        <p:txBody>
          <a:bodyPr/>
          <a:lstStyle/>
          <a:p>
            <a:fld id="{801DAA45-34B7-45DF-BB23-7FB1356F959C}" type="slidenum">
              <a:rPr lang="en-US" smtClean="0"/>
              <a:t>6</a:t>
            </a:fld>
            <a:endParaRPr lang="en-US"/>
          </a:p>
        </p:txBody>
      </p:sp>
    </p:spTree>
    <p:extLst>
      <p:ext uri="{BB962C8B-B14F-4D97-AF65-F5344CB8AC3E}">
        <p14:creationId xmlns:p14="http://schemas.microsoft.com/office/powerpoint/2010/main" val="37674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7DEA-53BD-A17A-B406-521EC4138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5E7AB-F155-0C47-60A9-F2F269E8BE1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7CE3123-190B-5E12-62B9-B3358B7EED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Amita</a:t>
            </a:r>
          </a:p>
        </p:txBody>
      </p:sp>
      <p:sp>
        <p:nvSpPr>
          <p:cNvPr id="4" name="Slide Number Placeholder 3">
            <a:extLst>
              <a:ext uri="{FF2B5EF4-FFF2-40B4-BE49-F238E27FC236}">
                <a16:creationId xmlns:a16="http://schemas.microsoft.com/office/drawing/2014/main" id="{40069D02-6D85-91F7-DE50-DCFA84B2D0A8}"/>
              </a:ext>
            </a:extLst>
          </p:cNvPr>
          <p:cNvSpPr>
            <a:spLocks noGrp="1"/>
          </p:cNvSpPr>
          <p:nvPr>
            <p:ph type="sldNum" sz="quarter" idx="10"/>
          </p:nvPr>
        </p:nvSpPr>
        <p:spPr/>
        <p:txBody>
          <a:bodyPr/>
          <a:lstStyle/>
          <a:p>
            <a:fld id="{801DAA45-34B7-45DF-BB23-7FB1356F959C}" type="slidenum">
              <a:rPr lang="en-US" smtClean="0"/>
              <a:t>7</a:t>
            </a:fld>
            <a:endParaRPr lang="en-US"/>
          </a:p>
        </p:txBody>
      </p:sp>
    </p:spTree>
    <p:extLst>
      <p:ext uri="{BB962C8B-B14F-4D97-AF65-F5344CB8AC3E}">
        <p14:creationId xmlns:p14="http://schemas.microsoft.com/office/powerpoint/2010/main" val="364610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1E712-0223-0CEF-C598-B23D992C5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004E8-0FCE-D75C-E348-F7FFCA14EB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B59CFF5-461A-F40A-11E0-D9799B63D7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Amita</a:t>
            </a:r>
          </a:p>
        </p:txBody>
      </p:sp>
      <p:sp>
        <p:nvSpPr>
          <p:cNvPr id="4" name="Slide Number Placeholder 3">
            <a:extLst>
              <a:ext uri="{FF2B5EF4-FFF2-40B4-BE49-F238E27FC236}">
                <a16:creationId xmlns:a16="http://schemas.microsoft.com/office/drawing/2014/main" id="{788F2D92-4C32-6DEE-0E32-451A2299CF11}"/>
              </a:ext>
            </a:extLst>
          </p:cNvPr>
          <p:cNvSpPr>
            <a:spLocks noGrp="1"/>
          </p:cNvSpPr>
          <p:nvPr>
            <p:ph type="sldNum" sz="quarter" idx="10"/>
          </p:nvPr>
        </p:nvSpPr>
        <p:spPr/>
        <p:txBody>
          <a:bodyPr/>
          <a:lstStyle/>
          <a:p>
            <a:fld id="{801DAA45-34B7-45DF-BB23-7FB1356F959C}" type="slidenum">
              <a:rPr lang="en-US" smtClean="0"/>
              <a:t>8</a:t>
            </a:fld>
            <a:endParaRPr lang="en-US"/>
          </a:p>
        </p:txBody>
      </p:sp>
    </p:spTree>
    <p:extLst>
      <p:ext uri="{BB962C8B-B14F-4D97-AF65-F5344CB8AC3E}">
        <p14:creationId xmlns:p14="http://schemas.microsoft.com/office/powerpoint/2010/main" val="54895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A38F8-566C-8D03-5B47-570A26381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C7712-411E-9122-3972-3B1F01A32A0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EDF09E1-D5F7-A846-4A3A-287A960DA9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Amita</a:t>
            </a:r>
          </a:p>
        </p:txBody>
      </p:sp>
      <p:sp>
        <p:nvSpPr>
          <p:cNvPr id="4" name="Slide Number Placeholder 3">
            <a:extLst>
              <a:ext uri="{FF2B5EF4-FFF2-40B4-BE49-F238E27FC236}">
                <a16:creationId xmlns:a16="http://schemas.microsoft.com/office/drawing/2014/main" id="{FB3A3E9C-72CB-5E35-5163-01046B941ED0}"/>
              </a:ext>
            </a:extLst>
          </p:cNvPr>
          <p:cNvSpPr>
            <a:spLocks noGrp="1"/>
          </p:cNvSpPr>
          <p:nvPr>
            <p:ph type="sldNum" sz="quarter" idx="10"/>
          </p:nvPr>
        </p:nvSpPr>
        <p:spPr/>
        <p:txBody>
          <a:bodyPr/>
          <a:lstStyle/>
          <a:p>
            <a:fld id="{801DAA45-34B7-45DF-BB23-7FB1356F959C}" type="slidenum">
              <a:rPr lang="en-US" smtClean="0"/>
              <a:t>9</a:t>
            </a:fld>
            <a:endParaRPr lang="en-US"/>
          </a:p>
        </p:txBody>
      </p:sp>
    </p:spTree>
    <p:extLst>
      <p:ext uri="{BB962C8B-B14F-4D97-AF65-F5344CB8AC3E}">
        <p14:creationId xmlns:p14="http://schemas.microsoft.com/office/powerpoint/2010/main" val="576953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CEB91B5-302F-4054-9AFF-B459E240155D}" type="datetimeFigureOut">
              <a:rPr lang="en-US" smtClean="0"/>
              <a:t>9/22/2025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36985110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B91B5-302F-4054-9AFF-B459E240155D}"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322363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CEB91B5-302F-4054-9AFF-B459E240155D}" type="datetimeFigureOut">
              <a:rPr lang="en-US" smtClean="0"/>
              <a:t>9/22/2025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285821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CEB91B5-302F-4054-9AFF-B459E240155D}" type="datetimeFigureOut">
              <a:rPr lang="en-US" smtClean="0"/>
              <a:t>9/22/2025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549BCAB-DE57-401C-A924-0A11D77D943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77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CEB91B5-302F-4054-9AFF-B459E240155D}" type="datetimeFigureOut">
              <a:rPr lang="en-US" smtClean="0"/>
              <a:t>9/22/2025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141609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EB91B5-302F-4054-9AFF-B459E240155D}"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2537561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EB91B5-302F-4054-9AFF-B459E240155D}"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3554497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B91B5-302F-4054-9AFF-B459E240155D}"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274433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CEB91B5-302F-4054-9AFF-B459E240155D}" type="datetimeFigureOut">
              <a:rPr lang="en-US" smtClean="0"/>
              <a:t>9/22/2025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9818701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B91B5-302F-4054-9AFF-B459E240155D}"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340792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CEB91B5-302F-4054-9AFF-B459E240155D}" type="datetimeFigureOut">
              <a:rPr lang="en-US" smtClean="0"/>
              <a:t>9/22/2025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3522807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91B5-302F-4054-9AFF-B459E240155D}"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420954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B91B5-302F-4054-9AFF-B459E240155D}"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235322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B91B5-302F-4054-9AFF-B459E240155D}"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248475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B91B5-302F-4054-9AFF-B459E240155D}"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11407437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B91B5-302F-4054-9AFF-B459E240155D}"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94002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B91B5-302F-4054-9AFF-B459E240155D}"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9BCAB-DE57-401C-A924-0A11D77D943B}" type="slidenum">
              <a:rPr lang="en-US" smtClean="0"/>
              <a:t>‹#›</a:t>
            </a:fld>
            <a:endParaRPr lang="en-US"/>
          </a:p>
        </p:txBody>
      </p:sp>
    </p:spTree>
    <p:extLst>
      <p:ext uri="{BB962C8B-B14F-4D97-AF65-F5344CB8AC3E}">
        <p14:creationId xmlns:p14="http://schemas.microsoft.com/office/powerpoint/2010/main" val="170835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EB91B5-302F-4054-9AFF-B459E240155D}" type="datetimeFigureOut">
              <a:rPr lang="en-US" smtClean="0"/>
              <a:t>9/22/2025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549BCAB-DE57-401C-A924-0A11D77D943B}" type="slidenum">
              <a:rPr lang="en-US" smtClean="0"/>
              <a:t>‹#›</a:t>
            </a:fld>
            <a:endParaRPr lang="en-US"/>
          </a:p>
        </p:txBody>
      </p:sp>
    </p:spTree>
    <p:extLst>
      <p:ext uri="{BB962C8B-B14F-4D97-AF65-F5344CB8AC3E}">
        <p14:creationId xmlns:p14="http://schemas.microsoft.com/office/powerpoint/2010/main" val="3853651650"/>
      </p:ext>
    </p:extLst>
  </p:cSld>
  <p:clrMap bg1="lt1" tx1="dk1" bg2="lt2" tx2="dk2" accent1="accent1" accent2="accent2" accent3="accent3" accent4="accent4" accent5="accent5" accent6="accent6" hlink="hlink" folHlink="folHlink"/>
  <p:sldLayoutIdLst>
    <p:sldLayoutId id="2147485208" r:id="rId1"/>
    <p:sldLayoutId id="2147485209" r:id="rId2"/>
    <p:sldLayoutId id="2147485210" r:id="rId3"/>
    <p:sldLayoutId id="2147485211" r:id="rId4"/>
    <p:sldLayoutId id="2147485212" r:id="rId5"/>
    <p:sldLayoutId id="2147485213" r:id="rId6"/>
    <p:sldLayoutId id="2147485214" r:id="rId7"/>
    <p:sldLayoutId id="2147485215" r:id="rId8"/>
    <p:sldLayoutId id="2147485216" r:id="rId9"/>
    <p:sldLayoutId id="2147485217" r:id="rId10"/>
    <p:sldLayoutId id="2147485218" r:id="rId11"/>
    <p:sldLayoutId id="2147485219" r:id="rId12"/>
    <p:sldLayoutId id="2147485220" r:id="rId13"/>
    <p:sldLayoutId id="2147485221" r:id="rId14"/>
    <p:sldLayoutId id="2147485222" r:id="rId15"/>
    <p:sldLayoutId id="2147485223" r:id="rId16"/>
    <p:sldLayoutId id="214748522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jpeg"/><Relationship Id="rId4" Type="http://schemas.openxmlformats.org/officeDocument/2006/relationships/diagramLayout" Target="../diagrams/layout3.xml"/><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nocccd.edu/"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emf"/><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19.xml"/><Relationship Id="rId16"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23.jpeg"/><Relationship Id="rId5" Type="http://schemas.openxmlformats.org/officeDocument/2006/relationships/image" Target="../media/image17.emf"/><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emf"/><Relationship Id="rId9" Type="http://schemas.openxmlformats.org/officeDocument/2006/relationships/image" Target="../media/image21.jpeg"/><Relationship Id="rId1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9.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13.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7B0AE-5577-9965-3CFE-53203C6BA2B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2A87070-CDB4-825C-9EF8-4B9021DA0371}"/>
              </a:ext>
            </a:extLst>
          </p:cNvPr>
          <p:cNvSpPr txBox="1"/>
          <p:nvPr/>
        </p:nvSpPr>
        <p:spPr>
          <a:xfrm>
            <a:off x="1391522" y="2211513"/>
            <a:ext cx="9144000" cy="369332"/>
          </a:xfrm>
          <a:prstGeom prst="rect">
            <a:avLst/>
          </a:prstGeom>
          <a:noFill/>
        </p:spPr>
        <p:txBody>
          <a:bodyPr wrap="square" rtlCol="0">
            <a:spAutoFit/>
          </a:bodyPr>
          <a:lstStyle/>
          <a:p>
            <a:pPr algn="ctr"/>
            <a:r>
              <a:rPr lang="en-US" b="1" i="1" dirty="0">
                <a:latin typeface="Calibri" panose="020F0502020204030204" pitchFamily="34" charset="0"/>
                <a:ea typeface="Cambria Math" panose="02040503050406030204" pitchFamily="18" charset="0"/>
              </a:rPr>
              <a:t>Tuesday, September 23, 2025 </a:t>
            </a:r>
            <a:endParaRPr lang="en-US" dirty="0"/>
          </a:p>
        </p:txBody>
      </p:sp>
      <p:sp>
        <p:nvSpPr>
          <p:cNvPr id="3" name="TextBox 2">
            <a:extLst>
              <a:ext uri="{FF2B5EF4-FFF2-40B4-BE49-F238E27FC236}">
                <a16:creationId xmlns:a16="http://schemas.microsoft.com/office/drawing/2014/main" id="{3E8AE40C-844D-5A88-F026-10CD3EFC50B9}"/>
              </a:ext>
            </a:extLst>
          </p:cNvPr>
          <p:cNvSpPr txBox="1"/>
          <p:nvPr/>
        </p:nvSpPr>
        <p:spPr>
          <a:xfrm>
            <a:off x="1008484" y="3091465"/>
            <a:ext cx="3974841" cy="9876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vert="horz" lIns="51435" tIns="25718" rIns="51435" bIns="25718" rtlCol="0" anchor="ctr">
            <a:normAutofit fontScale="92500"/>
          </a:bodyPr>
          <a:lstStyle/>
          <a:p>
            <a:pPr algn="ctr">
              <a:buClr>
                <a:schemeClr val="accent1">
                  <a:lumMod val="75000"/>
                </a:schemeClr>
              </a:buClr>
              <a:buSzPct val="145000"/>
            </a:pPr>
            <a:endParaRPr lang="en-US" sz="1600"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r>
              <a:rPr lang="en-US" sz="1400" b="1" dirty="0">
                <a:solidFill>
                  <a:schemeClr val="tx1"/>
                </a:solidFill>
                <a:ea typeface="Cambria Math" panose="02040503050406030204" pitchFamily="18" charset="0"/>
              </a:rPr>
              <a:t>Flavio Medina-Martin, MPA, Ed.D.</a:t>
            </a:r>
          </a:p>
          <a:p>
            <a:pPr algn="ctr">
              <a:buClr>
                <a:schemeClr val="accent1">
                  <a:lumMod val="75000"/>
                </a:schemeClr>
              </a:buClr>
              <a:buSzPct val="145000"/>
            </a:pPr>
            <a:r>
              <a:rPr lang="en-US" sz="1400" b="1" dirty="0">
                <a:solidFill>
                  <a:schemeClr val="tx1"/>
                </a:solidFill>
                <a:ea typeface="Cambria Math" panose="02040503050406030204" pitchFamily="18" charset="0"/>
              </a:rPr>
              <a:t>District Director, Diversity, Culture, and Inclusion </a:t>
            </a:r>
          </a:p>
          <a:p>
            <a:pPr algn="ctr">
              <a:buClr>
                <a:schemeClr val="accent1">
                  <a:lumMod val="75000"/>
                </a:schemeClr>
              </a:buClr>
              <a:buSzPct val="145000"/>
            </a:pPr>
            <a:r>
              <a:rPr lang="en-US" sz="1400" b="1" dirty="0">
                <a:solidFill>
                  <a:schemeClr val="tx1"/>
                </a:solidFill>
                <a:ea typeface="Cambria Math" panose="02040503050406030204" pitchFamily="18" charset="0"/>
              </a:rPr>
              <a:t>Chancellor’s Office </a:t>
            </a:r>
          </a:p>
          <a:p>
            <a:pPr algn="ctr">
              <a:buClr>
                <a:schemeClr val="accent1">
                  <a:lumMod val="75000"/>
                </a:schemeClr>
              </a:buClr>
              <a:buSzPct val="145000"/>
            </a:pPr>
            <a:endParaRPr lang="en-US" sz="2000" dirty="0">
              <a:latin typeface="Cambria Math" panose="02040503050406030204" pitchFamily="18" charset="0"/>
              <a:ea typeface="Cambria Math" panose="02040503050406030204" pitchFamily="18" charset="0"/>
            </a:endParaRPr>
          </a:p>
        </p:txBody>
      </p:sp>
      <p:sp>
        <p:nvSpPr>
          <p:cNvPr id="2" name="TextBox 1">
            <a:extLst>
              <a:ext uri="{FF2B5EF4-FFF2-40B4-BE49-F238E27FC236}">
                <a16:creationId xmlns:a16="http://schemas.microsoft.com/office/drawing/2014/main" id="{2D927E18-AA7F-F71F-3F02-3C047ED52B89}"/>
              </a:ext>
            </a:extLst>
          </p:cNvPr>
          <p:cNvSpPr txBox="1"/>
          <p:nvPr/>
        </p:nvSpPr>
        <p:spPr>
          <a:xfrm>
            <a:off x="2453951" y="1263380"/>
            <a:ext cx="7015409" cy="923330"/>
          </a:xfrm>
          <a:prstGeom prst="rect">
            <a:avLst/>
          </a:prstGeom>
          <a:noFill/>
        </p:spPr>
        <p:txBody>
          <a:bodyPr wrap="square" rtlCol="0">
            <a:spAutoFit/>
          </a:bodyPr>
          <a:lstStyle/>
          <a:p>
            <a:pPr algn="ctr"/>
            <a:r>
              <a:rPr lang="en-US" b="1" dirty="0"/>
              <a:t>Become a Startup Superhero for your Faculty/Staff Associations (FSA) or </a:t>
            </a:r>
          </a:p>
          <a:p>
            <a:pPr algn="ctr"/>
            <a:r>
              <a:rPr lang="en-US" b="1" dirty="0"/>
              <a:t>Employee Resource Group (ERG)</a:t>
            </a:r>
            <a:endParaRPr lang="en-US" sz="2400" dirty="0">
              <a:latin typeface="Calibri" panose="020F0502020204030204" pitchFamily="34" charset="0"/>
              <a:ea typeface="Cambria Math" panose="02040503050406030204" pitchFamily="18" charset="0"/>
            </a:endParaRPr>
          </a:p>
        </p:txBody>
      </p:sp>
      <p:pic>
        <p:nvPicPr>
          <p:cNvPr id="4" name="Picture 3">
            <a:extLst>
              <a:ext uri="{FF2B5EF4-FFF2-40B4-BE49-F238E27FC236}">
                <a16:creationId xmlns:a16="http://schemas.microsoft.com/office/drawing/2014/main" id="{F53CB5A3-C6F9-9989-E361-F254750E1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360" y="591079"/>
            <a:ext cx="2397279" cy="569919"/>
          </a:xfrm>
          <a:prstGeom prst="rect">
            <a:avLst/>
          </a:prstGeom>
          <a:effectLst>
            <a:reflection blurRad="6350" stA="50000" endA="300" endPos="38500" dist="50800" dir="5400000" sy="-100000" algn="bl" rotWithShape="0"/>
          </a:effectLst>
        </p:spPr>
      </p:pic>
      <p:pic>
        <p:nvPicPr>
          <p:cNvPr id="6" name="Picture 5">
            <a:extLst>
              <a:ext uri="{FF2B5EF4-FFF2-40B4-BE49-F238E27FC236}">
                <a16:creationId xmlns:a16="http://schemas.microsoft.com/office/drawing/2014/main" id="{49762A86-876C-A3BC-CD45-C1FEA8EF3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
        <p:nvSpPr>
          <p:cNvPr id="7" name="TextBox 6">
            <a:extLst>
              <a:ext uri="{FF2B5EF4-FFF2-40B4-BE49-F238E27FC236}">
                <a16:creationId xmlns:a16="http://schemas.microsoft.com/office/drawing/2014/main" id="{AA8062ED-20D2-CB61-985C-266A9707F701}"/>
              </a:ext>
            </a:extLst>
          </p:cNvPr>
          <p:cNvSpPr txBox="1"/>
          <p:nvPr/>
        </p:nvSpPr>
        <p:spPr>
          <a:xfrm>
            <a:off x="7756849" y="2547712"/>
            <a:ext cx="3974841" cy="8365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vert="horz" lIns="51435" tIns="25718" rIns="51435" bIns="25718" rtlCol="0" anchor="ctr">
            <a:normAutofit/>
          </a:bodyPr>
          <a:lstStyle/>
          <a:p>
            <a:pPr algn="ctr">
              <a:buClr>
                <a:schemeClr val="accent1">
                  <a:lumMod val="75000"/>
                </a:schemeClr>
              </a:buClr>
              <a:buSzPct val="145000"/>
            </a:pPr>
            <a:r>
              <a:rPr lang="en-US" sz="1400" b="1" dirty="0">
                <a:solidFill>
                  <a:schemeClr val="tx1"/>
                </a:solidFill>
                <a:ea typeface="Cambria Math" panose="02040503050406030204" pitchFamily="18" charset="0"/>
              </a:rPr>
              <a:t>Amita Suhrid</a:t>
            </a:r>
          </a:p>
          <a:p>
            <a:pPr algn="ctr">
              <a:buClr>
                <a:schemeClr val="accent1">
                  <a:lumMod val="75000"/>
                </a:schemeClr>
              </a:buClr>
              <a:buSzPct val="145000"/>
            </a:pPr>
            <a:r>
              <a:rPr lang="en-US" sz="1400" b="1" dirty="0">
                <a:solidFill>
                  <a:schemeClr val="tx1"/>
                </a:solidFill>
                <a:ea typeface="Cambria Math" panose="02040503050406030204" pitchFamily="18" charset="0"/>
              </a:rPr>
              <a:t>District Director, Professional Development </a:t>
            </a:r>
          </a:p>
          <a:p>
            <a:pPr algn="ctr">
              <a:buClr>
                <a:schemeClr val="accent1">
                  <a:lumMod val="75000"/>
                </a:schemeClr>
              </a:buClr>
              <a:buSzPct val="145000"/>
            </a:pPr>
            <a:r>
              <a:rPr lang="en-US" sz="1400" b="1" dirty="0">
                <a:solidFill>
                  <a:schemeClr val="tx1"/>
                </a:solidFill>
                <a:ea typeface="Cambria Math" panose="02040503050406030204" pitchFamily="18" charset="0"/>
              </a:rPr>
              <a:t>Human Resources</a:t>
            </a:r>
          </a:p>
        </p:txBody>
      </p:sp>
      <p:sp>
        <p:nvSpPr>
          <p:cNvPr id="8" name="TextBox 7">
            <a:extLst>
              <a:ext uri="{FF2B5EF4-FFF2-40B4-BE49-F238E27FC236}">
                <a16:creationId xmlns:a16="http://schemas.microsoft.com/office/drawing/2014/main" id="{89E88988-C88E-DE01-8241-82087DBF554E}"/>
              </a:ext>
            </a:extLst>
          </p:cNvPr>
          <p:cNvSpPr txBox="1"/>
          <p:nvPr/>
        </p:nvSpPr>
        <p:spPr>
          <a:xfrm>
            <a:off x="6270949" y="4021974"/>
            <a:ext cx="4397050" cy="10044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vert="horz" lIns="51435" tIns="25718" rIns="51435" bIns="25718" rtlCol="0" anchor="ctr">
            <a:normAutofit/>
          </a:bodyPr>
          <a:lstStyle/>
          <a:p>
            <a:pPr algn="ctr">
              <a:buClr>
                <a:schemeClr val="accent1">
                  <a:lumMod val="75000"/>
                </a:schemeClr>
              </a:buClr>
              <a:buSzPct val="145000"/>
            </a:pPr>
            <a:r>
              <a:rPr lang="en-US" sz="1400" b="1" dirty="0">
                <a:solidFill>
                  <a:schemeClr val="tx1"/>
                </a:solidFill>
                <a:ea typeface="Cambria Math" panose="02040503050406030204" pitchFamily="18" charset="0"/>
              </a:rPr>
              <a:t>Mylene Daniels</a:t>
            </a:r>
          </a:p>
          <a:p>
            <a:pPr algn="ctr">
              <a:buClr>
                <a:schemeClr val="accent1">
                  <a:lumMod val="75000"/>
                </a:schemeClr>
              </a:buClr>
              <a:buSzPct val="145000"/>
            </a:pPr>
            <a:r>
              <a:rPr lang="en-US" sz="1400" b="1" dirty="0">
                <a:solidFill>
                  <a:schemeClr val="tx1"/>
                </a:solidFill>
                <a:ea typeface="Cambria Math" panose="02040503050406030204" pitchFamily="18" charset="0"/>
              </a:rPr>
              <a:t>District Director, Human Resources Operations </a:t>
            </a:r>
          </a:p>
          <a:p>
            <a:pPr algn="ctr">
              <a:buClr>
                <a:schemeClr val="accent1">
                  <a:lumMod val="75000"/>
                </a:schemeClr>
              </a:buClr>
              <a:buSzPct val="145000"/>
            </a:pPr>
            <a:r>
              <a:rPr lang="en-US" sz="1400" b="1" dirty="0">
                <a:solidFill>
                  <a:schemeClr val="tx1"/>
                </a:solidFill>
                <a:ea typeface="Cambria Math" panose="02040503050406030204" pitchFamily="18" charset="0"/>
              </a:rPr>
              <a:t>Human Resources</a:t>
            </a:r>
          </a:p>
        </p:txBody>
      </p:sp>
      <p:sp>
        <p:nvSpPr>
          <p:cNvPr id="10" name="TextBox 9">
            <a:extLst>
              <a:ext uri="{FF2B5EF4-FFF2-40B4-BE49-F238E27FC236}">
                <a16:creationId xmlns:a16="http://schemas.microsoft.com/office/drawing/2014/main" id="{BC8A60AD-368F-974E-3DD2-3B5D4519D941}"/>
              </a:ext>
            </a:extLst>
          </p:cNvPr>
          <p:cNvSpPr txBox="1"/>
          <p:nvPr/>
        </p:nvSpPr>
        <p:spPr>
          <a:xfrm>
            <a:off x="1694285" y="4549385"/>
            <a:ext cx="4576664" cy="646331"/>
          </a:xfrm>
          <a:prstGeom prst="rect">
            <a:avLst/>
          </a:prstGeom>
          <a:noFill/>
        </p:spPr>
        <p:txBody>
          <a:bodyPr wrap="square">
            <a:spAutoFit/>
          </a:bodyPr>
          <a:lstStyle/>
          <a:p>
            <a:pPr algn="ctr"/>
            <a:r>
              <a:rPr lang="en-US" b="1" i="1" dirty="0">
                <a:solidFill>
                  <a:srgbClr val="000000"/>
                </a:solidFill>
                <a:highlight>
                  <a:srgbClr val="FFFFFF"/>
                </a:highlight>
                <a:latin typeface="+mj-lt"/>
                <a:ea typeface="Calibri" panose="020F0502020204030204" pitchFamily="34" charset="0"/>
                <a:cs typeface="Times New Roman" panose="02020603050405020304" pitchFamily="18" charset="0"/>
              </a:rPr>
              <a:t>Introductions </a:t>
            </a:r>
          </a:p>
          <a:p>
            <a:pPr algn="ctr"/>
            <a:r>
              <a:rPr lang="en-US" b="1" i="1" dirty="0">
                <a:solidFill>
                  <a:srgbClr val="000000"/>
                </a:solidFill>
                <a:highlight>
                  <a:srgbClr val="FFFFFF"/>
                </a:highlight>
                <a:latin typeface="+mj-lt"/>
                <a:ea typeface="Calibri" panose="020F0502020204030204" pitchFamily="34" charset="0"/>
                <a:cs typeface="Times New Roman" panose="02020603050405020304" pitchFamily="18" charset="0"/>
              </a:rPr>
              <a:t>First Name/Last Name/Position </a:t>
            </a:r>
            <a:endParaRPr lang="en-US" dirty="0"/>
          </a:p>
        </p:txBody>
      </p:sp>
    </p:spTree>
    <p:extLst>
      <p:ext uri="{BB962C8B-B14F-4D97-AF65-F5344CB8AC3E}">
        <p14:creationId xmlns:p14="http://schemas.microsoft.com/office/powerpoint/2010/main" val="215456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D5129-4387-66B2-2E6D-169E5F2C2E2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9301A5B-7069-A7C8-CF31-567DBA340483}"/>
              </a:ext>
            </a:extLst>
          </p:cNvPr>
          <p:cNvSpPr txBox="1">
            <a:spLocks/>
          </p:cNvSpPr>
          <p:nvPr/>
        </p:nvSpPr>
        <p:spPr>
          <a:xfrm>
            <a:off x="6481283" y="1114863"/>
            <a:ext cx="3042307" cy="330792"/>
          </a:xfrm>
          <a:prstGeom prst="rect">
            <a:avLst/>
          </a:prstGeom>
        </p:spPr>
        <p:txBody>
          <a:bodyPr vert="horz" lIns="38577" tIns="19289" rIns="38577"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62E4CC03-DB5E-28D8-2541-A341B84D1E39}"/>
              </a:ext>
            </a:extLst>
          </p:cNvPr>
          <p:cNvSpPr txBox="1"/>
          <p:nvPr/>
        </p:nvSpPr>
        <p:spPr>
          <a:xfrm>
            <a:off x="469641" y="2020526"/>
            <a:ext cx="2590800" cy="1592744"/>
          </a:xfrm>
          <a:prstGeom prst="rect">
            <a:avLst/>
          </a:prstGeom>
          <a:noFill/>
        </p:spPr>
        <p:txBody>
          <a:bodyPr wrap="square" rtlCol="0">
            <a:spAutoFit/>
          </a:bodyPr>
          <a:lstStyle/>
          <a:p>
            <a:pPr algn="ctr"/>
            <a:r>
              <a:rPr lang="en-US" sz="1400" b="1" dirty="0">
                <a:highlight>
                  <a:srgbClr val="FFFFFF"/>
                </a:highlight>
              </a:rPr>
              <a:t>Become a Startup Superhero for your Faculty/Staff Associations (FSA) or </a:t>
            </a:r>
          </a:p>
          <a:p>
            <a:pPr algn="ctr"/>
            <a:r>
              <a:rPr lang="en-US" sz="1400" b="1" dirty="0">
                <a:highlight>
                  <a:srgbClr val="FFFFFF"/>
                </a:highlight>
              </a:rPr>
              <a:t>Employee Resource Group (ERG)</a:t>
            </a:r>
            <a:endParaRPr lang="en-US" sz="1400" dirty="0">
              <a:highlight>
                <a:srgbClr val="FFFFFF"/>
              </a:highlight>
              <a:ea typeface="Cambria Math" panose="02040503050406030204" pitchFamily="18" charset="0"/>
            </a:endParaRPr>
          </a:p>
          <a:p>
            <a:pPr algn="ctr"/>
            <a:r>
              <a:rPr lang="en-US" sz="1350" dirty="0">
                <a:solidFill>
                  <a:srgbClr val="000000"/>
                </a:solidFill>
                <a:highlight>
                  <a:srgbClr val="FFFFFF"/>
                </a:highlight>
                <a:latin typeface="Tahoma" panose="020B0604030504040204" pitchFamily="34" charset="0"/>
                <a:ea typeface="Aptos" panose="020B0004020202020204" pitchFamily="34" charset="0"/>
                <a:cs typeface="Times New Roman" panose="02020603050405020304" pitchFamily="18" charset="0"/>
              </a:rPr>
              <a:t>Our Employee/Demographics: </a:t>
            </a:r>
          </a:p>
        </p:txBody>
      </p:sp>
      <p:pic>
        <p:nvPicPr>
          <p:cNvPr id="2" name="Picture 1">
            <a:extLst>
              <a:ext uri="{FF2B5EF4-FFF2-40B4-BE49-F238E27FC236}">
                <a16:creationId xmlns:a16="http://schemas.microsoft.com/office/drawing/2014/main" id="{8D83F179-7D33-D881-F16F-37902BDBF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722" y="111984"/>
            <a:ext cx="1965769" cy="467334"/>
          </a:xfrm>
          <a:prstGeom prst="rect">
            <a:avLst/>
          </a:prstGeom>
        </p:spPr>
      </p:pic>
      <p:pic>
        <p:nvPicPr>
          <p:cNvPr id="6" name="Picture 5">
            <a:extLst>
              <a:ext uri="{FF2B5EF4-FFF2-40B4-BE49-F238E27FC236}">
                <a16:creationId xmlns:a16="http://schemas.microsoft.com/office/drawing/2014/main" id="{64FB9E6E-FD17-8B12-A7C4-75BA4E586CE0}"/>
              </a:ext>
            </a:extLst>
          </p:cNvPr>
          <p:cNvPicPr>
            <a:picLocks noChangeAspect="1"/>
          </p:cNvPicPr>
          <p:nvPr/>
        </p:nvPicPr>
        <p:blipFill>
          <a:blip r:embed="rId4"/>
          <a:stretch>
            <a:fillRect/>
          </a:stretch>
        </p:blipFill>
        <p:spPr>
          <a:xfrm>
            <a:off x="4024603" y="33540"/>
            <a:ext cx="8167397" cy="6824460"/>
          </a:xfrm>
          <a:prstGeom prst="rect">
            <a:avLst/>
          </a:prstGeom>
        </p:spPr>
      </p:pic>
      <p:sp>
        <p:nvSpPr>
          <p:cNvPr id="3" name="TextBox 2">
            <a:extLst>
              <a:ext uri="{FF2B5EF4-FFF2-40B4-BE49-F238E27FC236}">
                <a16:creationId xmlns:a16="http://schemas.microsoft.com/office/drawing/2014/main" id="{0A69016C-C44F-6341-A51C-9DFF1631455C}"/>
              </a:ext>
            </a:extLst>
          </p:cNvPr>
          <p:cNvSpPr txBox="1"/>
          <p:nvPr/>
        </p:nvSpPr>
        <p:spPr>
          <a:xfrm>
            <a:off x="3545633" y="6301600"/>
            <a:ext cx="205274" cy="261610"/>
          </a:xfrm>
          <a:prstGeom prst="rect">
            <a:avLst/>
          </a:prstGeom>
          <a:noFill/>
        </p:spPr>
        <p:txBody>
          <a:bodyPr wrap="square" rtlCol="0">
            <a:spAutoFit/>
          </a:bodyPr>
          <a:lstStyle/>
          <a:p>
            <a:r>
              <a:rPr lang="en-US" sz="1100" dirty="0"/>
              <a:t>A</a:t>
            </a:r>
          </a:p>
        </p:txBody>
      </p:sp>
    </p:spTree>
    <p:extLst>
      <p:ext uri="{BB962C8B-B14F-4D97-AF65-F5344CB8AC3E}">
        <p14:creationId xmlns:p14="http://schemas.microsoft.com/office/powerpoint/2010/main" val="204259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08119202-0EF8-492E-A1B3-81DD21A93B16}"/>
              </a:ext>
            </a:extLst>
          </p:cNvPr>
          <p:cNvGraphicFramePr>
            <a:graphicFrameLocks noGrp="1"/>
          </p:cNvGraphicFramePr>
          <p:nvPr>
            <p:ph type="pic" idx="1"/>
            <p:extLst>
              <p:ext uri="{D42A27DB-BD31-4B8C-83A1-F6EECF244321}">
                <p14:modId xmlns:p14="http://schemas.microsoft.com/office/powerpoint/2010/main" val="3424062752"/>
              </p:ext>
            </p:extLst>
          </p:nvPr>
        </p:nvGraphicFramePr>
        <p:xfrm>
          <a:off x="2351315" y="2022360"/>
          <a:ext cx="9840686" cy="483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a:extLst>
              <a:ext uri="{FF2B5EF4-FFF2-40B4-BE49-F238E27FC236}">
                <a16:creationId xmlns:a16="http://schemas.microsoft.com/office/drawing/2014/main" id="{DC73C42A-0E98-FC21-47E0-63D47FB28DD2}"/>
              </a:ext>
            </a:extLst>
          </p:cNvPr>
          <p:cNvSpPr>
            <a:spLocks noGrp="1"/>
          </p:cNvSpPr>
          <p:nvPr>
            <p:ph type="body" sz="half" idx="2"/>
          </p:nvPr>
        </p:nvSpPr>
        <p:spPr>
          <a:xfrm>
            <a:off x="0" y="3144418"/>
            <a:ext cx="2351315" cy="1180364"/>
          </a:xfrm>
        </p:spPr>
        <p:txBody>
          <a:bodyPr>
            <a:normAutofit fontScale="92500" lnSpcReduction="10000"/>
          </a:bodyPr>
          <a:lstStyle/>
          <a:p>
            <a:r>
              <a:rPr lang="en-US" sz="3000" dirty="0"/>
              <a:t>What FSAs exist at NOCCCD?</a:t>
            </a:r>
          </a:p>
        </p:txBody>
      </p:sp>
      <p:sp>
        <p:nvSpPr>
          <p:cNvPr id="3" name="TextBox 2">
            <a:extLst>
              <a:ext uri="{FF2B5EF4-FFF2-40B4-BE49-F238E27FC236}">
                <a16:creationId xmlns:a16="http://schemas.microsoft.com/office/drawing/2014/main" id="{78651E5D-4E52-B710-DC43-23E62984CED3}"/>
              </a:ext>
            </a:extLst>
          </p:cNvPr>
          <p:cNvSpPr txBox="1"/>
          <p:nvPr/>
        </p:nvSpPr>
        <p:spPr>
          <a:xfrm>
            <a:off x="3964888" y="1109314"/>
            <a:ext cx="4572000" cy="738664"/>
          </a:xfrm>
          <a:prstGeom prst="rect">
            <a:avLst/>
          </a:prstGeom>
          <a:noFill/>
        </p:spPr>
        <p:txBody>
          <a:bodyPr wrap="square">
            <a:spAutoFit/>
          </a:bodyPr>
          <a:lstStyle/>
          <a:p>
            <a:pPr algn="ctr"/>
            <a:r>
              <a:rPr lang="en-US" sz="1400" b="1" dirty="0">
                <a:highlight>
                  <a:srgbClr val="FFFFFF"/>
                </a:highlight>
              </a:rPr>
              <a:t>Become a Startup Superhero for your Faculty/Staff Associations (FSA) or </a:t>
            </a:r>
          </a:p>
          <a:p>
            <a:pPr algn="ctr"/>
            <a:r>
              <a:rPr lang="en-US" sz="1400" b="1" dirty="0">
                <a:highlight>
                  <a:srgbClr val="FFFFFF"/>
                </a:highlight>
              </a:rPr>
              <a:t>Employee Resource Group (ERG)</a:t>
            </a:r>
            <a:endParaRPr lang="en-US" sz="1400" dirty="0">
              <a:highlight>
                <a:srgbClr val="FFFFFF"/>
              </a:highlight>
              <a:ea typeface="Cambria Math" panose="02040503050406030204" pitchFamily="18" charset="0"/>
            </a:endParaRPr>
          </a:p>
        </p:txBody>
      </p:sp>
      <p:pic>
        <p:nvPicPr>
          <p:cNvPr id="4" name="Picture 3">
            <a:extLst>
              <a:ext uri="{FF2B5EF4-FFF2-40B4-BE49-F238E27FC236}">
                <a16:creationId xmlns:a16="http://schemas.microsoft.com/office/drawing/2014/main" id="{4395AE71-7F22-A75F-4312-FC060082B8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1524" y="636026"/>
            <a:ext cx="2514600" cy="597811"/>
          </a:xfrm>
          <a:prstGeom prst="rect">
            <a:avLst/>
          </a:prstGeom>
        </p:spPr>
      </p:pic>
      <p:pic>
        <p:nvPicPr>
          <p:cNvPr id="5" name="Picture 4">
            <a:extLst>
              <a:ext uri="{FF2B5EF4-FFF2-40B4-BE49-F238E27FC236}">
                <a16:creationId xmlns:a16="http://schemas.microsoft.com/office/drawing/2014/main" id="{890F6FC0-5341-85F1-A4FF-123B68BF5C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Tree>
    <p:extLst>
      <p:ext uri="{BB962C8B-B14F-4D97-AF65-F5344CB8AC3E}">
        <p14:creationId xmlns:p14="http://schemas.microsoft.com/office/powerpoint/2010/main" val="139869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B5B1-D90A-0E4A-85AD-56092E48D8A2}"/>
              </a:ext>
            </a:extLst>
          </p:cNvPr>
          <p:cNvSpPr>
            <a:spLocks noGrp="1"/>
          </p:cNvSpPr>
          <p:nvPr>
            <p:ph type="title"/>
          </p:nvPr>
        </p:nvSpPr>
        <p:spPr>
          <a:xfrm>
            <a:off x="2152653" y="1582531"/>
            <a:ext cx="7470318" cy="1355479"/>
          </a:xfrm>
        </p:spPr>
        <p:txBody>
          <a:bodyPr>
            <a:normAutofit/>
          </a:bodyPr>
          <a:lstStyle/>
          <a:p>
            <a:r>
              <a:rPr lang="en-US" sz="3075" dirty="0"/>
              <a:t>NOCCCD Disclaimer statement</a:t>
            </a:r>
          </a:p>
        </p:txBody>
      </p:sp>
      <p:sp>
        <p:nvSpPr>
          <p:cNvPr id="8" name="TextBox 7">
            <a:extLst>
              <a:ext uri="{FF2B5EF4-FFF2-40B4-BE49-F238E27FC236}">
                <a16:creationId xmlns:a16="http://schemas.microsoft.com/office/drawing/2014/main" id="{F76D9D45-A702-5AE1-BDBB-CC51C17A5A7E}"/>
              </a:ext>
            </a:extLst>
          </p:cNvPr>
          <p:cNvSpPr txBox="1"/>
          <p:nvPr/>
        </p:nvSpPr>
        <p:spPr>
          <a:xfrm>
            <a:off x="0" y="2808515"/>
            <a:ext cx="12192000" cy="3416320"/>
          </a:xfrm>
          <a:prstGeom prst="rect">
            <a:avLst/>
          </a:prstGeom>
          <a:noFill/>
        </p:spPr>
        <p:txBody>
          <a:bodyPr wrap="square">
            <a:spAutoFit/>
          </a:bodyPr>
          <a:lstStyle/>
          <a:p>
            <a:r>
              <a:rPr lang="en-US" sz="2400" i="1" dirty="0">
                <a:solidFill>
                  <a:srgbClr val="333333"/>
                </a:solidFill>
                <a:latin typeface="Source Sans 3"/>
              </a:rPr>
              <a:t>The views, opinions and conclusions expressed on the Faculty and Staff Association webpages are those of the authors and organization and not necessarily those of the North Orange County Community College District, its administration, or its Board of Trustees. </a:t>
            </a:r>
          </a:p>
          <a:p>
            <a:endParaRPr lang="en-US" sz="2400" i="1" dirty="0">
              <a:solidFill>
                <a:srgbClr val="333333"/>
              </a:solidFill>
              <a:latin typeface="Source Sans 3"/>
            </a:endParaRPr>
          </a:p>
          <a:p>
            <a:r>
              <a:rPr lang="en-US" sz="2400" i="1" dirty="0">
                <a:solidFill>
                  <a:srgbClr val="333333"/>
                </a:solidFill>
                <a:latin typeface="Source Sans 3"/>
              </a:rPr>
              <a:t>Outbound links, such as third party websites or personal pages of NOCCCD's students, faculty and staff represent individual views and do not necessarily reflect the views and/or policies of the District. NOCCCD and its designees do not guarantee the authenticity, accuracy, appropriateness, nor security of any link, website or content linked thereto. NOCCCD urges site visitors to exercise all due caution and internet security best practices when accessing any unfamiliar website.</a:t>
            </a:r>
            <a:endParaRPr lang="en-US" sz="2400" dirty="0"/>
          </a:p>
        </p:txBody>
      </p:sp>
      <p:sp>
        <p:nvSpPr>
          <p:cNvPr id="10" name="TextBox 9">
            <a:extLst>
              <a:ext uri="{FF2B5EF4-FFF2-40B4-BE49-F238E27FC236}">
                <a16:creationId xmlns:a16="http://schemas.microsoft.com/office/drawing/2014/main" id="{AF8AA155-845F-8A71-C314-477434571F6C}"/>
              </a:ext>
            </a:extLst>
          </p:cNvPr>
          <p:cNvSpPr txBox="1"/>
          <p:nvPr/>
        </p:nvSpPr>
        <p:spPr>
          <a:xfrm>
            <a:off x="3958357" y="1082684"/>
            <a:ext cx="4599992" cy="738664"/>
          </a:xfrm>
          <a:prstGeom prst="rect">
            <a:avLst/>
          </a:prstGeom>
          <a:noFill/>
        </p:spPr>
        <p:txBody>
          <a:bodyPr wrap="square">
            <a:spAutoFit/>
          </a:bodyPr>
          <a:lstStyle/>
          <a:p>
            <a:pPr algn="ctr"/>
            <a:r>
              <a:rPr lang="en-US" sz="1400" b="1" dirty="0">
                <a:highlight>
                  <a:srgbClr val="FFFFFF"/>
                </a:highlight>
              </a:rPr>
              <a:t>Become a Startup Superhero for your Faculty/Staff Associations (FSA) or </a:t>
            </a:r>
          </a:p>
          <a:p>
            <a:pPr algn="ctr"/>
            <a:r>
              <a:rPr lang="en-US" sz="1400" b="1" dirty="0">
                <a:highlight>
                  <a:srgbClr val="FFFFFF"/>
                </a:highlight>
              </a:rPr>
              <a:t>Employee Resource Group (ERG)</a:t>
            </a:r>
            <a:endParaRPr lang="en-US" sz="1400" dirty="0">
              <a:highlight>
                <a:srgbClr val="FFFFFF"/>
              </a:highlight>
              <a:ea typeface="Cambria Math" panose="02040503050406030204" pitchFamily="18" charset="0"/>
            </a:endParaRPr>
          </a:p>
        </p:txBody>
      </p:sp>
      <p:pic>
        <p:nvPicPr>
          <p:cNvPr id="11" name="Picture 10">
            <a:extLst>
              <a:ext uri="{FF2B5EF4-FFF2-40B4-BE49-F238E27FC236}">
                <a16:creationId xmlns:a16="http://schemas.microsoft.com/office/drawing/2014/main" id="{42124C73-0168-158F-A8A0-50CBD54CE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700" y="734796"/>
            <a:ext cx="2514600" cy="597811"/>
          </a:xfrm>
          <a:prstGeom prst="rect">
            <a:avLst/>
          </a:prstGeom>
        </p:spPr>
      </p:pic>
      <p:pic>
        <p:nvPicPr>
          <p:cNvPr id="12" name="Picture 11">
            <a:extLst>
              <a:ext uri="{FF2B5EF4-FFF2-40B4-BE49-F238E27FC236}">
                <a16:creationId xmlns:a16="http://schemas.microsoft.com/office/drawing/2014/main" id="{89022817-63D5-3E96-8685-A769C2706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Tree>
    <p:extLst>
      <p:ext uri="{BB962C8B-B14F-4D97-AF65-F5344CB8AC3E}">
        <p14:creationId xmlns:p14="http://schemas.microsoft.com/office/powerpoint/2010/main" val="260279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BD17-560B-9242-546A-87366F59493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273E3E-3047-B090-794C-345B837D7CF4}"/>
              </a:ext>
            </a:extLst>
          </p:cNvPr>
          <p:cNvSpPr txBox="1"/>
          <p:nvPr/>
        </p:nvSpPr>
        <p:spPr>
          <a:xfrm>
            <a:off x="805544" y="2869340"/>
            <a:ext cx="4366727" cy="2677656"/>
          </a:xfrm>
          <a:prstGeom prst="rect">
            <a:avLst/>
          </a:prstGeom>
          <a:noFill/>
        </p:spPr>
        <p:txBody>
          <a:bodyPr wrap="square">
            <a:spAutoFit/>
          </a:bodyPr>
          <a:lstStyle/>
          <a:p>
            <a:pPr marL="285750" indent="-285750">
              <a:buFont typeface="Arial" panose="020B0604020202020204" pitchFamily="34" charset="0"/>
              <a:buChar char="•"/>
            </a:pPr>
            <a:r>
              <a:rPr lang="en-US" sz="2800" i="1" dirty="0">
                <a:solidFill>
                  <a:srgbClr val="333333"/>
                </a:solidFill>
                <a:latin typeface="Source Sans 3"/>
              </a:rPr>
              <a:t>1.LFSA</a:t>
            </a:r>
          </a:p>
          <a:p>
            <a:pPr marL="285750" indent="-285750">
              <a:buFont typeface="Arial" panose="020B0604020202020204" pitchFamily="34" charset="0"/>
              <a:buChar char="•"/>
            </a:pPr>
            <a:r>
              <a:rPr lang="en-US" sz="2800" i="1" dirty="0">
                <a:solidFill>
                  <a:srgbClr val="333333"/>
                </a:solidFill>
                <a:latin typeface="Source Sans 3"/>
              </a:rPr>
              <a:t>2.BFSA</a:t>
            </a:r>
          </a:p>
          <a:p>
            <a:pPr marL="285750" indent="-285750">
              <a:buFont typeface="Arial" panose="020B0604020202020204" pitchFamily="34" charset="0"/>
              <a:buChar char="•"/>
            </a:pPr>
            <a:r>
              <a:rPr lang="en-US" sz="2800" i="1" dirty="0">
                <a:solidFill>
                  <a:srgbClr val="333333"/>
                </a:solidFill>
                <a:latin typeface="Source Sans 3"/>
              </a:rPr>
              <a:t>3.SWANA</a:t>
            </a:r>
          </a:p>
          <a:p>
            <a:pPr marL="285750" indent="-285750">
              <a:buFont typeface="Arial" panose="020B0604020202020204" pitchFamily="34" charset="0"/>
              <a:buChar char="•"/>
            </a:pPr>
            <a:r>
              <a:rPr lang="en-US" sz="2800" i="1" dirty="0">
                <a:solidFill>
                  <a:srgbClr val="333333"/>
                </a:solidFill>
                <a:latin typeface="Source Sans 3"/>
              </a:rPr>
              <a:t>4.RAD-E</a:t>
            </a:r>
          </a:p>
          <a:p>
            <a:pPr marL="285750" indent="-285750">
              <a:buFont typeface="Arial" panose="020B0604020202020204" pitchFamily="34" charset="0"/>
              <a:buChar char="•"/>
            </a:pPr>
            <a:r>
              <a:rPr lang="en-US" sz="2800" i="1" dirty="0">
                <a:solidFill>
                  <a:srgbClr val="333333"/>
                </a:solidFill>
                <a:latin typeface="Source Sans 3"/>
              </a:rPr>
              <a:t>5.NAFSA</a:t>
            </a:r>
          </a:p>
          <a:p>
            <a:pPr marL="285750" indent="-285750">
              <a:buFont typeface="Arial" panose="020B0604020202020204" pitchFamily="34" charset="0"/>
              <a:buChar char="•"/>
            </a:pPr>
            <a:r>
              <a:rPr lang="en-US" sz="2800" i="1" dirty="0">
                <a:solidFill>
                  <a:srgbClr val="333333"/>
                </a:solidFill>
                <a:latin typeface="Source Sans 3"/>
              </a:rPr>
              <a:t>6.APIDA</a:t>
            </a:r>
            <a:endParaRPr lang="en-US" i="1" dirty="0">
              <a:solidFill>
                <a:srgbClr val="333333"/>
              </a:solidFill>
              <a:latin typeface="Source Sans 3"/>
            </a:endParaRPr>
          </a:p>
        </p:txBody>
      </p:sp>
      <p:sp>
        <p:nvSpPr>
          <p:cNvPr id="4" name="TextBox 3">
            <a:extLst>
              <a:ext uri="{FF2B5EF4-FFF2-40B4-BE49-F238E27FC236}">
                <a16:creationId xmlns:a16="http://schemas.microsoft.com/office/drawing/2014/main" id="{9F494DFB-7777-E63F-7A8F-A749DE317FD6}"/>
              </a:ext>
            </a:extLst>
          </p:cNvPr>
          <p:cNvSpPr txBox="1"/>
          <p:nvPr/>
        </p:nvSpPr>
        <p:spPr>
          <a:xfrm>
            <a:off x="3929622" y="3300227"/>
            <a:ext cx="6503437" cy="2246769"/>
          </a:xfrm>
          <a:prstGeom prst="rect">
            <a:avLst/>
          </a:prstGeom>
          <a:noFill/>
        </p:spPr>
        <p:txBody>
          <a:bodyPr wrap="square">
            <a:spAutoFit/>
          </a:bodyPr>
          <a:lstStyle/>
          <a:p>
            <a:r>
              <a:rPr lang="en-US" sz="2800" i="1" dirty="0">
                <a:solidFill>
                  <a:srgbClr val="333333"/>
                </a:solidFill>
                <a:latin typeface="Source Sans 3"/>
              </a:rPr>
              <a:t>What is the role of the District and how has that evolved in supporting our FSAs?</a:t>
            </a:r>
          </a:p>
          <a:p>
            <a:endParaRPr lang="en-US" sz="2800" i="1" dirty="0">
              <a:solidFill>
                <a:srgbClr val="333333"/>
              </a:solidFill>
              <a:latin typeface="Source Sans 3"/>
            </a:endParaRPr>
          </a:p>
          <a:p>
            <a:r>
              <a:rPr lang="en-US" sz="2800" i="1" dirty="0">
                <a:solidFill>
                  <a:srgbClr val="333333"/>
                </a:solidFill>
                <a:latin typeface="Source Sans 3"/>
              </a:rPr>
              <a:t>Led to the development/expansion of a District FSA Resource Guide</a:t>
            </a:r>
          </a:p>
        </p:txBody>
      </p:sp>
      <p:sp>
        <p:nvSpPr>
          <p:cNvPr id="6" name="TextBox 5">
            <a:extLst>
              <a:ext uri="{FF2B5EF4-FFF2-40B4-BE49-F238E27FC236}">
                <a16:creationId xmlns:a16="http://schemas.microsoft.com/office/drawing/2014/main" id="{8F0A43BC-6139-8D93-E956-718859D8E629}"/>
              </a:ext>
            </a:extLst>
          </p:cNvPr>
          <p:cNvSpPr txBox="1"/>
          <p:nvPr/>
        </p:nvSpPr>
        <p:spPr>
          <a:xfrm>
            <a:off x="3635830" y="1136157"/>
            <a:ext cx="4646644" cy="738664"/>
          </a:xfrm>
          <a:prstGeom prst="rect">
            <a:avLst/>
          </a:prstGeom>
          <a:noFill/>
        </p:spPr>
        <p:txBody>
          <a:bodyPr wrap="square">
            <a:spAutoFit/>
          </a:bodyPr>
          <a:lstStyle/>
          <a:p>
            <a:pPr algn="ctr"/>
            <a:r>
              <a:rPr lang="en-US" sz="1400" b="1" dirty="0">
                <a:highlight>
                  <a:srgbClr val="FFFFFF"/>
                </a:highlight>
              </a:rPr>
              <a:t>Become a Startup Superhero for your Faculty/Staff Associations (FSA) or </a:t>
            </a:r>
          </a:p>
          <a:p>
            <a:pPr algn="ctr"/>
            <a:r>
              <a:rPr lang="en-US" sz="1400" b="1" dirty="0">
                <a:highlight>
                  <a:srgbClr val="FFFFFF"/>
                </a:highlight>
              </a:rPr>
              <a:t>Employee Resource Group (ERG)</a:t>
            </a:r>
            <a:endParaRPr lang="en-US" sz="1400" dirty="0">
              <a:highlight>
                <a:srgbClr val="FFFFFF"/>
              </a:highlight>
              <a:ea typeface="Cambria Math" panose="02040503050406030204" pitchFamily="18" charset="0"/>
            </a:endParaRPr>
          </a:p>
        </p:txBody>
      </p:sp>
      <p:pic>
        <p:nvPicPr>
          <p:cNvPr id="7" name="Picture 6">
            <a:extLst>
              <a:ext uri="{FF2B5EF4-FFF2-40B4-BE49-F238E27FC236}">
                <a16:creationId xmlns:a16="http://schemas.microsoft.com/office/drawing/2014/main" id="{CAA9787E-4E43-E595-AB39-460384005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700" y="907678"/>
            <a:ext cx="2514600" cy="597811"/>
          </a:xfrm>
          <a:prstGeom prst="rect">
            <a:avLst/>
          </a:prstGeom>
        </p:spPr>
      </p:pic>
      <p:pic>
        <p:nvPicPr>
          <p:cNvPr id="9" name="Picture 8">
            <a:extLst>
              <a:ext uri="{FF2B5EF4-FFF2-40B4-BE49-F238E27FC236}">
                <a16:creationId xmlns:a16="http://schemas.microsoft.com/office/drawing/2014/main" id="{D9B7FB37-A964-CA50-E855-6B872556C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Tree>
    <p:extLst>
      <p:ext uri="{BB962C8B-B14F-4D97-AF65-F5344CB8AC3E}">
        <p14:creationId xmlns:p14="http://schemas.microsoft.com/office/powerpoint/2010/main" val="69791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609709" y="343483"/>
            <a:ext cx="4056409" cy="441056"/>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2400" b="1" dirty="0">
              <a:latin typeface="Cambria Math" panose="02040503050406030204" pitchFamily="18" charset="0"/>
              <a:ea typeface="Cambria Math" panose="02040503050406030204" pitchFamily="18" charset="0"/>
            </a:endParaRPr>
          </a:p>
        </p:txBody>
      </p:sp>
      <p:graphicFrame>
        <p:nvGraphicFramePr>
          <p:cNvPr id="2" name="Diagram 1">
            <a:extLst>
              <a:ext uri="{FF2B5EF4-FFF2-40B4-BE49-F238E27FC236}">
                <a16:creationId xmlns:a16="http://schemas.microsoft.com/office/drawing/2014/main" id="{0164BF12-6EDD-AE3D-4A54-615E3AA57CDE}"/>
              </a:ext>
            </a:extLst>
          </p:cNvPr>
          <p:cNvGraphicFramePr/>
          <p:nvPr>
            <p:extLst>
              <p:ext uri="{D42A27DB-BD31-4B8C-83A1-F6EECF244321}">
                <p14:modId xmlns:p14="http://schemas.microsoft.com/office/powerpoint/2010/main" val="735337356"/>
              </p:ext>
            </p:extLst>
          </p:nvPr>
        </p:nvGraphicFramePr>
        <p:xfrm>
          <a:off x="3050117" y="564012"/>
          <a:ext cx="6803010" cy="6293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North Orange County Community College District | COLLEGES AND UNIVERSITIES">
            <a:extLst>
              <a:ext uri="{FF2B5EF4-FFF2-40B4-BE49-F238E27FC236}">
                <a16:creationId xmlns:a16="http://schemas.microsoft.com/office/drawing/2014/main" id="{C80F6025-8F74-34E6-453C-3F562679AB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1643" y="784539"/>
            <a:ext cx="1888949" cy="593594"/>
          </a:xfrm>
          <a:prstGeom prst="rect">
            <a:avLst/>
          </a:prstGeom>
          <a:blipFill>
            <a:blip r:embed="rId9"/>
            <a:tile tx="0" ty="0" sx="100000" sy="100000" flip="none" algn="tl"/>
          </a:blipFill>
          <a:effectLst>
            <a:reflection blurRad="25400" stA="45000" endPos="65000" dist="50800" dir="5400000" sy="-100000" algn="bl" rotWithShape="0"/>
          </a:effectLst>
        </p:spPr>
      </p:pic>
      <p:grpSp>
        <p:nvGrpSpPr>
          <p:cNvPr id="4" name="Group 3">
            <a:extLst>
              <a:ext uri="{FF2B5EF4-FFF2-40B4-BE49-F238E27FC236}">
                <a16:creationId xmlns:a16="http://schemas.microsoft.com/office/drawing/2014/main" id="{63338B05-4F75-BE7B-CD2E-602BA21364BB}"/>
              </a:ext>
            </a:extLst>
          </p:cNvPr>
          <p:cNvGrpSpPr/>
          <p:nvPr/>
        </p:nvGrpSpPr>
        <p:grpSpPr>
          <a:xfrm>
            <a:off x="4898580" y="4782544"/>
            <a:ext cx="1686247" cy="1726048"/>
            <a:chOff x="3716687" y="296795"/>
            <a:chExt cx="1429159" cy="1429159"/>
          </a:xfrm>
          <a:scene3d>
            <a:camera prst="orthographicFront"/>
            <a:lightRig rig="chilly" dir="t"/>
          </a:scene3d>
        </p:grpSpPr>
        <p:sp>
          <p:nvSpPr>
            <p:cNvPr id="5" name="Oval 4">
              <a:extLst>
                <a:ext uri="{FF2B5EF4-FFF2-40B4-BE49-F238E27FC236}">
                  <a16:creationId xmlns:a16="http://schemas.microsoft.com/office/drawing/2014/main" id="{13DD9A3B-A8A5-AF2B-6619-1B1053250CD2}"/>
                </a:ext>
              </a:extLst>
            </p:cNvPr>
            <p:cNvSpPr/>
            <p:nvPr/>
          </p:nvSpPr>
          <p:spPr>
            <a:xfrm>
              <a:off x="3716687" y="296795"/>
              <a:ext cx="1429159" cy="1429159"/>
            </a:xfrm>
            <a:prstGeom prst="ellipse">
              <a:avLst/>
            </a:prstGeom>
            <a:sp3d prstMaterial="translucentPowder">
              <a:bevelT w="127000" h="25400" prst="softRound"/>
            </a:sp3d>
          </p:spPr>
          <p:style>
            <a:lnRef idx="0">
              <a:schemeClr val="lt1">
                <a:hueOff val="0"/>
                <a:satOff val="0"/>
                <a:lumOff val="0"/>
                <a:alphaOff val="0"/>
              </a:schemeClr>
            </a:lnRef>
            <a:fillRef idx="1">
              <a:schemeClr val="accent5">
                <a:alpha val="50000"/>
                <a:hueOff val="460340"/>
                <a:satOff val="7670"/>
                <a:lumOff val="-3775"/>
                <a:alphaOff val="0"/>
              </a:schemeClr>
            </a:fillRef>
            <a:effectRef idx="0">
              <a:schemeClr val="accent5">
                <a:alpha val="50000"/>
                <a:hueOff val="460340"/>
                <a:satOff val="7670"/>
                <a:lumOff val="-3775"/>
                <a:alphaOff val="0"/>
              </a:schemeClr>
            </a:effectRef>
            <a:fontRef idx="minor">
              <a:schemeClr val="tx1"/>
            </a:fontRef>
          </p:style>
          <p:txBody>
            <a:bodyPr/>
            <a:lstStyle/>
            <a:p>
              <a:endParaRPr lang="en-US"/>
            </a:p>
          </p:txBody>
        </p:sp>
        <p:sp>
          <p:nvSpPr>
            <p:cNvPr id="6" name="Oval 4">
              <a:extLst>
                <a:ext uri="{FF2B5EF4-FFF2-40B4-BE49-F238E27FC236}">
                  <a16:creationId xmlns:a16="http://schemas.microsoft.com/office/drawing/2014/main" id="{1B4F3E9B-C59E-AD41-1642-E6427DA2E3C8}"/>
                </a:ext>
              </a:extLst>
            </p:cNvPr>
            <p:cNvSpPr txBox="1"/>
            <p:nvPr/>
          </p:nvSpPr>
          <p:spPr>
            <a:xfrm>
              <a:off x="3925982" y="506090"/>
              <a:ext cx="1010569" cy="101056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00" dirty="0"/>
                <a:t>District &amp; Institutional Registration </a:t>
              </a:r>
            </a:p>
          </p:txBody>
        </p:sp>
      </p:grpSp>
      <p:pic>
        <p:nvPicPr>
          <p:cNvPr id="11" name="Picture 10">
            <a:extLst>
              <a:ext uri="{FF2B5EF4-FFF2-40B4-BE49-F238E27FC236}">
                <a16:creationId xmlns:a16="http://schemas.microsoft.com/office/drawing/2014/main" id="{8CA7F326-9135-90E9-483C-490F10F429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56224" y="2563082"/>
            <a:ext cx="1921510" cy="687705"/>
          </a:xfrm>
          <a:prstGeom prst="rect">
            <a:avLst/>
          </a:prstGeom>
        </p:spPr>
      </p:pic>
      <p:sp>
        <p:nvSpPr>
          <p:cNvPr id="8" name="TextBox 7">
            <a:extLst>
              <a:ext uri="{FF2B5EF4-FFF2-40B4-BE49-F238E27FC236}">
                <a16:creationId xmlns:a16="http://schemas.microsoft.com/office/drawing/2014/main" id="{7805213A-3EC9-06E3-3F4F-FBAA1A7DE915}"/>
              </a:ext>
            </a:extLst>
          </p:cNvPr>
          <p:cNvSpPr txBox="1"/>
          <p:nvPr/>
        </p:nvSpPr>
        <p:spPr>
          <a:xfrm>
            <a:off x="214266" y="2193750"/>
            <a:ext cx="3249320" cy="369332"/>
          </a:xfrm>
          <a:prstGeom prst="rect">
            <a:avLst/>
          </a:prstGeom>
          <a:noFill/>
        </p:spPr>
        <p:txBody>
          <a:bodyPr wrap="square">
            <a:spAutoFit/>
          </a:bodyPr>
          <a:lstStyle/>
          <a:p>
            <a:r>
              <a:rPr lang="en-US" sz="1800" i="1" dirty="0">
                <a:solidFill>
                  <a:srgbClr val="333333"/>
                </a:solidFill>
                <a:latin typeface="Source Sans 3"/>
              </a:rPr>
              <a:t>District FSA Resource Guide</a:t>
            </a:r>
            <a:endParaRPr lang="en-US" dirty="0"/>
          </a:p>
        </p:txBody>
      </p:sp>
    </p:spTree>
    <p:extLst>
      <p:ext uri="{BB962C8B-B14F-4D97-AF65-F5344CB8AC3E}">
        <p14:creationId xmlns:p14="http://schemas.microsoft.com/office/powerpoint/2010/main" val="320660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A68062-5868-4F7B-9C27-9631429D1363}"/>
              </a:ext>
            </a:extLst>
          </p:cNvPr>
          <p:cNvSpPr txBox="1"/>
          <p:nvPr/>
        </p:nvSpPr>
        <p:spPr>
          <a:xfrm>
            <a:off x="4549094" y="2546022"/>
            <a:ext cx="4923778" cy="1765956"/>
          </a:xfrm>
          <a:prstGeom prst="rect">
            <a:avLst/>
          </a:prstGeom>
        </p:spPr>
        <p:txBody>
          <a:bodyPr vert="horz" lIns="51435" tIns="25718" rIns="51435" bIns="25718" rtlCol="0" anchor="ctr">
            <a:normAutofit/>
          </a:bodyPr>
          <a:lstStyle/>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endParaRPr lang="en-US" sz="900"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endParaRPr lang="en-US" sz="900"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endParaRPr lang="en-US" sz="900"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endParaRPr lang="en-US" sz="900" dirty="0">
              <a:latin typeface="Cambria Math" panose="02040503050406030204" pitchFamily="18" charset="0"/>
              <a:ea typeface="Cambria Math" panose="02040503050406030204" pitchFamily="18" charset="0"/>
            </a:endParaRPr>
          </a:p>
        </p:txBody>
      </p:sp>
      <p:sp>
        <p:nvSpPr>
          <p:cNvPr id="5" name="TextBox 4">
            <a:extLst>
              <a:ext uri="{FF2B5EF4-FFF2-40B4-BE49-F238E27FC236}">
                <a16:creationId xmlns:a16="http://schemas.microsoft.com/office/drawing/2014/main" id="{2B25392F-CB42-5A6D-E3FA-2C567DF27EC8}"/>
              </a:ext>
            </a:extLst>
          </p:cNvPr>
          <p:cNvSpPr txBox="1"/>
          <p:nvPr/>
        </p:nvSpPr>
        <p:spPr>
          <a:xfrm>
            <a:off x="5090577" y="2333685"/>
            <a:ext cx="7101423" cy="4524315"/>
          </a:xfrm>
          <a:prstGeom prst="rect">
            <a:avLst/>
          </a:prstGeom>
          <a:noFill/>
        </p:spPr>
        <p:txBody>
          <a:bodyPr wrap="square">
            <a:spAutoFit/>
          </a:bodyPr>
          <a:lstStyle/>
          <a:p>
            <a:r>
              <a:rPr lang="en-US" dirty="0"/>
              <a:t>FSA work is comprehensive but generally spans the following purposes:</a:t>
            </a:r>
          </a:p>
          <a:p>
            <a:pPr marL="285750" indent="-285750">
              <a:buFont typeface="Arial" panose="020B0604020202020204" pitchFamily="34" charset="0"/>
              <a:buChar char="•"/>
            </a:pPr>
            <a:r>
              <a:rPr lang="en-US" dirty="0"/>
              <a:t>Knowledge building and advocacy specific to the cultural, social or professional identity the FSA represents (e.g. Black Faculty/Staff, Latinx, LGBTQ+, etc.)</a:t>
            </a:r>
          </a:p>
          <a:p>
            <a:pPr marL="285750" indent="-285750">
              <a:buFont typeface="Arial" panose="020B0604020202020204" pitchFamily="34" charset="0"/>
              <a:buChar char="•"/>
            </a:pPr>
            <a:r>
              <a:rPr lang="en-US" dirty="0"/>
              <a:t>Hosting, participation, and promotion of various cultural events on the campus and/or external to campus communities</a:t>
            </a:r>
          </a:p>
          <a:p>
            <a:pPr marL="285750" indent="-285750">
              <a:buFont typeface="Arial" panose="020B0604020202020204" pitchFamily="34" charset="0"/>
              <a:buChar char="•"/>
            </a:pPr>
            <a:r>
              <a:rPr lang="en-US" dirty="0"/>
              <a:t>Building partnerships and intersections across the District in order to inspire greater collaboration and shared decision making</a:t>
            </a:r>
          </a:p>
          <a:p>
            <a:pPr marL="285750" indent="-285750">
              <a:buFont typeface="Arial" panose="020B0604020202020204" pitchFamily="34" charset="0"/>
              <a:buChar char="•"/>
            </a:pPr>
            <a:r>
              <a:rPr lang="en-US" dirty="0"/>
              <a:t>Fundraising, scholarships and mentorship for students and others in the NOCCCD community</a:t>
            </a:r>
          </a:p>
          <a:p>
            <a:pPr marL="285750" indent="-285750">
              <a:buFont typeface="Arial" panose="020B0604020202020204" pitchFamily="34" charset="0"/>
              <a:buChar char="•"/>
            </a:pPr>
            <a:r>
              <a:rPr lang="en-US" b="1" dirty="0"/>
              <a:t>Recruitment and retention of diverse faculty and staff through participation in the community and through the intentional building of an inclusive campus climate</a:t>
            </a:r>
          </a:p>
        </p:txBody>
      </p:sp>
      <p:sp>
        <p:nvSpPr>
          <p:cNvPr id="9" name="TextBox 8">
            <a:extLst>
              <a:ext uri="{FF2B5EF4-FFF2-40B4-BE49-F238E27FC236}">
                <a16:creationId xmlns:a16="http://schemas.microsoft.com/office/drawing/2014/main" id="{72E1AF9A-30E5-FD8A-3F6A-4E99C8A9E242}"/>
              </a:ext>
            </a:extLst>
          </p:cNvPr>
          <p:cNvSpPr txBox="1"/>
          <p:nvPr/>
        </p:nvSpPr>
        <p:spPr>
          <a:xfrm>
            <a:off x="382555" y="1515987"/>
            <a:ext cx="4498727" cy="2308324"/>
          </a:xfrm>
          <a:prstGeom prst="rect">
            <a:avLst/>
          </a:prstGeom>
          <a:noFill/>
        </p:spPr>
        <p:txBody>
          <a:bodyPr wrap="square">
            <a:spAutoFit/>
          </a:bodyPr>
          <a:lstStyle/>
          <a:p>
            <a:r>
              <a:rPr lang="en-US" dirty="0">
                <a:ea typeface="Cambria Math" panose="02040503050406030204" pitchFamily="18" charset="0"/>
                <a:sym typeface="Wingdings" panose="05000000000000000000" pitchFamily="2" charset="2"/>
              </a:rPr>
              <a:t></a:t>
            </a:r>
            <a:r>
              <a:rPr lang="en-US" b="1" dirty="0">
                <a:ea typeface="Cambria Math" panose="02040503050406030204" pitchFamily="18" charset="0"/>
                <a:sym typeface="Wingdings" panose="05000000000000000000" pitchFamily="2" charset="2"/>
              </a:rPr>
              <a:t>Intro-</a:t>
            </a:r>
            <a:r>
              <a:rPr lang="en-US" dirty="0"/>
              <a:t>Starting a new Faculty and Staff Association (FSA) at the North Orange County Community College District (NOCCCD) involves several steps to ensure that the association represents the issues and needs of the identified community and aligns with the mission, vision, and values of the District.</a:t>
            </a:r>
          </a:p>
        </p:txBody>
      </p:sp>
      <p:pic>
        <p:nvPicPr>
          <p:cNvPr id="3" name="Picture 4" descr="North Orange County Community College District | COLLEGES AND UNIVERSITIES">
            <a:extLst>
              <a:ext uri="{FF2B5EF4-FFF2-40B4-BE49-F238E27FC236}">
                <a16:creationId xmlns:a16="http://schemas.microsoft.com/office/drawing/2014/main" id="{01AF0D38-8EE8-21C2-8A23-79535245D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052" y="339802"/>
            <a:ext cx="1888949" cy="593594"/>
          </a:xfrm>
          <a:prstGeom prst="rect">
            <a:avLst/>
          </a:prstGeom>
          <a:blipFill>
            <a:blip r:embed="rId4"/>
            <a:tile tx="0" ty="0" sx="100000" sy="100000" flip="none" algn="tl"/>
          </a:blipFill>
          <a:effectLst>
            <a:reflection blurRad="25400" stA="45000" endPos="65000" dist="50800" dir="5400000" sy="-100000" algn="bl" rotWithShape="0"/>
          </a:effectLst>
        </p:spPr>
      </p:pic>
      <p:grpSp>
        <p:nvGrpSpPr>
          <p:cNvPr id="7" name="Group 6">
            <a:extLst>
              <a:ext uri="{FF2B5EF4-FFF2-40B4-BE49-F238E27FC236}">
                <a16:creationId xmlns:a16="http://schemas.microsoft.com/office/drawing/2014/main" id="{82242E0D-6464-DAF2-DE11-065506928C23}"/>
              </a:ext>
            </a:extLst>
          </p:cNvPr>
          <p:cNvGrpSpPr/>
          <p:nvPr/>
        </p:nvGrpSpPr>
        <p:grpSpPr>
          <a:xfrm>
            <a:off x="2300708" y="4005922"/>
            <a:ext cx="1429159" cy="1429159"/>
            <a:chOff x="2502203" y="106937"/>
            <a:chExt cx="1429159" cy="1429159"/>
          </a:xfrm>
        </p:grpSpPr>
        <p:sp>
          <p:nvSpPr>
            <p:cNvPr id="8" name="Oval 7">
              <a:extLst>
                <a:ext uri="{FF2B5EF4-FFF2-40B4-BE49-F238E27FC236}">
                  <a16:creationId xmlns:a16="http://schemas.microsoft.com/office/drawing/2014/main" id="{DFEA88F6-A205-A60D-BB58-E2937929E4D9}"/>
                </a:ext>
              </a:extLst>
            </p:cNvPr>
            <p:cNvSpPr/>
            <p:nvPr/>
          </p:nvSpPr>
          <p:spPr>
            <a:xfrm>
              <a:off x="2502203" y="106937"/>
              <a:ext cx="1429159" cy="1429159"/>
            </a:xfrm>
            <a:prstGeom prst="ellipse">
              <a:avLst/>
            </a:prstGeom>
          </p:spPr>
          <p:style>
            <a:lnRef idx="0">
              <a:schemeClr val="lt1">
                <a:hueOff val="0"/>
                <a:satOff val="0"/>
                <a:lumOff val="0"/>
                <a:alphaOff val="0"/>
              </a:schemeClr>
            </a:lnRef>
            <a:fillRef idx="3">
              <a:schemeClr val="accent5">
                <a:alpha val="50000"/>
                <a:hueOff val="-147364"/>
                <a:satOff val="1226"/>
                <a:lumOff val="-3235"/>
                <a:alphaOff val="0"/>
              </a:schemeClr>
            </a:fillRef>
            <a:effectRef idx="3">
              <a:schemeClr val="accent5">
                <a:alpha val="50000"/>
                <a:hueOff val="-147364"/>
                <a:satOff val="1226"/>
                <a:lumOff val="-3235"/>
                <a:alphaOff val="0"/>
              </a:schemeClr>
            </a:effectRef>
            <a:fontRef idx="minor">
              <a:schemeClr val="tx1"/>
            </a:fontRef>
          </p:style>
          <p:txBody>
            <a:bodyPr/>
            <a:lstStyle/>
            <a:p>
              <a:endParaRPr lang="en-US"/>
            </a:p>
          </p:txBody>
        </p:sp>
        <p:sp>
          <p:nvSpPr>
            <p:cNvPr id="10" name="Oval 4">
              <a:extLst>
                <a:ext uri="{FF2B5EF4-FFF2-40B4-BE49-F238E27FC236}">
                  <a16:creationId xmlns:a16="http://schemas.microsoft.com/office/drawing/2014/main" id="{9F120D9B-C850-6A4B-103A-6667DE0BF321}"/>
                </a:ext>
              </a:extLst>
            </p:cNvPr>
            <p:cNvSpPr txBox="1"/>
            <p:nvPr/>
          </p:nvSpPr>
          <p:spPr>
            <a:xfrm>
              <a:off x="2711498" y="316232"/>
              <a:ext cx="1010569" cy="10105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Introduction</a:t>
              </a:r>
            </a:p>
          </p:txBody>
        </p:sp>
      </p:grpSp>
      <p:grpSp>
        <p:nvGrpSpPr>
          <p:cNvPr id="11" name="Group 10">
            <a:extLst>
              <a:ext uri="{FF2B5EF4-FFF2-40B4-BE49-F238E27FC236}">
                <a16:creationId xmlns:a16="http://schemas.microsoft.com/office/drawing/2014/main" id="{2A9EC1B6-E7EE-9FD3-6B4B-9CF18F49F8C9}"/>
              </a:ext>
            </a:extLst>
          </p:cNvPr>
          <p:cNvGrpSpPr/>
          <p:nvPr/>
        </p:nvGrpSpPr>
        <p:grpSpPr>
          <a:xfrm>
            <a:off x="5969832" y="218816"/>
            <a:ext cx="1429159" cy="1429159"/>
            <a:chOff x="3727013" y="474634"/>
            <a:chExt cx="1429159" cy="1429159"/>
          </a:xfrm>
        </p:grpSpPr>
        <p:sp>
          <p:nvSpPr>
            <p:cNvPr id="13" name="Oval 12">
              <a:extLst>
                <a:ext uri="{FF2B5EF4-FFF2-40B4-BE49-F238E27FC236}">
                  <a16:creationId xmlns:a16="http://schemas.microsoft.com/office/drawing/2014/main" id="{51B92275-C069-1000-07EB-350ADAD5ED5B}"/>
                </a:ext>
              </a:extLst>
            </p:cNvPr>
            <p:cNvSpPr/>
            <p:nvPr/>
          </p:nvSpPr>
          <p:spPr>
            <a:xfrm>
              <a:off x="3727013" y="474634"/>
              <a:ext cx="1429159" cy="1429159"/>
            </a:xfrm>
            <a:prstGeom prst="ellipse">
              <a:avLst/>
            </a:prstGeom>
          </p:spPr>
          <p:style>
            <a:lnRef idx="0">
              <a:schemeClr val="lt1">
                <a:hueOff val="0"/>
                <a:satOff val="0"/>
                <a:lumOff val="0"/>
                <a:alphaOff val="0"/>
              </a:schemeClr>
            </a:lnRef>
            <a:fillRef idx="3">
              <a:schemeClr val="accent5">
                <a:alpha val="50000"/>
                <a:hueOff val="-294728"/>
                <a:satOff val="2453"/>
                <a:lumOff val="-6470"/>
                <a:alphaOff val="0"/>
              </a:schemeClr>
            </a:fillRef>
            <a:effectRef idx="3">
              <a:schemeClr val="accent5">
                <a:alpha val="50000"/>
                <a:hueOff val="-294728"/>
                <a:satOff val="2453"/>
                <a:lumOff val="-6470"/>
                <a:alphaOff val="0"/>
              </a:schemeClr>
            </a:effectRef>
            <a:fontRef idx="minor">
              <a:schemeClr val="tx1"/>
            </a:fontRef>
          </p:style>
          <p:txBody>
            <a:bodyPr/>
            <a:lstStyle/>
            <a:p>
              <a:endParaRPr lang="en-US"/>
            </a:p>
          </p:txBody>
        </p:sp>
        <p:sp>
          <p:nvSpPr>
            <p:cNvPr id="14" name="Oval 4">
              <a:extLst>
                <a:ext uri="{FF2B5EF4-FFF2-40B4-BE49-F238E27FC236}">
                  <a16:creationId xmlns:a16="http://schemas.microsoft.com/office/drawing/2014/main" id="{B5C650BC-F1F3-88F7-B2CC-F1AD2CADAFBF}"/>
                </a:ext>
              </a:extLst>
            </p:cNvPr>
            <p:cNvSpPr txBox="1"/>
            <p:nvPr/>
          </p:nvSpPr>
          <p:spPr>
            <a:xfrm>
              <a:off x="3936308" y="683929"/>
              <a:ext cx="1010569" cy="10105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Purpose</a:t>
              </a:r>
            </a:p>
          </p:txBody>
        </p:sp>
      </p:grpSp>
    </p:spTree>
    <p:extLst>
      <p:ext uri="{BB962C8B-B14F-4D97-AF65-F5344CB8AC3E}">
        <p14:creationId xmlns:p14="http://schemas.microsoft.com/office/powerpoint/2010/main" val="56258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extBox 1">
            <a:extLst>
              <a:ext uri="{FF2B5EF4-FFF2-40B4-BE49-F238E27FC236}">
                <a16:creationId xmlns:a16="http://schemas.microsoft.com/office/drawing/2014/main" id="{411DCC5A-FF0C-E7A5-F2C1-321A39D9D6B4}"/>
              </a:ext>
            </a:extLst>
          </p:cNvPr>
          <p:cNvGraphicFramePr/>
          <p:nvPr>
            <p:extLst>
              <p:ext uri="{D42A27DB-BD31-4B8C-83A1-F6EECF244321}">
                <p14:modId xmlns:p14="http://schemas.microsoft.com/office/powerpoint/2010/main" val="3007674668"/>
              </p:ext>
            </p:extLst>
          </p:nvPr>
        </p:nvGraphicFramePr>
        <p:xfrm>
          <a:off x="234946" y="1512867"/>
          <a:ext cx="11680246" cy="357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North Orange County Community College District | COLLEGES AND UNIVERSITIES">
            <a:extLst>
              <a:ext uri="{FF2B5EF4-FFF2-40B4-BE49-F238E27FC236}">
                <a16:creationId xmlns:a16="http://schemas.microsoft.com/office/drawing/2014/main" id="{E9F8A568-8786-BFC1-D7FE-8AE76F9F46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9052" y="339802"/>
            <a:ext cx="1888949" cy="593594"/>
          </a:xfrm>
          <a:prstGeom prst="rect">
            <a:avLst/>
          </a:prstGeom>
          <a:blipFill>
            <a:blip r:embed="rId9"/>
            <a:tile tx="0" ty="0" sx="100000" sy="100000" flip="none" algn="tl"/>
          </a:blipFill>
          <a:effectLst>
            <a:reflection blurRad="25400" stA="45000" endPos="65000" dist="50800" dir="5400000" sy="-100000" algn="bl" rotWithShape="0"/>
          </a:effectLst>
        </p:spPr>
      </p:pic>
      <p:grpSp>
        <p:nvGrpSpPr>
          <p:cNvPr id="9" name="Group 8">
            <a:extLst>
              <a:ext uri="{FF2B5EF4-FFF2-40B4-BE49-F238E27FC236}">
                <a16:creationId xmlns:a16="http://schemas.microsoft.com/office/drawing/2014/main" id="{47B22D5C-9ACF-3549-E21F-206D9E4A52B6}"/>
              </a:ext>
            </a:extLst>
          </p:cNvPr>
          <p:cNvGrpSpPr/>
          <p:nvPr/>
        </p:nvGrpSpPr>
        <p:grpSpPr>
          <a:xfrm>
            <a:off x="3235380" y="5152552"/>
            <a:ext cx="1429159" cy="1429159"/>
            <a:chOff x="4217906" y="1696971"/>
            <a:chExt cx="1429159" cy="1429159"/>
          </a:xfrm>
        </p:grpSpPr>
        <p:sp>
          <p:nvSpPr>
            <p:cNvPr id="10" name="Oval 9">
              <a:extLst>
                <a:ext uri="{FF2B5EF4-FFF2-40B4-BE49-F238E27FC236}">
                  <a16:creationId xmlns:a16="http://schemas.microsoft.com/office/drawing/2014/main" id="{CEB9CFD7-4C1A-D267-E0C0-374112F78907}"/>
                </a:ext>
              </a:extLst>
            </p:cNvPr>
            <p:cNvSpPr/>
            <p:nvPr/>
          </p:nvSpPr>
          <p:spPr>
            <a:xfrm>
              <a:off x="4217906" y="1696971"/>
              <a:ext cx="1429159" cy="1429159"/>
            </a:xfrm>
            <a:prstGeom prst="ellipse">
              <a:avLst/>
            </a:prstGeom>
          </p:spPr>
          <p:style>
            <a:lnRef idx="0">
              <a:schemeClr val="lt1">
                <a:hueOff val="0"/>
                <a:satOff val="0"/>
                <a:lumOff val="0"/>
                <a:alphaOff val="0"/>
              </a:schemeClr>
            </a:lnRef>
            <a:fillRef idx="3">
              <a:schemeClr val="accent5">
                <a:alpha val="50000"/>
                <a:hueOff val="-442092"/>
                <a:satOff val="3679"/>
                <a:lumOff val="-9706"/>
                <a:alphaOff val="0"/>
              </a:schemeClr>
            </a:fillRef>
            <a:effectRef idx="3">
              <a:schemeClr val="accent5">
                <a:alpha val="50000"/>
                <a:hueOff val="-442092"/>
                <a:satOff val="3679"/>
                <a:lumOff val="-9706"/>
                <a:alphaOff val="0"/>
              </a:schemeClr>
            </a:effectRef>
            <a:fontRef idx="minor">
              <a:schemeClr val="tx1"/>
            </a:fontRef>
          </p:style>
          <p:txBody>
            <a:bodyPr/>
            <a:lstStyle/>
            <a:p>
              <a:endParaRPr lang="en-US"/>
            </a:p>
          </p:txBody>
        </p:sp>
        <p:sp>
          <p:nvSpPr>
            <p:cNvPr id="11" name="Oval 4">
              <a:extLst>
                <a:ext uri="{FF2B5EF4-FFF2-40B4-BE49-F238E27FC236}">
                  <a16:creationId xmlns:a16="http://schemas.microsoft.com/office/drawing/2014/main" id="{C7030919-1228-6ED4-7EEF-A5C06BE83741}"/>
                </a:ext>
              </a:extLst>
            </p:cNvPr>
            <p:cNvSpPr txBox="1"/>
            <p:nvPr/>
          </p:nvSpPr>
          <p:spPr>
            <a:xfrm>
              <a:off x="4427201" y="1906266"/>
              <a:ext cx="1010569" cy="10105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Office of DCI </a:t>
              </a:r>
            </a:p>
          </p:txBody>
        </p:sp>
      </p:grpSp>
      <p:grpSp>
        <p:nvGrpSpPr>
          <p:cNvPr id="13" name="Group 12">
            <a:extLst>
              <a:ext uri="{FF2B5EF4-FFF2-40B4-BE49-F238E27FC236}">
                <a16:creationId xmlns:a16="http://schemas.microsoft.com/office/drawing/2014/main" id="{871CAF5B-9C75-4738-34D0-FD4C65790823}"/>
              </a:ext>
            </a:extLst>
          </p:cNvPr>
          <p:cNvGrpSpPr/>
          <p:nvPr/>
        </p:nvGrpSpPr>
        <p:grpSpPr>
          <a:xfrm>
            <a:off x="5791970" y="218816"/>
            <a:ext cx="1429159" cy="1429159"/>
            <a:chOff x="4036918" y="2772145"/>
            <a:chExt cx="1429159" cy="1429159"/>
          </a:xfrm>
        </p:grpSpPr>
        <p:sp>
          <p:nvSpPr>
            <p:cNvPr id="14" name="Oval 13">
              <a:extLst>
                <a:ext uri="{FF2B5EF4-FFF2-40B4-BE49-F238E27FC236}">
                  <a16:creationId xmlns:a16="http://schemas.microsoft.com/office/drawing/2014/main" id="{31B9C240-CB98-F7CE-D030-33D6094AEF25}"/>
                </a:ext>
              </a:extLst>
            </p:cNvPr>
            <p:cNvSpPr/>
            <p:nvPr/>
          </p:nvSpPr>
          <p:spPr>
            <a:xfrm>
              <a:off x="4036918" y="2772145"/>
              <a:ext cx="1429159" cy="1429159"/>
            </a:xfrm>
            <a:prstGeom prst="ellipse">
              <a:avLst/>
            </a:prstGeom>
          </p:spPr>
          <p:style>
            <a:lnRef idx="0">
              <a:schemeClr val="lt1">
                <a:hueOff val="0"/>
                <a:satOff val="0"/>
                <a:lumOff val="0"/>
                <a:alphaOff val="0"/>
              </a:schemeClr>
            </a:lnRef>
            <a:fillRef idx="3">
              <a:schemeClr val="accent5">
                <a:alpha val="50000"/>
                <a:hueOff val="-589455"/>
                <a:satOff val="4905"/>
                <a:lumOff val="-12941"/>
                <a:alphaOff val="0"/>
              </a:schemeClr>
            </a:fillRef>
            <a:effectRef idx="3">
              <a:schemeClr val="accent5">
                <a:alpha val="50000"/>
                <a:hueOff val="-589455"/>
                <a:satOff val="4905"/>
                <a:lumOff val="-12941"/>
                <a:alphaOff val="0"/>
              </a:schemeClr>
            </a:effectRef>
            <a:fontRef idx="minor">
              <a:schemeClr val="tx1"/>
            </a:fontRef>
          </p:style>
          <p:txBody>
            <a:bodyPr/>
            <a:lstStyle/>
            <a:p>
              <a:endParaRPr lang="en-US"/>
            </a:p>
          </p:txBody>
        </p:sp>
        <p:sp>
          <p:nvSpPr>
            <p:cNvPr id="15" name="Oval 4">
              <a:extLst>
                <a:ext uri="{FF2B5EF4-FFF2-40B4-BE49-F238E27FC236}">
                  <a16:creationId xmlns:a16="http://schemas.microsoft.com/office/drawing/2014/main" id="{419BD52B-141D-4D7D-CC33-794103CCFF0F}"/>
                </a:ext>
              </a:extLst>
            </p:cNvPr>
            <p:cNvSpPr txBox="1"/>
            <p:nvPr/>
          </p:nvSpPr>
          <p:spPr>
            <a:xfrm>
              <a:off x="4246213" y="2981440"/>
              <a:ext cx="1010569" cy="10105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Suggested Criteria for developing an FSA</a:t>
              </a:r>
            </a:p>
          </p:txBody>
        </p:sp>
      </p:grpSp>
      <p:pic>
        <p:nvPicPr>
          <p:cNvPr id="16" name="Picture 15">
            <a:extLst>
              <a:ext uri="{FF2B5EF4-FFF2-40B4-BE49-F238E27FC236}">
                <a16:creationId xmlns:a16="http://schemas.microsoft.com/office/drawing/2014/main" id="{EC87283E-A7BC-942E-49E0-709E1CB52A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70490" y="6141501"/>
            <a:ext cx="1921510" cy="687705"/>
          </a:xfrm>
          <a:prstGeom prst="rect">
            <a:avLst/>
          </a:prstGeom>
        </p:spPr>
      </p:pic>
    </p:spTree>
    <p:extLst>
      <p:ext uri="{BB962C8B-B14F-4D97-AF65-F5344CB8AC3E}">
        <p14:creationId xmlns:p14="http://schemas.microsoft.com/office/powerpoint/2010/main" val="218301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BEF15-EB1F-BD07-744F-B1924B26B0A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8B3E1F9-6DA2-68D2-7C32-FCE0438F42FE}"/>
              </a:ext>
            </a:extLst>
          </p:cNvPr>
          <p:cNvSpPr txBox="1"/>
          <p:nvPr/>
        </p:nvSpPr>
        <p:spPr>
          <a:xfrm>
            <a:off x="4549094" y="2546022"/>
            <a:ext cx="4923778" cy="1765956"/>
          </a:xfrm>
          <a:prstGeom prst="rect">
            <a:avLst/>
          </a:prstGeom>
        </p:spPr>
        <p:txBody>
          <a:bodyPr vert="horz" lIns="51435" tIns="25718" rIns="51435" bIns="25718" rtlCol="0" anchor="ctr">
            <a:normAutofit/>
          </a:bodyPr>
          <a:lstStyle/>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spcBef>
                <a:spcPct val="20000"/>
              </a:spcBef>
              <a:spcAft>
                <a:spcPts val="338"/>
              </a:spcAft>
              <a:buClr>
                <a:schemeClr val="accent1">
                  <a:lumMod val="75000"/>
                </a:schemeClr>
              </a:buClr>
              <a:buSzPct val="145000"/>
            </a:pPr>
            <a:endParaRPr lang="en-US" sz="1013"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endParaRPr lang="en-US" sz="900"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endParaRPr lang="en-US" sz="900"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endParaRPr lang="en-US" sz="900"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endParaRPr lang="en-US" sz="900" dirty="0">
              <a:latin typeface="Cambria Math" panose="02040503050406030204" pitchFamily="18" charset="0"/>
              <a:ea typeface="Cambria Math" panose="02040503050406030204" pitchFamily="18" charset="0"/>
            </a:endParaRPr>
          </a:p>
        </p:txBody>
      </p:sp>
      <p:sp>
        <p:nvSpPr>
          <p:cNvPr id="5" name="TextBox 4">
            <a:extLst>
              <a:ext uri="{FF2B5EF4-FFF2-40B4-BE49-F238E27FC236}">
                <a16:creationId xmlns:a16="http://schemas.microsoft.com/office/drawing/2014/main" id="{91F72E16-BE9D-2F90-5BD8-6A01654675C6}"/>
              </a:ext>
            </a:extLst>
          </p:cNvPr>
          <p:cNvSpPr txBox="1"/>
          <p:nvPr/>
        </p:nvSpPr>
        <p:spPr>
          <a:xfrm>
            <a:off x="2536279" y="4172262"/>
            <a:ext cx="7351562" cy="1477328"/>
          </a:xfrm>
          <a:prstGeom prst="rect">
            <a:avLst/>
          </a:prstGeom>
          <a:noFill/>
        </p:spPr>
        <p:txBody>
          <a:bodyPr wrap="square">
            <a:spAutoFit/>
          </a:bodyPr>
          <a:lstStyle/>
          <a:p>
            <a:r>
              <a:rPr lang="en-US" dirty="0"/>
              <a:t>Note: When selecting executive board members, be mindful of the amount of time that needs to be invested in order to create a functioning and sustainable FSA. Include an estimated time commitment, so people have an idea of what they are committing to.</a:t>
            </a:r>
          </a:p>
        </p:txBody>
      </p:sp>
      <p:sp>
        <p:nvSpPr>
          <p:cNvPr id="9" name="TextBox 8">
            <a:extLst>
              <a:ext uri="{FF2B5EF4-FFF2-40B4-BE49-F238E27FC236}">
                <a16:creationId xmlns:a16="http://schemas.microsoft.com/office/drawing/2014/main" id="{28098CAE-6437-8788-C463-B11F20E7D1FC}"/>
              </a:ext>
            </a:extLst>
          </p:cNvPr>
          <p:cNvSpPr txBox="1"/>
          <p:nvPr/>
        </p:nvSpPr>
        <p:spPr>
          <a:xfrm>
            <a:off x="0" y="2013228"/>
            <a:ext cx="9525001" cy="1969770"/>
          </a:xfrm>
          <a:prstGeom prst="rect">
            <a:avLst/>
          </a:prstGeom>
          <a:noFill/>
        </p:spPr>
        <p:txBody>
          <a:bodyPr wrap="square">
            <a:spAutoFit/>
          </a:bodyPr>
          <a:lstStyle/>
          <a:p>
            <a:r>
              <a:rPr lang="en-US" sz="1400" dirty="0">
                <a:ea typeface="Cambria Math" panose="02040503050406030204" pitchFamily="18" charset="0"/>
                <a:sym typeface="Wingdings" panose="05000000000000000000" pitchFamily="2" charset="2"/>
              </a:rPr>
              <a:t>*</a:t>
            </a:r>
            <a:r>
              <a:rPr lang="en-US" dirty="0"/>
              <a:t>Create Bylaws-roles and responsibilities of the Executive Board: President, Vice-President, Treasurer, Secretary, </a:t>
            </a:r>
            <a:r>
              <a:rPr lang="en-US" dirty="0" err="1"/>
              <a:t>etc</a:t>
            </a:r>
            <a:endParaRPr lang="en-US" dirty="0"/>
          </a:p>
          <a:p>
            <a:endParaRPr lang="en-US" dirty="0"/>
          </a:p>
          <a:p>
            <a:r>
              <a:rPr lang="en-US" dirty="0"/>
              <a:t>*Prepare introductory message</a:t>
            </a:r>
          </a:p>
          <a:p>
            <a:endParaRPr lang="en-US" dirty="0"/>
          </a:p>
          <a:p>
            <a:r>
              <a:rPr lang="en-US" dirty="0"/>
              <a:t>*Host first meeting, in collaboration with DCI office</a:t>
            </a:r>
          </a:p>
          <a:p>
            <a:endParaRPr lang="en-US" sz="1400" dirty="0"/>
          </a:p>
        </p:txBody>
      </p:sp>
      <p:pic>
        <p:nvPicPr>
          <p:cNvPr id="3" name="Picture 4" descr="North Orange County Community College District | COLLEGES AND UNIVERSITIES">
            <a:extLst>
              <a:ext uri="{FF2B5EF4-FFF2-40B4-BE49-F238E27FC236}">
                <a16:creationId xmlns:a16="http://schemas.microsoft.com/office/drawing/2014/main" id="{33FFF70F-1A92-495A-2D07-1001A3203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395" y="491706"/>
            <a:ext cx="1888949" cy="593594"/>
          </a:xfrm>
          <a:prstGeom prst="rect">
            <a:avLst/>
          </a:prstGeom>
          <a:blipFill>
            <a:blip r:embed="rId4"/>
            <a:tile tx="0" ty="0" sx="100000" sy="100000" flip="none" algn="tl"/>
          </a:blipFill>
          <a:effectLst>
            <a:reflection blurRad="25400" stA="45000" endPos="65000" dist="50800" dir="5400000" sy="-100000" algn="bl" rotWithShape="0"/>
          </a:effectLst>
        </p:spPr>
      </p:pic>
      <p:grpSp>
        <p:nvGrpSpPr>
          <p:cNvPr id="2" name="Group 1">
            <a:extLst>
              <a:ext uri="{FF2B5EF4-FFF2-40B4-BE49-F238E27FC236}">
                <a16:creationId xmlns:a16="http://schemas.microsoft.com/office/drawing/2014/main" id="{D54D0E75-4E7E-1205-C0AE-190AA5EF26F5}"/>
              </a:ext>
            </a:extLst>
          </p:cNvPr>
          <p:cNvGrpSpPr/>
          <p:nvPr/>
        </p:nvGrpSpPr>
        <p:grpSpPr>
          <a:xfrm>
            <a:off x="6426451" y="282411"/>
            <a:ext cx="1429159" cy="1429159"/>
            <a:chOff x="4036918" y="2772145"/>
            <a:chExt cx="1429159" cy="1429159"/>
          </a:xfrm>
        </p:grpSpPr>
        <p:sp>
          <p:nvSpPr>
            <p:cNvPr id="4" name="Oval 3">
              <a:extLst>
                <a:ext uri="{FF2B5EF4-FFF2-40B4-BE49-F238E27FC236}">
                  <a16:creationId xmlns:a16="http://schemas.microsoft.com/office/drawing/2014/main" id="{6ECEEAD5-931D-D512-E136-F11CEAF3F96E}"/>
                </a:ext>
              </a:extLst>
            </p:cNvPr>
            <p:cNvSpPr/>
            <p:nvPr/>
          </p:nvSpPr>
          <p:spPr>
            <a:xfrm>
              <a:off x="4036918" y="2772145"/>
              <a:ext cx="1429159" cy="1429159"/>
            </a:xfrm>
            <a:prstGeom prst="ellipse">
              <a:avLst/>
            </a:prstGeom>
          </p:spPr>
          <p:style>
            <a:lnRef idx="0">
              <a:schemeClr val="lt1">
                <a:hueOff val="0"/>
                <a:satOff val="0"/>
                <a:lumOff val="0"/>
                <a:alphaOff val="0"/>
              </a:schemeClr>
            </a:lnRef>
            <a:fillRef idx="3">
              <a:schemeClr val="accent5">
                <a:alpha val="50000"/>
                <a:hueOff val="-589455"/>
                <a:satOff val="4905"/>
                <a:lumOff val="-12941"/>
                <a:alphaOff val="0"/>
              </a:schemeClr>
            </a:fillRef>
            <a:effectRef idx="3">
              <a:schemeClr val="accent5">
                <a:alpha val="50000"/>
                <a:hueOff val="-589455"/>
                <a:satOff val="4905"/>
                <a:lumOff val="-12941"/>
                <a:alphaOff val="0"/>
              </a:schemeClr>
            </a:effectRef>
            <a:fontRef idx="minor">
              <a:schemeClr val="tx1"/>
            </a:fontRef>
          </p:style>
          <p:txBody>
            <a:bodyPr/>
            <a:lstStyle/>
            <a:p>
              <a:endParaRPr lang="en-US"/>
            </a:p>
          </p:txBody>
        </p:sp>
        <p:sp>
          <p:nvSpPr>
            <p:cNvPr id="12" name="Oval 4">
              <a:extLst>
                <a:ext uri="{FF2B5EF4-FFF2-40B4-BE49-F238E27FC236}">
                  <a16:creationId xmlns:a16="http://schemas.microsoft.com/office/drawing/2014/main" id="{16458BC3-3EE7-EE34-F1B8-8A6405BEE24E}"/>
                </a:ext>
              </a:extLst>
            </p:cNvPr>
            <p:cNvSpPr txBox="1"/>
            <p:nvPr/>
          </p:nvSpPr>
          <p:spPr>
            <a:xfrm>
              <a:off x="4246213" y="2981440"/>
              <a:ext cx="1010569" cy="10105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Suggested Criteria for developing an FSA</a:t>
              </a:r>
            </a:p>
          </p:txBody>
        </p:sp>
      </p:grpSp>
      <p:pic>
        <p:nvPicPr>
          <p:cNvPr id="15" name="Picture 14">
            <a:extLst>
              <a:ext uri="{FF2B5EF4-FFF2-40B4-BE49-F238E27FC236}">
                <a16:creationId xmlns:a16="http://schemas.microsoft.com/office/drawing/2014/main" id="{1DCF5A7A-A8B7-1719-8E60-599F3629D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0622" y="2013228"/>
            <a:ext cx="1921510" cy="687705"/>
          </a:xfrm>
          <a:prstGeom prst="rect">
            <a:avLst/>
          </a:prstGeom>
        </p:spPr>
      </p:pic>
    </p:spTree>
    <p:extLst>
      <p:ext uri="{BB962C8B-B14F-4D97-AF65-F5344CB8AC3E}">
        <p14:creationId xmlns:p14="http://schemas.microsoft.com/office/powerpoint/2010/main" val="2395672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6912-FE0E-3FD8-2ADB-091453A30F58}"/>
            </a:ext>
          </a:extLst>
        </p:cNvPr>
        <p:cNvGrpSpPr/>
        <p:nvPr/>
      </p:nvGrpSpPr>
      <p:grpSpPr>
        <a:xfrm>
          <a:off x="0" y="0"/>
          <a:ext cx="0" cy="0"/>
          <a:chOff x="0" y="0"/>
          <a:chExt cx="0" cy="0"/>
        </a:xfrm>
      </p:grpSpPr>
      <p:pic>
        <p:nvPicPr>
          <p:cNvPr id="3" name="Picture 4" descr="North Orange County Community College District | COLLEGES AND UNIVERSITIES">
            <a:extLst>
              <a:ext uri="{FF2B5EF4-FFF2-40B4-BE49-F238E27FC236}">
                <a16:creationId xmlns:a16="http://schemas.microsoft.com/office/drawing/2014/main" id="{D556E4A9-B54D-ABFB-7E3D-F1D3F85A1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052" y="339802"/>
            <a:ext cx="1888949" cy="593594"/>
          </a:xfrm>
          <a:prstGeom prst="rect">
            <a:avLst/>
          </a:prstGeom>
          <a:blipFill>
            <a:blip r:embed="rId4"/>
            <a:tile tx="0" ty="0" sx="100000" sy="100000" flip="none" algn="tl"/>
          </a:blipFill>
          <a:effectLst>
            <a:reflection blurRad="25400" stA="45000" endPos="65000" dist="50800" dir="5400000" sy="-100000" algn="bl" rotWithShape="0"/>
          </a:effectLst>
        </p:spPr>
      </p:pic>
      <p:grpSp>
        <p:nvGrpSpPr>
          <p:cNvPr id="7" name="Group 6">
            <a:extLst>
              <a:ext uri="{FF2B5EF4-FFF2-40B4-BE49-F238E27FC236}">
                <a16:creationId xmlns:a16="http://schemas.microsoft.com/office/drawing/2014/main" id="{A3BAE05B-CDDF-3342-93CC-28E8CEA46C09}"/>
              </a:ext>
            </a:extLst>
          </p:cNvPr>
          <p:cNvGrpSpPr/>
          <p:nvPr/>
        </p:nvGrpSpPr>
        <p:grpSpPr>
          <a:xfrm>
            <a:off x="670763" y="1412946"/>
            <a:ext cx="1610663" cy="1593843"/>
            <a:chOff x="3105143" y="3401770"/>
            <a:chExt cx="1429159" cy="1429159"/>
          </a:xfrm>
        </p:grpSpPr>
        <p:sp>
          <p:nvSpPr>
            <p:cNvPr id="8" name="Oval 7">
              <a:extLst>
                <a:ext uri="{FF2B5EF4-FFF2-40B4-BE49-F238E27FC236}">
                  <a16:creationId xmlns:a16="http://schemas.microsoft.com/office/drawing/2014/main" id="{F077BF76-FA1C-4740-711C-A79F9FE4F693}"/>
                </a:ext>
              </a:extLst>
            </p:cNvPr>
            <p:cNvSpPr/>
            <p:nvPr/>
          </p:nvSpPr>
          <p:spPr>
            <a:xfrm>
              <a:off x="3105143" y="3401770"/>
              <a:ext cx="1429159" cy="1429159"/>
            </a:xfrm>
            <a:prstGeom prst="ellipse">
              <a:avLst/>
            </a:prstGeom>
          </p:spPr>
          <p:style>
            <a:lnRef idx="0">
              <a:schemeClr val="lt1">
                <a:hueOff val="0"/>
                <a:satOff val="0"/>
                <a:lumOff val="0"/>
                <a:alphaOff val="0"/>
              </a:schemeClr>
            </a:lnRef>
            <a:fillRef idx="3">
              <a:schemeClr val="accent5">
                <a:alpha val="50000"/>
                <a:hueOff val="-736819"/>
                <a:satOff val="6131"/>
                <a:lumOff val="-16176"/>
                <a:alphaOff val="0"/>
              </a:schemeClr>
            </a:fillRef>
            <a:effectRef idx="3">
              <a:schemeClr val="accent5">
                <a:alpha val="50000"/>
                <a:hueOff val="-736819"/>
                <a:satOff val="6131"/>
                <a:lumOff val="-16176"/>
                <a:alphaOff val="0"/>
              </a:schemeClr>
            </a:effectRef>
            <a:fontRef idx="minor">
              <a:schemeClr val="tx1"/>
            </a:fontRef>
          </p:style>
          <p:txBody>
            <a:bodyPr/>
            <a:lstStyle/>
            <a:p>
              <a:endParaRPr lang="en-US"/>
            </a:p>
          </p:txBody>
        </p:sp>
        <p:sp>
          <p:nvSpPr>
            <p:cNvPr id="10" name="Oval 4">
              <a:extLst>
                <a:ext uri="{FF2B5EF4-FFF2-40B4-BE49-F238E27FC236}">
                  <a16:creationId xmlns:a16="http://schemas.microsoft.com/office/drawing/2014/main" id="{5E020F8F-E8FA-C113-59DD-A8215F4CA5D5}"/>
                </a:ext>
              </a:extLst>
            </p:cNvPr>
            <p:cNvSpPr txBox="1"/>
            <p:nvPr/>
          </p:nvSpPr>
          <p:spPr>
            <a:xfrm>
              <a:off x="3314438" y="3611065"/>
              <a:ext cx="1010569" cy="10105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400" dirty="0"/>
                <a:t>Approval of Application</a:t>
              </a:r>
            </a:p>
          </p:txBody>
        </p:sp>
      </p:grpSp>
      <p:grpSp>
        <p:nvGrpSpPr>
          <p:cNvPr id="11" name="Group 10">
            <a:extLst>
              <a:ext uri="{FF2B5EF4-FFF2-40B4-BE49-F238E27FC236}">
                <a16:creationId xmlns:a16="http://schemas.microsoft.com/office/drawing/2014/main" id="{66082314-E489-79E2-8CC6-F7473D6CAF30}"/>
              </a:ext>
            </a:extLst>
          </p:cNvPr>
          <p:cNvGrpSpPr/>
          <p:nvPr/>
        </p:nvGrpSpPr>
        <p:grpSpPr>
          <a:xfrm>
            <a:off x="925890" y="3442801"/>
            <a:ext cx="1877229" cy="1593843"/>
            <a:chOff x="3716687" y="296795"/>
            <a:chExt cx="1429159" cy="1429159"/>
          </a:xfrm>
          <a:scene3d>
            <a:camera prst="orthographicFront"/>
            <a:lightRig rig="chilly" dir="t"/>
          </a:scene3d>
        </p:grpSpPr>
        <p:sp>
          <p:nvSpPr>
            <p:cNvPr id="13" name="Oval 12">
              <a:extLst>
                <a:ext uri="{FF2B5EF4-FFF2-40B4-BE49-F238E27FC236}">
                  <a16:creationId xmlns:a16="http://schemas.microsoft.com/office/drawing/2014/main" id="{5EB69149-A5FF-2985-43CF-738A79BB26AC}"/>
                </a:ext>
              </a:extLst>
            </p:cNvPr>
            <p:cNvSpPr/>
            <p:nvPr/>
          </p:nvSpPr>
          <p:spPr>
            <a:xfrm>
              <a:off x="3716687" y="296795"/>
              <a:ext cx="1429159" cy="1429159"/>
            </a:xfrm>
            <a:prstGeom prst="ellipse">
              <a:avLst/>
            </a:prstGeom>
            <a:sp3d prstMaterial="translucentPowder">
              <a:bevelT w="127000" h="25400" prst="softRound"/>
            </a:sp3d>
          </p:spPr>
          <p:style>
            <a:lnRef idx="0">
              <a:schemeClr val="lt1">
                <a:hueOff val="0"/>
                <a:satOff val="0"/>
                <a:lumOff val="0"/>
                <a:alphaOff val="0"/>
              </a:schemeClr>
            </a:lnRef>
            <a:fillRef idx="1">
              <a:schemeClr val="accent5">
                <a:alpha val="50000"/>
                <a:hueOff val="460340"/>
                <a:satOff val="7670"/>
                <a:lumOff val="-3775"/>
                <a:alphaOff val="0"/>
              </a:schemeClr>
            </a:fillRef>
            <a:effectRef idx="0">
              <a:schemeClr val="accent5">
                <a:alpha val="50000"/>
                <a:hueOff val="460340"/>
                <a:satOff val="7670"/>
                <a:lumOff val="-3775"/>
                <a:alphaOff val="0"/>
              </a:schemeClr>
            </a:effectRef>
            <a:fontRef idx="minor">
              <a:schemeClr val="tx1"/>
            </a:fontRef>
          </p:style>
          <p:txBody>
            <a:bodyPr/>
            <a:lstStyle/>
            <a:p>
              <a:endParaRPr lang="en-US"/>
            </a:p>
          </p:txBody>
        </p:sp>
        <p:sp>
          <p:nvSpPr>
            <p:cNvPr id="14" name="Oval 4">
              <a:extLst>
                <a:ext uri="{FF2B5EF4-FFF2-40B4-BE49-F238E27FC236}">
                  <a16:creationId xmlns:a16="http://schemas.microsoft.com/office/drawing/2014/main" id="{C5173B2C-FFBE-CD8C-7B59-2594B9E2B207}"/>
                </a:ext>
              </a:extLst>
            </p:cNvPr>
            <p:cNvSpPr txBox="1"/>
            <p:nvPr/>
          </p:nvSpPr>
          <p:spPr>
            <a:xfrm>
              <a:off x="3925982" y="506090"/>
              <a:ext cx="1010569" cy="101056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400" dirty="0"/>
                <a:t>District &amp; Institutional Registration </a:t>
              </a:r>
            </a:p>
          </p:txBody>
        </p:sp>
      </p:grpSp>
      <p:sp>
        <p:nvSpPr>
          <p:cNvPr id="15" name="Arrow: Down 14">
            <a:extLst>
              <a:ext uri="{FF2B5EF4-FFF2-40B4-BE49-F238E27FC236}">
                <a16:creationId xmlns:a16="http://schemas.microsoft.com/office/drawing/2014/main" id="{AE4F0D9E-C736-1072-8A35-8CA7D93B3F47}"/>
              </a:ext>
            </a:extLst>
          </p:cNvPr>
          <p:cNvSpPr/>
          <p:nvPr/>
        </p:nvSpPr>
        <p:spPr>
          <a:xfrm>
            <a:off x="2289861" y="2711821"/>
            <a:ext cx="58994" cy="58993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F4D4720-BFA2-42A7-C8EE-3DF7201D6DB9}"/>
              </a:ext>
            </a:extLst>
          </p:cNvPr>
          <p:cNvSpPr txBox="1"/>
          <p:nvPr/>
        </p:nvSpPr>
        <p:spPr>
          <a:xfrm>
            <a:off x="4002834" y="1412946"/>
            <a:ext cx="8189166" cy="3693319"/>
          </a:xfrm>
          <a:prstGeom prst="rect">
            <a:avLst/>
          </a:prstGeom>
          <a:noFill/>
        </p:spPr>
        <p:txBody>
          <a:bodyPr wrap="square" rtlCol="0">
            <a:spAutoFit/>
          </a:bodyPr>
          <a:lstStyle/>
          <a:p>
            <a:r>
              <a:rPr lang="en-US" dirty="0"/>
              <a:t>NOCCCD Office of Diversity, Culture and Inclusion: </a:t>
            </a:r>
          </a:p>
          <a:p>
            <a:endParaRPr lang="en-US" dirty="0"/>
          </a:p>
          <a:p>
            <a:pPr marL="171450" indent="-171450">
              <a:buFont typeface="Arial" panose="020B0604020202020204" pitchFamily="34" charset="0"/>
              <a:buChar char="•"/>
            </a:pPr>
            <a:r>
              <a:rPr lang="en-US" dirty="0"/>
              <a:t>Once approved, the DCI Office will formally register the association with Human Resources.</a:t>
            </a:r>
          </a:p>
          <a:p>
            <a:pPr lvl="0"/>
            <a:endParaRPr lang="en-US" dirty="0"/>
          </a:p>
          <a:p>
            <a:pPr marL="171450" indent="-171450">
              <a:buFont typeface="Arial" panose="020B0604020202020204" pitchFamily="34" charset="0"/>
              <a:buChar char="•"/>
            </a:pPr>
            <a:r>
              <a:rPr lang="en-US" dirty="0"/>
              <a:t>After registration, the FSA leadership will reach out to the District Department of Public &amp; Governmental Affairs to establish FSA webpage on </a:t>
            </a:r>
            <a:r>
              <a:rPr lang="en-US" u="sng" dirty="0">
                <a:hlinkClick r:id="rId5"/>
              </a:rPr>
              <a:t>www.nocccd.edu</a:t>
            </a:r>
            <a:r>
              <a:rPr lang="en-US" dirty="0"/>
              <a:t>.</a:t>
            </a:r>
          </a:p>
          <a:p>
            <a:pPr lvl="0"/>
            <a:endParaRPr lang="en-US" dirty="0"/>
          </a:p>
          <a:p>
            <a:pPr marL="171450" indent="-171450">
              <a:buFont typeface="Arial" panose="020B0604020202020204" pitchFamily="34" charset="0"/>
              <a:buChar char="•"/>
            </a:pPr>
            <a:r>
              <a:rPr lang="en-US" dirty="0"/>
              <a:t>Payroll employee dues setup: the FSA leadership must get established with our Payroll department, by submitting a “OCDE New Vendor/Vendor Information Update Form.” This will create a path for employees to contribute dues through their individual payroll cycles</a:t>
            </a:r>
          </a:p>
        </p:txBody>
      </p:sp>
      <p:sp>
        <p:nvSpPr>
          <p:cNvPr id="17" name="Arrow: Down 16">
            <a:extLst>
              <a:ext uri="{FF2B5EF4-FFF2-40B4-BE49-F238E27FC236}">
                <a16:creationId xmlns:a16="http://schemas.microsoft.com/office/drawing/2014/main" id="{C9B5E7B3-0D63-FBFD-CDF7-3E487A0DE0A0}"/>
              </a:ext>
            </a:extLst>
          </p:cNvPr>
          <p:cNvSpPr/>
          <p:nvPr/>
        </p:nvSpPr>
        <p:spPr>
          <a:xfrm rot="14192653">
            <a:off x="3522742" y="3818419"/>
            <a:ext cx="58994" cy="58993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C5B5F15-7939-2119-FEB8-2D5D76B1C5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Tree>
    <p:extLst>
      <p:ext uri="{BB962C8B-B14F-4D97-AF65-F5344CB8AC3E}">
        <p14:creationId xmlns:p14="http://schemas.microsoft.com/office/powerpoint/2010/main" val="395631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0417-9622-A2D3-C6AC-B501A2B67D2B}"/>
            </a:ext>
          </a:extLst>
        </p:cNvPr>
        <p:cNvGrpSpPr/>
        <p:nvPr/>
      </p:nvGrpSpPr>
      <p:grpSpPr>
        <a:xfrm>
          <a:off x="0" y="0"/>
          <a:ext cx="0" cy="0"/>
          <a:chOff x="0" y="0"/>
          <a:chExt cx="0" cy="0"/>
        </a:xfrm>
      </p:grpSpPr>
      <p:pic>
        <p:nvPicPr>
          <p:cNvPr id="3" name="Picture 4" descr="North Orange County Community College District | COLLEGES AND UNIVERSITIES">
            <a:extLst>
              <a:ext uri="{FF2B5EF4-FFF2-40B4-BE49-F238E27FC236}">
                <a16:creationId xmlns:a16="http://schemas.microsoft.com/office/drawing/2014/main" id="{5BC3D89C-DF6C-09D6-D85A-00BDB6D5F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052" y="339802"/>
            <a:ext cx="1888949" cy="593594"/>
          </a:xfrm>
          <a:prstGeom prst="rect">
            <a:avLst/>
          </a:prstGeom>
          <a:blipFill>
            <a:blip r:embed="rId4"/>
            <a:tile tx="0" ty="0" sx="100000" sy="100000" flip="none" algn="tl"/>
          </a:blipFill>
          <a:effectLst>
            <a:reflection blurRad="25400" stA="45000" endPos="65000" dist="50800" dir="5400000" sy="-100000" algn="bl" rotWithShape="0"/>
          </a:effectLst>
        </p:spPr>
      </p:pic>
      <p:sp>
        <p:nvSpPr>
          <p:cNvPr id="15" name="Arrow: Down 14">
            <a:extLst>
              <a:ext uri="{FF2B5EF4-FFF2-40B4-BE49-F238E27FC236}">
                <a16:creationId xmlns:a16="http://schemas.microsoft.com/office/drawing/2014/main" id="{1716EC18-0FC5-B87D-55F5-3CF081387E41}"/>
              </a:ext>
            </a:extLst>
          </p:cNvPr>
          <p:cNvSpPr/>
          <p:nvPr/>
        </p:nvSpPr>
        <p:spPr>
          <a:xfrm rot="5400000">
            <a:off x="8533530" y="4109950"/>
            <a:ext cx="58994" cy="58993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E5EE80C-DE3E-9598-60DE-0F6967AF4685}"/>
              </a:ext>
            </a:extLst>
          </p:cNvPr>
          <p:cNvSpPr txBox="1"/>
          <p:nvPr/>
        </p:nvSpPr>
        <p:spPr>
          <a:xfrm>
            <a:off x="434779" y="1360066"/>
            <a:ext cx="7136212" cy="4524315"/>
          </a:xfrm>
          <a:prstGeom prst="rect">
            <a:avLst/>
          </a:prstGeom>
          <a:noFill/>
        </p:spPr>
        <p:txBody>
          <a:bodyPr wrap="square" rtlCol="0">
            <a:spAutoFit/>
          </a:bodyPr>
          <a:lstStyle/>
          <a:p>
            <a:pPr marL="285750" indent="-285750">
              <a:buFont typeface="Arial" panose="020B0604020202020204" pitchFamily="34" charset="0"/>
              <a:buChar char="•"/>
            </a:pPr>
            <a:r>
              <a:rPr lang="en-US" dirty="0"/>
              <a:t>Bursar’s Office account setup.</a:t>
            </a:r>
          </a:p>
          <a:p>
            <a:pPr lvl="0"/>
            <a:endParaRPr lang="en-US" dirty="0"/>
          </a:p>
          <a:p>
            <a:pPr marL="285750" indent="-285750">
              <a:buFont typeface="Arial" panose="020B0604020202020204" pitchFamily="34" charset="0"/>
              <a:buChar char="•"/>
            </a:pPr>
            <a:r>
              <a:rPr lang="en-US" dirty="0"/>
              <a:t>FSA can identify ongoing initiatives or programs they wish to fund that they can request their members to support.</a:t>
            </a:r>
          </a:p>
          <a:p>
            <a:pPr lvl="0"/>
            <a:endParaRPr lang="en-US" dirty="0"/>
          </a:p>
          <a:p>
            <a:pPr marL="285750" indent="-285750">
              <a:buFont typeface="Arial" panose="020B0604020202020204" pitchFamily="34" charset="0"/>
              <a:buChar char="•"/>
            </a:pPr>
            <a:r>
              <a:rPr lang="en-US" dirty="0"/>
              <a:t>FSA’s may fundraise and accept donations in accordance with NOCCCD policies.</a:t>
            </a:r>
            <a:br>
              <a:rPr lang="en-US" dirty="0"/>
            </a:br>
            <a:endParaRPr lang="en-US" dirty="0"/>
          </a:p>
          <a:p>
            <a:pPr marL="285750" indent="-285750">
              <a:buFont typeface="Arial" panose="020B0604020202020204" pitchFamily="34" charset="0"/>
              <a:buChar char="•"/>
            </a:pPr>
            <a:r>
              <a:rPr lang="en-US" dirty="0"/>
              <a:t>All money transactions for FSAs must be done through an account with a campus Bursar’s Office. FSAs must follow all Fiscal Services regulations and procedures and are subject to financial audit.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an FSA does not plan on collecting membership dues or fundraising, they may still become an official FSA without a financial account.</a:t>
            </a:r>
          </a:p>
        </p:txBody>
      </p:sp>
      <p:sp>
        <p:nvSpPr>
          <p:cNvPr id="17" name="Arrow: Down 16">
            <a:extLst>
              <a:ext uri="{FF2B5EF4-FFF2-40B4-BE49-F238E27FC236}">
                <a16:creationId xmlns:a16="http://schemas.microsoft.com/office/drawing/2014/main" id="{E3665B2C-C3AE-A7FB-5F62-52CE57F4BFDA}"/>
              </a:ext>
            </a:extLst>
          </p:cNvPr>
          <p:cNvSpPr/>
          <p:nvPr/>
        </p:nvSpPr>
        <p:spPr>
          <a:xfrm rot="5400000">
            <a:off x="8454587" y="2158115"/>
            <a:ext cx="58994" cy="58993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6B82095-12F5-D5FD-86F1-3C655EEBBA82}"/>
              </a:ext>
            </a:extLst>
          </p:cNvPr>
          <p:cNvGrpSpPr/>
          <p:nvPr/>
        </p:nvGrpSpPr>
        <p:grpSpPr>
          <a:xfrm>
            <a:off x="9397177" y="2276670"/>
            <a:ext cx="2102632" cy="1871564"/>
            <a:chOff x="961414" y="2772149"/>
            <a:chExt cx="1429159" cy="1429159"/>
          </a:xfrm>
        </p:grpSpPr>
        <p:sp>
          <p:nvSpPr>
            <p:cNvPr id="4" name="Oval 3">
              <a:extLst>
                <a:ext uri="{FF2B5EF4-FFF2-40B4-BE49-F238E27FC236}">
                  <a16:creationId xmlns:a16="http://schemas.microsoft.com/office/drawing/2014/main" id="{19C957BD-9B83-6F4C-CC7F-18D54DD7EFEF}"/>
                </a:ext>
              </a:extLst>
            </p:cNvPr>
            <p:cNvSpPr/>
            <p:nvPr/>
          </p:nvSpPr>
          <p:spPr>
            <a:xfrm>
              <a:off x="961414" y="2772149"/>
              <a:ext cx="1429159" cy="1429159"/>
            </a:xfrm>
            <a:prstGeom prst="ellipse">
              <a:avLst/>
            </a:prstGeom>
          </p:spPr>
          <p:style>
            <a:lnRef idx="0">
              <a:schemeClr val="lt1">
                <a:hueOff val="0"/>
                <a:satOff val="0"/>
                <a:lumOff val="0"/>
                <a:alphaOff val="0"/>
              </a:schemeClr>
            </a:lnRef>
            <a:fillRef idx="3">
              <a:schemeClr val="accent5">
                <a:alpha val="50000"/>
                <a:hueOff val="-884183"/>
                <a:satOff val="7358"/>
                <a:lumOff val="-19411"/>
                <a:alphaOff val="0"/>
              </a:schemeClr>
            </a:fillRef>
            <a:effectRef idx="3">
              <a:schemeClr val="accent5">
                <a:alpha val="50000"/>
                <a:hueOff val="-884183"/>
                <a:satOff val="7358"/>
                <a:lumOff val="-19411"/>
                <a:alphaOff val="0"/>
              </a:schemeClr>
            </a:effectRef>
            <a:fontRef idx="minor">
              <a:schemeClr val="tx1"/>
            </a:fontRef>
          </p:style>
          <p:txBody>
            <a:bodyPr/>
            <a:lstStyle/>
            <a:p>
              <a:endParaRPr lang="en-US"/>
            </a:p>
          </p:txBody>
        </p:sp>
        <p:sp>
          <p:nvSpPr>
            <p:cNvPr id="5" name="Oval 4">
              <a:extLst>
                <a:ext uri="{FF2B5EF4-FFF2-40B4-BE49-F238E27FC236}">
                  <a16:creationId xmlns:a16="http://schemas.microsoft.com/office/drawing/2014/main" id="{884D3170-1DC3-F6F5-A146-4E63BFC83E56}"/>
                </a:ext>
              </a:extLst>
            </p:cNvPr>
            <p:cNvSpPr txBox="1"/>
            <p:nvPr/>
          </p:nvSpPr>
          <p:spPr>
            <a:xfrm>
              <a:off x="1170709" y="2981444"/>
              <a:ext cx="1010569" cy="10105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Financial Structures &amp; Bookkeeping</a:t>
              </a:r>
            </a:p>
          </p:txBody>
        </p:sp>
      </p:grpSp>
      <p:pic>
        <p:nvPicPr>
          <p:cNvPr id="6" name="Picture 5">
            <a:extLst>
              <a:ext uri="{FF2B5EF4-FFF2-40B4-BE49-F238E27FC236}">
                <a16:creationId xmlns:a16="http://schemas.microsoft.com/office/drawing/2014/main" id="{23BE74E5-663E-8DA3-F096-115354F46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
        <p:nvSpPr>
          <p:cNvPr id="7" name="TextBox 6">
            <a:extLst>
              <a:ext uri="{FF2B5EF4-FFF2-40B4-BE49-F238E27FC236}">
                <a16:creationId xmlns:a16="http://schemas.microsoft.com/office/drawing/2014/main" id="{B4CF043D-3C0D-FE17-0B49-A83C53A86668}"/>
              </a:ext>
            </a:extLst>
          </p:cNvPr>
          <p:cNvSpPr txBox="1"/>
          <p:nvPr/>
        </p:nvSpPr>
        <p:spPr>
          <a:xfrm>
            <a:off x="11523306" y="6475167"/>
            <a:ext cx="205274" cy="261610"/>
          </a:xfrm>
          <a:prstGeom prst="rect">
            <a:avLst/>
          </a:prstGeom>
          <a:noFill/>
        </p:spPr>
        <p:txBody>
          <a:bodyPr wrap="square" rtlCol="0">
            <a:spAutoFit/>
          </a:bodyPr>
          <a:lstStyle/>
          <a:p>
            <a:r>
              <a:rPr lang="en-US" sz="1100" dirty="0"/>
              <a:t>M</a:t>
            </a:r>
          </a:p>
        </p:txBody>
      </p:sp>
    </p:spTree>
    <p:extLst>
      <p:ext uri="{BB962C8B-B14F-4D97-AF65-F5344CB8AC3E}">
        <p14:creationId xmlns:p14="http://schemas.microsoft.com/office/powerpoint/2010/main" val="282032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355AF-72EF-04D8-67DF-0C6E8A1A06C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F9098AD-31B8-6D99-308E-048869166E88}"/>
              </a:ext>
            </a:extLst>
          </p:cNvPr>
          <p:cNvSpPr txBox="1">
            <a:spLocks/>
          </p:cNvSpPr>
          <p:nvPr/>
        </p:nvSpPr>
        <p:spPr>
          <a:xfrm>
            <a:off x="6481283" y="1114863"/>
            <a:ext cx="3042307" cy="330792"/>
          </a:xfrm>
          <a:prstGeom prst="rect">
            <a:avLst/>
          </a:prstGeom>
        </p:spPr>
        <p:txBody>
          <a:bodyPr vert="horz" lIns="38577" tIns="19289" rIns="38577"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2CF4859F-3828-6384-1760-19D0BF45C4E9}"/>
              </a:ext>
            </a:extLst>
          </p:cNvPr>
          <p:cNvSpPr txBox="1"/>
          <p:nvPr/>
        </p:nvSpPr>
        <p:spPr>
          <a:xfrm>
            <a:off x="494523" y="1280259"/>
            <a:ext cx="11616612" cy="3381823"/>
          </a:xfrm>
          <a:prstGeom prst="rect">
            <a:avLst/>
          </a:prstGeom>
          <a:noFill/>
        </p:spPr>
        <p:txBody>
          <a:bodyPr wrap="square" rtlCol="0">
            <a:spAutoFit/>
          </a:bodyPr>
          <a:lstStyle/>
          <a:p>
            <a:pPr algn="ctr"/>
            <a:r>
              <a:rPr lang="en-US" sz="1400" b="1" dirty="0">
                <a:highlight>
                  <a:srgbClr val="FFFFFF"/>
                </a:highlight>
                <a:latin typeface="+mj-lt"/>
              </a:rPr>
              <a:t>Become a Startup Superhero for your Faculty/Staff Associations (FSA) or </a:t>
            </a:r>
          </a:p>
          <a:p>
            <a:pPr algn="ctr"/>
            <a:r>
              <a:rPr lang="en-US" sz="1400" b="1" dirty="0">
                <a:highlight>
                  <a:srgbClr val="FFFFFF"/>
                </a:highlight>
                <a:latin typeface="+mj-lt"/>
              </a:rPr>
              <a:t>Employee Resource Group (ERG)</a:t>
            </a:r>
            <a:endParaRPr lang="en-US" sz="1400" dirty="0">
              <a:highlight>
                <a:srgbClr val="FFFFFF"/>
              </a:highlight>
              <a:latin typeface="+mj-lt"/>
              <a:ea typeface="Cambria Math" panose="02040503050406030204" pitchFamily="18" charset="0"/>
            </a:endParaRPr>
          </a:p>
          <a:p>
            <a:endParaRPr lang="en-US" sz="1600" dirty="0">
              <a:solidFill>
                <a:srgbClr val="000000"/>
              </a:solidFill>
              <a:highlight>
                <a:srgbClr val="FFFFFF"/>
              </a:highlight>
              <a:latin typeface="+mj-lt"/>
              <a:ea typeface="Calibri" panose="020F0502020204030204" pitchFamily="34" charset="0"/>
              <a:cs typeface="Times New Roman" panose="02020603050405020304" pitchFamily="18" charset="0"/>
            </a:endParaRPr>
          </a:p>
          <a:p>
            <a:pPr>
              <a:lnSpc>
                <a:spcPct val="107000"/>
              </a:lnSpc>
            </a:pPr>
            <a:r>
              <a:rPr lang="en-US" sz="1600" dirty="0">
                <a:solidFill>
                  <a:srgbClr val="000000"/>
                </a:solidFill>
                <a:highlight>
                  <a:srgbClr val="FFFFFF"/>
                </a:highlight>
                <a:latin typeface="+mj-lt"/>
                <a:ea typeface="Aptos" panose="020B0004020202020204" pitchFamily="34" charset="0"/>
                <a:cs typeface="Times New Roman" panose="02020603050405020304" pitchFamily="18" charset="0"/>
              </a:rPr>
              <a:t> </a:t>
            </a:r>
          </a:p>
          <a:p>
            <a:pPr>
              <a:lnSpc>
                <a:spcPct val="107000"/>
              </a:lnSpc>
            </a:pPr>
            <a:r>
              <a:rPr lang="en-US" b="1" i="1" dirty="0">
                <a:solidFill>
                  <a:srgbClr val="000000"/>
                </a:solidFill>
                <a:highlight>
                  <a:srgbClr val="FFFFFF"/>
                </a:highlight>
                <a:latin typeface="+mj-lt"/>
                <a:ea typeface="Aptos" panose="020B0004020202020204" pitchFamily="34" charset="0"/>
                <a:cs typeface="Times New Roman" panose="02020603050405020304" pitchFamily="18" charset="0"/>
              </a:rPr>
              <a:t>Professional Learning Outcomes </a:t>
            </a:r>
            <a:r>
              <a:rPr lang="en-US" dirty="0">
                <a:solidFill>
                  <a:srgbClr val="000000"/>
                </a:solidFill>
                <a:highlight>
                  <a:srgbClr val="FFFFFF"/>
                </a:highlight>
                <a:latin typeface="+mj-lt"/>
                <a:ea typeface="Aptos" panose="020B0004020202020204" pitchFamily="34" charset="0"/>
                <a:cs typeface="Times New Roman" panose="02020603050405020304" pitchFamily="18" charset="0"/>
              </a:rPr>
              <a:t>- For today’s presentation, we will:</a:t>
            </a:r>
            <a:endParaRPr lang="en-US" dirty="0">
              <a:solidFill>
                <a:srgbClr val="000000"/>
              </a:solidFill>
              <a:highlight>
                <a:srgbClr val="FFFFFF"/>
              </a:highlight>
              <a:latin typeface="+mj-lt"/>
              <a:ea typeface="Tahoma" panose="020B0604030504040204" pitchFamily="34" charset="0"/>
              <a:cs typeface="Tahoma" panose="020B0604030504040204" pitchFamily="34" charset="0"/>
            </a:endParaRPr>
          </a:p>
          <a:p>
            <a:pPr>
              <a:lnSpc>
                <a:spcPct val="107000"/>
              </a:lnSpc>
            </a:pPr>
            <a:r>
              <a:rPr lang="en-US" dirty="0">
                <a:latin typeface="+mj-lt"/>
                <a:ea typeface="Tahoma" panose="020B0604030504040204" pitchFamily="34" charset="0"/>
                <a:cs typeface="Tahoma" panose="020B0604030504040204" pitchFamily="34" charset="0"/>
              </a:rPr>
              <a:t>By the end of this session, participants will:</a:t>
            </a:r>
          </a:p>
          <a:p>
            <a:pPr>
              <a:lnSpc>
                <a:spcPct val="107000"/>
              </a:lnSpc>
            </a:pPr>
            <a:br>
              <a:rPr lang="en-US" dirty="0">
                <a:latin typeface="+mj-lt"/>
                <a:ea typeface="Tahoma" panose="020B0604030504040204" pitchFamily="34" charset="0"/>
                <a:cs typeface="Tahoma" panose="020B0604030504040204" pitchFamily="34" charset="0"/>
              </a:rPr>
            </a:br>
            <a:r>
              <a:rPr lang="en-US" dirty="0">
                <a:latin typeface="+mj-lt"/>
                <a:ea typeface="Tahoma" panose="020B0604030504040204" pitchFamily="34" charset="0"/>
                <a:cs typeface="Tahoma" panose="020B0604030504040204" pitchFamily="34" charset="0"/>
              </a:rPr>
              <a:t>✅ Get a Better understanding of how FSAs/ERGs are formed and their importance </a:t>
            </a:r>
            <a:br>
              <a:rPr lang="en-US" dirty="0">
                <a:latin typeface="+mj-lt"/>
                <a:ea typeface="Tahoma" panose="020B0604030504040204" pitchFamily="34" charset="0"/>
                <a:cs typeface="Tahoma" panose="020B0604030504040204" pitchFamily="34" charset="0"/>
              </a:rPr>
            </a:br>
            <a:r>
              <a:rPr lang="en-US" dirty="0">
                <a:latin typeface="+mj-lt"/>
                <a:ea typeface="Tahoma" panose="020B0604030504040204" pitchFamily="34" charset="0"/>
                <a:cs typeface="Tahoma" panose="020B0604030504040204" pitchFamily="34" charset="0"/>
              </a:rPr>
              <a:t>✅ Recognize workplace collegiality shows up in various ways within community-building</a:t>
            </a:r>
            <a:br>
              <a:rPr lang="en-US" dirty="0">
                <a:latin typeface="+mj-lt"/>
                <a:ea typeface="Tahoma" panose="020B0604030504040204" pitchFamily="34" charset="0"/>
                <a:cs typeface="Tahoma" panose="020B0604030504040204" pitchFamily="34" charset="0"/>
              </a:rPr>
            </a:br>
            <a:r>
              <a:rPr lang="en-US" dirty="0">
                <a:latin typeface="+mj-lt"/>
                <a:ea typeface="Tahoma" panose="020B0604030504040204" pitchFamily="34" charset="0"/>
                <a:cs typeface="Tahoma" panose="020B0604030504040204" pitchFamily="34" charset="0"/>
              </a:rPr>
              <a:t>✅ Learn the various components of a developing an effective affinity group</a:t>
            </a:r>
            <a:br>
              <a:rPr lang="en-US" dirty="0">
                <a:latin typeface="+mj-lt"/>
                <a:ea typeface="Tahoma" panose="020B0604030504040204" pitchFamily="34" charset="0"/>
                <a:cs typeface="Tahoma" panose="020B0604030504040204" pitchFamily="34" charset="0"/>
              </a:rPr>
            </a:br>
            <a:r>
              <a:rPr lang="en-US" dirty="0">
                <a:latin typeface="+mj-lt"/>
                <a:ea typeface="Tahoma" panose="020B0604030504040204" pitchFamily="34" charset="0"/>
                <a:cs typeface="Tahoma" panose="020B0604030504040204" pitchFamily="34" charset="0"/>
              </a:rPr>
              <a:t>✅ Leverage FSAs as platforms to develop inclusive &amp; responsive communication strategies</a:t>
            </a:r>
            <a:br>
              <a:rPr lang="en-US" dirty="0">
                <a:latin typeface="+mj-lt"/>
                <a:ea typeface="Tahoma" panose="020B0604030504040204" pitchFamily="34" charset="0"/>
                <a:cs typeface="Tahoma" panose="020B0604030504040204" pitchFamily="34" charset="0"/>
              </a:rPr>
            </a:br>
            <a:r>
              <a:rPr lang="en-US" dirty="0">
                <a:latin typeface="+mj-lt"/>
                <a:ea typeface="Tahoma" panose="020B0604030504040204" pitchFamily="34" charset="0"/>
                <a:cs typeface="Tahoma" panose="020B0604030504040204" pitchFamily="34" charset="0"/>
              </a:rPr>
              <a:t>✅ Identify one action step to enhance equity in their work space</a:t>
            </a:r>
          </a:p>
        </p:txBody>
      </p:sp>
      <p:pic>
        <p:nvPicPr>
          <p:cNvPr id="2" name="Picture 1">
            <a:extLst>
              <a:ext uri="{FF2B5EF4-FFF2-40B4-BE49-F238E27FC236}">
                <a16:creationId xmlns:a16="http://schemas.microsoft.com/office/drawing/2014/main" id="{54EC8883-810D-97C2-53A1-4424079BB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1039" y="558401"/>
            <a:ext cx="2514600" cy="597811"/>
          </a:xfrm>
          <a:prstGeom prst="rect">
            <a:avLst/>
          </a:prstGeom>
        </p:spPr>
      </p:pic>
      <p:pic>
        <p:nvPicPr>
          <p:cNvPr id="3" name="Picture 2">
            <a:extLst>
              <a:ext uri="{FF2B5EF4-FFF2-40B4-BE49-F238E27FC236}">
                <a16:creationId xmlns:a16="http://schemas.microsoft.com/office/drawing/2014/main" id="{16C1A4C5-C564-2E17-71FC-EE2D098568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6128" y="344461"/>
            <a:ext cx="1921510" cy="687705"/>
          </a:xfrm>
          <a:prstGeom prst="rect">
            <a:avLst/>
          </a:prstGeom>
        </p:spPr>
      </p:pic>
    </p:spTree>
    <p:extLst>
      <p:ext uri="{BB962C8B-B14F-4D97-AF65-F5344CB8AC3E}">
        <p14:creationId xmlns:p14="http://schemas.microsoft.com/office/powerpoint/2010/main" val="183749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D7702-EAE6-B69C-D774-A4476854502D}"/>
            </a:ext>
          </a:extLst>
        </p:cNvPr>
        <p:cNvGrpSpPr/>
        <p:nvPr/>
      </p:nvGrpSpPr>
      <p:grpSpPr>
        <a:xfrm>
          <a:off x="0" y="0"/>
          <a:ext cx="0" cy="0"/>
          <a:chOff x="0" y="0"/>
          <a:chExt cx="0" cy="0"/>
        </a:xfrm>
      </p:grpSpPr>
      <p:pic>
        <p:nvPicPr>
          <p:cNvPr id="3" name="Picture 4" descr="North Orange County Community College District | COLLEGES AND UNIVERSITIES">
            <a:extLst>
              <a:ext uri="{FF2B5EF4-FFF2-40B4-BE49-F238E27FC236}">
                <a16:creationId xmlns:a16="http://schemas.microsoft.com/office/drawing/2014/main" id="{5FCEA068-5A22-EDFA-FD84-7BF984A11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052" y="339802"/>
            <a:ext cx="1888949" cy="593594"/>
          </a:xfrm>
          <a:prstGeom prst="rect">
            <a:avLst/>
          </a:prstGeom>
          <a:blipFill>
            <a:blip r:embed="rId4"/>
            <a:tile tx="0" ty="0" sx="100000" sy="100000" flip="none" algn="tl"/>
          </a:blipFill>
          <a:effectLst>
            <a:reflection blurRad="25400" stA="45000" endPos="65000" dist="50800" dir="5400000" sy="-100000" algn="bl" rotWithShape="0"/>
          </a:effectLst>
        </p:spPr>
      </p:pic>
      <p:grpSp>
        <p:nvGrpSpPr>
          <p:cNvPr id="6" name="Group 5">
            <a:extLst>
              <a:ext uri="{FF2B5EF4-FFF2-40B4-BE49-F238E27FC236}">
                <a16:creationId xmlns:a16="http://schemas.microsoft.com/office/drawing/2014/main" id="{36A5EECD-164C-66A6-0276-0B428112878A}"/>
              </a:ext>
            </a:extLst>
          </p:cNvPr>
          <p:cNvGrpSpPr/>
          <p:nvPr/>
        </p:nvGrpSpPr>
        <p:grpSpPr>
          <a:xfrm>
            <a:off x="4870581" y="1235390"/>
            <a:ext cx="1255917" cy="1172445"/>
            <a:chOff x="765121" y="1557124"/>
            <a:chExt cx="1429159" cy="1429159"/>
          </a:xfrm>
        </p:grpSpPr>
        <p:sp>
          <p:nvSpPr>
            <p:cNvPr id="7" name="Oval 6">
              <a:extLst>
                <a:ext uri="{FF2B5EF4-FFF2-40B4-BE49-F238E27FC236}">
                  <a16:creationId xmlns:a16="http://schemas.microsoft.com/office/drawing/2014/main" id="{B6A0B4EC-2561-83C6-02CF-BB827A9F71B5}"/>
                </a:ext>
              </a:extLst>
            </p:cNvPr>
            <p:cNvSpPr/>
            <p:nvPr/>
          </p:nvSpPr>
          <p:spPr>
            <a:xfrm>
              <a:off x="765121" y="1557124"/>
              <a:ext cx="1429159" cy="1429159"/>
            </a:xfrm>
            <a:prstGeom prst="ellipse">
              <a:avLst/>
            </a:prstGeom>
          </p:spPr>
          <p:style>
            <a:lnRef idx="0">
              <a:schemeClr val="lt1">
                <a:hueOff val="0"/>
                <a:satOff val="0"/>
                <a:lumOff val="0"/>
                <a:alphaOff val="0"/>
              </a:schemeClr>
            </a:lnRef>
            <a:fillRef idx="3">
              <a:schemeClr val="accent5">
                <a:alpha val="50000"/>
                <a:hueOff val="-1031547"/>
                <a:satOff val="8584"/>
                <a:lumOff val="-22647"/>
                <a:alphaOff val="0"/>
              </a:schemeClr>
            </a:fillRef>
            <a:effectRef idx="3">
              <a:schemeClr val="accent5">
                <a:alpha val="50000"/>
                <a:hueOff val="-1031547"/>
                <a:satOff val="8584"/>
                <a:lumOff val="-22647"/>
                <a:alphaOff val="0"/>
              </a:schemeClr>
            </a:effectRef>
            <a:fontRef idx="minor">
              <a:schemeClr val="tx1"/>
            </a:fontRef>
          </p:style>
          <p:txBody>
            <a:bodyPr/>
            <a:lstStyle/>
            <a:p>
              <a:endParaRPr lang="en-US"/>
            </a:p>
          </p:txBody>
        </p:sp>
        <p:sp>
          <p:nvSpPr>
            <p:cNvPr id="8" name="Oval 4">
              <a:extLst>
                <a:ext uri="{FF2B5EF4-FFF2-40B4-BE49-F238E27FC236}">
                  <a16:creationId xmlns:a16="http://schemas.microsoft.com/office/drawing/2014/main" id="{C6C749F9-A658-AC83-4983-C6D749FF46F5}"/>
                </a:ext>
              </a:extLst>
            </p:cNvPr>
            <p:cNvSpPr txBox="1"/>
            <p:nvPr/>
          </p:nvSpPr>
          <p:spPr>
            <a:xfrm>
              <a:off x="974416" y="1766419"/>
              <a:ext cx="1010569" cy="10105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t>FSA Operating Principles</a:t>
              </a:r>
            </a:p>
          </p:txBody>
        </p:sp>
      </p:grpSp>
      <p:sp>
        <p:nvSpPr>
          <p:cNvPr id="10" name="TextBox 9">
            <a:extLst>
              <a:ext uri="{FF2B5EF4-FFF2-40B4-BE49-F238E27FC236}">
                <a16:creationId xmlns:a16="http://schemas.microsoft.com/office/drawing/2014/main" id="{B0C304C7-E188-F887-B7BF-40C3AEA95CFE}"/>
              </a:ext>
            </a:extLst>
          </p:cNvPr>
          <p:cNvSpPr txBox="1"/>
          <p:nvPr/>
        </p:nvSpPr>
        <p:spPr>
          <a:xfrm>
            <a:off x="1" y="1286226"/>
            <a:ext cx="4870580" cy="4743414"/>
          </a:xfrm>
          <a:prstGeom prst="rect">
            <a:avLst/>
          </a:prstGeom>
          <a:noFill/>
        </p:spPr>
        <p:txBody>
          <a:bodyPr wrap="square">
            <a:spAutoFit/>
          </a:bodyPr>
          <a:lstStyle/>
          <a:p>
            <a:pPr marL="628650" lvl="1" indent="-171450" algn="just">
              <a:lnSpc>
                <a:spcPts val="1645"/>
              </a:lnSpc>
              <a:buSzPts val="1200"/>
              <a:buFont typeface="Arial" panose="020B0604020202020204" pitchFamily="34" charset="0"/>
              <a:buChar char="•"/>
              <a:tabLst>
                <a:tab pos="1141095" algn="l"/>
              </a:tabLst>
            </a:pPr>
            <a:r>
              <a:rPr lang="en-US" spc="-10" dirty="0">
                <a:latin typeface="Arial" panose="020B0604020202020204" pitchFamily="34" charset="0"/>
                <a:ea typeface="Calibri" panose="020F0502020204030204" pitchFamily="34" charset="0"/>
              </a:rPr>
              <a:t>Members</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must</a:t>
            </a:r>
            <a:r>
              <a:rPr lang="en-US" spc="-4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be</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actively</a:t>
            </a:r>
            <a:r>
              <a:rPr lang="en-US" spc="-6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employed</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or</a:t>
            </a:r>
            <a:r>
              <a:rPr lang="en-US" spc="-5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affiliated</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with</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NOCCCD.</a:t>
            </a:r>
          </a:p>
          <a:p>
            <a:pPr lvl="1" algn="just">
              <a:lnSpc>
                <a:spcPts val="1645"/>
              </a:lnSpc>
              <a:buSzPts val="1200"/>
              <a:tabLst>
                <a:tab pos="1141095" algn="l"/>
              </a:tabLst>
            </a:pPr>
            <a:endParaRPr lang="en-US" spc="-10" dirty="0">
              <a:latin typeface="Tahoma" panose="020B0604030504040204" pitchFamily="34" charset="0"/>
              <a:ea typeface="Calibri" panose="020F0502020204030204" pitchFamily="34" charset="0"/>
            </a:endParaRPr>
          </a:p>
          <a:p>
            <a:pPr marL="628650" lvl="1" indent="-171450" algn="just">
              <a:lnSpc>
                <a:spcPts val="1645"/>
              </a:lnSpc>
              <a:spcBef>
                <a:spcPts val="10"/>
              </a:spcBef>
              <a:buSzPts val="1200"/>
              <a:buFont typeface="Arial" panose="020B0604020202020204" pitchFamily="34" charset="0"/>
              <a:buChar char="•"/>
              <a:tabLst>
                <a:tab pos="1141730" algn="l"/>
              </a:tabLst>
            </a:pPr>
            <a:r>
              <a:rPr lang="en-US" spc="-10" dirty="0">
                <a:latin typeface="Arial" panose="020B0604020202020204" pitchFamily="34" charset="0"/>
                <a:ea typeface="Calibri" panose="020F0502020204030204" pitchFamily="34" charset="0"/>
              </a:rPr>
              <a:t>Faculty</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and</a:t>
            </a:r>
            <a:r>
              <a:rPr lang="en-US" spc="-8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Staff</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associations</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may</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not</a:t>
            </a:r>
            <a:r>
              <a:rPr lang="en-US" spc="-6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pressure</a:t>
            </a:r>
            <a:r>
              <a:rPr lang="en-US" spc="-8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any</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employees</a:t>
            </a:r>
            <a:r>
              <a:rPr lang="en-US" spc="-65" dirty="0">
                <a:latin typeface="Arial" panose="020B0604020202020204" pitchFamily="34" charset="0"/>
                <a:ea typeface="Calibri" panose="020F0502020204030204" pitchFamily="34" charset="0"/>
              </a:rPr>
              <a:t> </a:t>
            </a:r>
            <a:r>
              <a:rPr lang="en-US" spc="-20" dirty="0">
                <a:latin typeface="Arial" panose="020B0604020202020204" pitchFamily="34" charset="0"/>
                <a:ea typeface="Calibri" panose="020F0502020204030204" pitchFamily="34" charset="0"/>
              </a:rPr>
              <a:t>into </a:t>
            </a:r>
            <a:r>
              <a:rPr lang="en-US" spc="-10" dirty="0">
                <a:latin typeface="Arial" panose="020B0604020202020204" pitchFamily="34" charset="0"/>
                <a:ea typeface="Calibri" panose="020F0502020204030204" pitchFamily="34" charset="0"/>
              </a:rPr>
              <a:t>joining.</a:t>
            </a:r>
            <a:r>
              <a:rPr lang="en-US" spc="-10" dirty="0">
                <a:latin typeface="Tahoma" panose="020B060403050404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Membership</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in</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an</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FSA</a:t>
            </a:r>
            <a:r>
              <a:rPr lang="en-US" spc="-6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shall</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be</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entirely</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voluntary.</a:t>
            </a:r>
          </a:p>
          <a:p>
            <a:pPr lvl="1" algn="just">
              <a:lnSpc>
                <a:spcPts val="1645"/>
              </a:lnSpc>
              <a:spcBef>
                <a:spcPts val="10"/>
              </a:spcBef>
              <a:buSzPts val="1200"/>
              <a:tabLst>
                <a:tab pos="1141730" algn="l"/>
              </a:tabLst>
            </a:pPr>
            <a:endParaRPr lang="en-US" spc="-10" dirty="0">
              <a:latin typeface="Tahoma" panose="020B0604030504040204" pitchFamily="34" charset="0"/>
              <a:ea typeface="Calibri" panose="020F0502020204030204" pitchFamily="34" charset="0"/>
            </a:endParaRPr>
          </a:p>
          <a:p>
            <a:pPr marL="628650" lvl="1" indent="-171450" algn="just">
              <a:lnSpc>
                <a:spcPct val="91000"/>
              </a:lnSpc>
              <a:spcBef>
                <a:spcPts val="40"/>
              </a:spcBef>
              <a:buSzPts val="1200"/>
              <a:buFont typeface="Arial" panose="020B0604020202020204" pitchFamily="34" charset="0"/>
              <a:buChar char="•"/>
              <a:tabLst>
                <a:tab pos="1141730" algn="l"/>
                <a:tab pos="1143000" algn="l"/>
              </a:tabLst>
            </a:pPr>
            <a:r>
              <a:rPr lang="en-US" spc="-10" dirty="0">
                <a:latin typeface="Arial" panose="020B0604020202020204" pitchFamily="34" charset="0"/>
                <a:ea typeface="Calibri" panose="020F0502020204030204" pitchFamily="34" charset="0"/>
              </a:rPr>
              <a:t>The</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FSA</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must</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operate</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exclusively</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for</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educational,</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civic,</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social, charitable, and nonprofit purposes.</a:t>
            </a:r>
          </a:p>
          <a:p>
            <a:pPr marL="628650" lvl="1" indent="-171450" algn="just">
              <a:lnSpc>
                <a:spcPct val="91000"/>
              </a:lnSpc>
              <a:spcBef>
                <a:spcPts val="40"/>
              </a:spcBef>
              <a:buSzPts val="1200"/>
              <a:buFont typeface="Arial" panose="020B0604020202020204" pitchFamily="34" charset="0"/>
              <a:buChar char="•"/>
              <a:tabLst>
                <a:tab pos="1141730" algn="l"/>
                <a:tab pos="1143000" algn="l"/>
              </a:tabLst>
            </a:pPr>
            <a:endParaRPr lang="en-US" spc="-10" dirty="0">
              <a:latin typeface="Arial" panose="020B0604020202020204" pitchFamily="34" charset="0"/>
              <a:ea typeface="Calibri" panose="020F0502020204030204" pitchFamily="34" charset="0"/>
            </a:endParaRPr>
          </a:p>
          <a:p>
            <a:pPr marL="628650" lvl="1" indent="-171450" algn="just">
              <a:lnSpc>
                <a:spcPct val="91000"/>
              </a:lnSpc>
              <a:spcBef>
                <a:spcPts val="125"/>
              </a:spcBef>
              <a:buSzPts val="1200"/>
              <a:buFont typeface="Arial" panose="020B0604020202020204" pitchFamily="34" charset="0"/>
              <a:buChar char="•"/>
            </a:pPr>
            <a:r>
              <a:rPr lang="en-US" spc="-10" dirty="0">
                <a:latin typeface="Arial" panose="020B0604020202020204" pitchFamily="34" charset="0"/>
                <a:ea typeface="Calibri" panose="020F0502020204030204" pitchFamily="34" charset="0"/>
              </a:rPr>
              <a:t>The</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FSA</a:t>
            </a:r>
            <a:r>
              <a:rPr lang="en-US" spc="-5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should</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be</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organized</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to</a:t>
            </a:r>
            <a:r>
              <a:rPr lang="en-US" spc="-5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assist</a:t>
            </a:r>
            <a:r>
              <a:rPr lang="en-US" spc="-6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and</a:t>
            </a:r>
            <a:r>
              <a:rPr lang="en-US" spc="-5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support</a:t>
            </a:r>
            <a:r>
              <a:rPr lang="en-US" spc="-5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NOCCCD’s</a:t>
            </a:r>
            <a:r>
              <a:rPr lang="en-US" spc="-5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mission</a:t>
            </a:r>
            <a:r>
              <a:rPr lang="en-US" spc="-2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and  values by hosting activities such as:</a:t>
            </a:r>
            <a:endParaRPr lang="en-US" spc="-10" dirty="0">
              <a:latin typeface="Tahoma" panose="020B0604030504040204" pitchFamily="34" charset="0"/>
              <a:ea typeface="Calibri" panose="020F0502020204030204" pitchFamily="34" charset="0"/>
            </a:endParaRPr>
          </a:p>
          <a:p>
            <a:pPr marL="1143000" lvl="2" indent="-228600" algn="just">
              <a:lnSpc>
                <a:spcPts val="1645"/>
              </a:lnSpc>
              <a:spcBef>
                <a:spcPts val="20"/>
              </a:spcBef>
              <a:buSzPts val="1200"/>
              <a:buFont typeface="Arial" panose="020B0604020202020204" pitchFamily="34" charset="0"/>
              <a:buAutoNum type="alphaLcPeriod"/>
              <a:tabLst>
                <a:tab pos="1598930" algn="l"/>
              </a:tabLst>
            </a:pPr>
            <a:r>
              <a:rPr lang="en-US" spc="-10" dirty="0">
                <a:latin typeface="Arial" panose="020B0604020202020204" pitchFamily="34" charset="0"/>
                <a:ea typeface="Calibri" panose="020F0502020204030204" pitchFamily="34" charset="0"/>
              </a:rPr>
              <a:t>Recruitment</a:t>
            </a:r>
            <a:r>
              <a:rPr lang="en-US" spc="-1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events</a:t>
            </a:r>
            <a:endParaRPr lang="en-US" spc="-5" dirty="0">
              <a:latin typeface="Tahoma" panose="020B0604030504040204" pitchFamily="34" charset="0"/>
              <a:ea typeface="Calibri" panose="020F0502020204030204" pitchFamily="34" charset="0"/>
            </a:endParaRPr>
          </a:p>
          <a:p>
            <a:pPr marL="1143000" lvl="2" indent="-228600" algn="just">
              <a:lnSpc>
                <a:spcPts val="1580"/>
              </a:lnSpc>
              <a:buSzPts val="1200"/>
              <a:buFont typeface="Arial" panose="020B0604020202020204" pitchFamily="34" charset="0"/>
              <a:buAutoNum type="alphaLcPeriod"/>
              <a:tabLst>
                <a:tab pos="1598930" algn="l"/>
              </a:tabLst>
            </a:pPr>
            <a:r>
              <a:rPr lang="en-US" spc="-5" dirty="0">
                <a:latin typeface="Arial" panose="020B0604020202020204" pitchFamily="34" charset="0"/>
                <a:ea typeface="Calibri" panose="020F0502020204030204" pitchFamily="34" charset="0"/>
              </a:rPr>
              <a:t>Community</a:t>
            </a:r>
            <a:r>
              <a:rPr lang="en-US" spc="-8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programs</a:t>
            </a:r>
            <a:endParaRPr lang="en-US" spc="-5" dirty="0">
              <a:latin typeface="Tahoma" panose="020B0604030504040204" pitchFamily="34" charset="0"/>
              <a:ea typeface="Calibri" panose="020F0502020204030204" pitchFamily="34" charset="0"/>
            </a:endParaRPr>
          </a:p>
          <a:p>
            <a:pPr marL="1143000" lvl="2" indent="-228600" algn="just">
              <a:lnSpc>
                <a:spcPts val="1580"/>
              </a:lnSpc>
              <a:buSzPts val="1200"/>
              <a:buFont typeface="Arial" panose="020B0604020202020204" pitchFamily="34" charset="0"/>
              <a:buAutoNum type="alphaLcPeriod"/>
              <a:tabLst>
                <a:tab pos="1598295" algn="l"/>
              </a:tabLst>
            </a:pPr>
            <a:r>
              <a:rPr lang="en-US" spc="-5" dirty="0">
                <a:latin typeface="Arial" panose="020B0604020202020204" pitchFamily="34" charset="0"/>
                <a:ea typeface="Calibri" panose="020F0502020204030204" pitchFamily="34" charset="0"/>
              </a:rPr>
              <a:t>Promoting</a:t>
            </a:r>
            <a:r>
              <a:rPr lang="en-US" spc="-70"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social</a:t>
            </a:r>
            <a:r>
              <a:rPr lang="en-US" spc="-40"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and</a:t>
            </a:r>
            <a:r>
              <a:rPr lang="en-US" spc="-60"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intellectual</a:t>
            </a:r>
            <a:r>
              <a:rPr lang="en-US" spc="-5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enrichment</a:t>
            </a:r>
            <a:endParaRPr lang="en-US" spc="-5" dirty="0">
              <a:latin typeface="Tahoma" panose="020B0604030504040204" pitchFamily="34" charset="0"/>
              <a:ea typeface="Calibri" panose="020F0502020204030204" pitchFamily="34" charset="0"/>
            </a:endParaRPr>
          </a:p>
          <a:p>
            <a:pPr marL="1143000" lvl="2" indent="-228600" algn="just">
              <a:lnSpc>
                <a:spcPts val="1580"/>
              </a:lnSpc>
              <a:buSzPts val="1200"/>
              <a:buFont typeface="Arial" panose="020B0604020202020204" pitchFamily="34" charset="0"/>
              <a:buAutoNum type="alphaLcPeriod"/>
              <a:tabLst>
                <a:tab pos="1598930" algn="l"/>
              </a:tabLst>
            </a:pPr>
            <a:r>
              <a:rPr lang="en-US" spc="-10" dirty="0">
                <a:latin typeface="Arial" panose="020B0604020202020204" pitchFamily="34" charset="0"/>
                <a:ea typeface="Calibri" panose="020F0502020204030204" pitchFamily="34" charset="0"/>
              </a:rPr>
              <a:t>Networking</a:t>
            </a:r>
            <a:r>
              <a:rPr lang="en-US" spc="-3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and professional</a:t>
            </a:r>
            <a:r>
              <a:rPr lang="en-US" spc="-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development</a:t>
            </a:r>
            <a:r>
              <a:rPr lang="en-US" spc="1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opportunities</a:t>
            </a:r>
          </a:p>
        </p:txBody>
      </p:sp>
      <p:sp>
        <p:nvSpPr>
          <p:cNvPr id="11" name="TextBox 10">
            <a:extLst>
              <a:ext uri="{FF2B5EF4-FFF2-40B4-BE49-F238E27FC236}">
                <a16:creationId xmlns:a16="http://schemas.microsoft.com/office/drawing/2014/main" id="{4527A7CC-E336-E76F-D72A-A8B3A80C099F}"/>
              </a:ext>
            </a:extLst>
          </p:cNvPr>
          <p:cNvSpPr txBox="1"/>
          <p:nvPr/>
        </p:nvSpPr>
        <p:spPr>
          <a:xfrm>
            <a:off x="5620540" y="1235390"/>
            <a:ext cx="6571459" cy="4852419"/>
          </a:xfrm>
          <a:prstGeom prst="rect">
            <a:avLst/>
          </a:prstGeom>
          <a:noFill/>
        </p:spPr>
        <p:txBody>
          <a:bodyPr wrap="square">
            <a:spAutoFit/>
          </a:bodyPr>
          <a:lstStyle/>
          <a:p>
            <a:pPr lvl="1" algn="just">
              <a:lnSpc>
                <a:spcPct val="91000"/>
              </a:lnSpc>
              <a:spcBef>
                <a:spcPts val="125"/>
              </a:spcBef>
              <a:buSzPts val="1200"/>
            </a:pPr>
            <a:endParaRPr lang="en-US" sz="1200" spc="-10" dirty="0">
              <a:latin typeface="Arial" panose="020B0604020202020204" pitchFamily="34" charset="0"/>
              <a:ea typeface="Calibri" panose="020F0502020204030204" pitchFamily="34" charset="0"/>
            </a:endParaRPr>
          </a:p>
          <a:p>
            <a:pPr marL="628650" lvl="1" indent="-171450" algn="just">
              <a:lnSpc>
                <a:spcPts val="1580"/>
              </a:lnSpc>
              <a:buSzPts val="1200"/>
              <a:buFont typeface="Arial" panose="020B0604020202020204" pitchFamily="34" charset="0"/>
              <a:buChar char="•"/>
              <a:tabLst>
                <a:tab pos="1141095" algn="l"/>
              </a:tabLst>
            </a:pPr>
            <a:r>
              <a:rPr lang="en-US" spc="-10" dirty="0">
                <a:latin typeface="Arial" panose="020B0604020202020204" pitchFamily="34" charset="0"/>
                <a:ea typeface="Calibri" panose="020F0502020204030204" pitchFamily="34" charset="0"/>
              </a:rPr>
              <a:t>Any</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programs</a:t>
            </a:r>
            <a:r>
              <a:rPr lang="en-US" spc="-6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sponsored</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by</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the</a:t>
            </a:r>
            <a:r>
              <a:rPr lang="en-US" spc="-6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FSA</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must</a:t>
            </a:r>
            <a:r>
              <a:rPr lang="en-US" spc="-6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be</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financially</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self-supporting.</a:t>
            </a:r>
          </a:p>
          <a:p>
            <a:pPr lvl="1" algn="just">
              <a:lnSpc>
                <a:spcPts val="1580"/>
              </a:lnSpc>
              <a:buSzPts val="1200"/>
              <a:tabLst>
                <a:tab pos="1141095" algn="l"/>
              </a:tabLst>
            </a:pPr>
            <a:endParaRPr lang="en-US" spc="-10" dirty="0">
              <a:latin typeface="Tahoma" panose="020B0604030504040204" pitchFamily="34" charset="0"/>
              <a:ea typeface="Calibri" panose="020F0502020204030204" pitchFamily="34" charset="0"/>
            </a:endParaRPr>
          </a:p>
          <a:p>
            <a:pPr marL="628650" lvl="1" indent="-171450" algn="just">
              <a:lnSpc>
                <a:spcPct val="95000"/>
              </a:lnSpc>
              <a:spcAft>
                <a:spcPts val="1200"/>
              </a:spcAft>
              <a:buSzPts val="1200"/>
              <a:buFont typeface="Arial" panose="020B0604020202020204" pitchFamily="34" charset="0"/>
              <a:buChar char="•"/>
              <a:tabLst>
                <a:tab pos="1141730" algn="l"/>
                <a:tab pos="1143000" algn="l"/>
              </a:tabLst>
            </a:pPr>
            <a:r>
              <a:rPr lang="en-US" spc="-10" dirty="0">
                <a:latin typeface="Arial" panose="020B0604020202020204" pitchFamily="34" charset="0"/>
                <a:ea typeface="Calibri" panose="020F0502020204030204" pitchFamily="34" charset="0"/>
              </a:rPr>
              <a:t>Meetings</a:t>
            </a:r>
            <a:r>
              <a:rPr lang="en-US" spc="-6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may</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be</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held</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before</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or</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after</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work</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hours.</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If</a:t>
            </a:r>
            <a:r>
              <a:rPr lang="en-US" spc="-6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meetings</a:t>
            </a:r>
            <a:r>
              <a:rPr lang="en-US" spc="-70"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are</a:t>
            </a:r>
            <a:r>
              <a:rPr lang="en-US" spc="-7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held</a:t>
            </a:r>
            <a:r>
              <a:rPr lang="en-US" spc="-35" dirty="0">
                <a:latin typeface="Arial" panose="020B0604020202020204" pitchFamily="34" charset="0"/>
                <a:ea typeface="Calibri" panose="020F0502020204030204" pitchFamily="34" charset="0"/>
              </a:rPr>
              <a:t> </a:t>
            </a:r>
            <a:r>
              <a:rPr lang="en-US" spc="-10" dirty="0">
                <a:latin typeface="Arial" panose="020B0604020202020204" pitchFamily="34" charset="0"/>
                <a:ea typeface="Calibri" panose="020F0502020204030204" pitchFamily="34" charset="0"/>
              </a:rPr>
              <a:t>during work times, it should be done so during the employee’s time or with permission with the employee’s immediate supervisor (IMS).</a:t>
            </a:r>
            <a:endParaRPr lang="en-US" spc="-10" dirty="0">
              <a:latin typeface="Arial" panose="020B060402020202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Consistent with NOCCCD’s commitment to diversity, equity, inclusion, accessibility, and anti-racism, FSA groups are encouraged to collaborate with each other to maximize resources and community-building opportunities.</a:t>
            </a:r>
          </a:p>
          <a:p>
            <a:pPr lvl="1"/>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All FSAs must be inclusive and may not limit participation to any particular identities such as race, gender, sexual orientation, age, veteran status, citizenship status, or other protected classification.</a:t>
            </a:r>
          </a:p>
        </p:txBody>
      </p:sp>
      <p:pic>
        <p:nvPicPr>
          <p:cNvPr id="13" name="Picture 12">
            <a:extLst>
              <a:ext uri="{FF2B5EF4-FFF2-40B4-BE49-F238E27FC236}">
                <a16:creationId xmlns:a16="http://schemas.microsoft.com/office/drawing/2014/main" id="{91E00165-0D26-4084-CC3C-3F91CDF46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
        <p:nvSpPr>
          <p:cNvPr id="2" name="TextBox 1">
            <a:extLst>
              <a:ext uri="{FF2B5EF4-FFF2-40B4-BE49-F238E27FC236}">
                <a16:creationId xmlns:a16="http://schemas.microsoft.com/office/drawing/2014/main" id="{E1199C99-9739-D8EF-A224-7B9B9A0FF323}"/>
              </a:ext>
            </a:extLst>
          </p:cNvPr>
          <p:cNvSpPr txBox="1"/>
          <p:nvPr/>
        </p:nvSpPr>
        <p:spPr>
          <a:xfrm>
            <a:off x="11523306" y="6475167"/>
            <a:ext cx="205274" cy="261610"/>
          </a:xfrm>
          <a:prstGeom prst="rect">
            <a:avLst/>
          </a:prstGeom>
          <a:noFill/>
        </p:spPr>
        <p:txBody>
          <a:bodyPr wrap="square" rtlCol="0">
            <a:spAutoFit/>
          </a:bodyPr>
          <a:lstStyle/>
          <a:p>
            <a:r>
              <a:rPr lang="en-US" sz="1100" dirty="0"/>
              <a:t>M</a:t>
            </a:r>
          </a:p>
        </p:txBody>
      </p:sp>
    </p:spTree>
    <p:extLst>
      <p:ext uri="{BB962C8B-B14F-4D97-AF65-F5344CB8AC3E}">
        <p14:creationId xmlns:p14="http://schemas.microsoft.com/office/powerpoint/2010/main" val="297056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481283" y="1114862"/>
            <a:ext cx="3042307" cy="330792"/>
          </a:xfrm>
          <a:prstGeom prst="rect">
            <a:avLst/>
          </a:prstGeom>
        </p:spPr>
        <p:txBody>
          <a:bodyPr vert="horz" lIns="38576" tIns="19289" rIns="38576"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5" name="TextBox 4">
            <a:extLst>
              <a:ext uri="{FF2B5EF4-FFF2-40B4-BE49-F238E27FC236}">
                <a16:creationId xmlns:a16="http://schemas.microsoft.com/office/drawing/2014/main" id="{BD9E9944-DC5E-41F9-BEA6-FC37E4E65FAF}"/>
              </a:ext>
            </a:extLst>
          </p:cNvPr>
          <p:cNvSpPr txBox="1"/>
          <p:nvPr/>
        </p:nvSpPr>
        <p:spPr>
          <a:xfrm>
            <a:off x="6288287" y="119053"/>
            <a:ext cx="5369093" cy="525785"/>
          </a:xfrm>
          <a:prstGeom prst="rect">
            <a:avLst/>
          </a:prstGeom>
          <a:noFill/>
        </p:spPr>
        <p:txBody>
          <a:bodyPr wrap="square" rtlCol="0">
            <a:spAutoFit/>
          </a:bodyPr>
          <a:lstStyle/>
          <a:p>
            <a:pPr algn="ctr">
              <a:lnSpc>
                <a:spcPct val="107000"/>
              </a:lnSpc>
            </a:pPr>
            <a:r>
              <a:rPr lang="en-US" sz="1350" b="1" dirty="0">
                <a:latin typeface="Cambria Math" panose="02040503050406030204" pitchFamily="18" charset="0"/>
                <a:ea typeface="Calibri" panose="020F0502020204030204" pitchFamily="34" charset="0"/>
                <a:cs typeface="Calibri" panose="020F0502020204030204" pitchFamily="34" charset="0"/>
              </a:rPr>
              <a:t>Infusing Diversity, Equity, and Inclusion in our Educational Spaces</a:t>
            </a:r>
          </a:p>
          <a:p>
            <a:pPr algn="ctr">
              <a:lnSpc>
                <a:spcPct val="107000"/>
              </a:lnSpc>
            </a:pPr>
            <a:r>
              <a:rPr lang="en-US" sz="1350" b="1" dirty="0">
                <a:latin typeface="Cambria Math" panose="02040503050406030204" pitchFamily="18" charset="0"/>
                <a:ea typeface="Calibri" panose="020F0502020204030204" pitchFamily="34" charset="0"/>
                <a:cs typeface="Calibri" panose="020F0502020204030204" pitchFamily="34" charset="0"/>
              </a:rPr>
              <a:t>-Books to Consider-</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8C542C4-2AAF-DEE4-8D62-8500000DFE76}"/>
              </a:ext>
            </a:extLst>
          </p:cNvPr>
          <p:cNvPicPr>
            <a:picLocks noChangeAspect="1"/>
          </p:cNvPicPr>
          <p:nvPr/>
        </p:nvPicPr>
        <p:blipFill>
          <a:blip r:embed="rId3"/>
          <a:stretch>
            <a:fillRect/>
          </a:stretch>
        </p:blipFill>
        <p:spPr>
          <a:xfrm>
            <a:off x="604281" y="2675966"/>
            <a:ext cx="1379288" cy="2030873"/>
          </a:xfrm>
          <a:prstGeom prst="rect">
            <a:avLst/>
          </a:prstGeom>
        </p:spPr>
      </p:pic>
      <p:pic>
        <p:nvPicPr>
          <p:cNvPr id="9" name="Picture 8">
            <a:extLst>
              <a:ext uri="{FF2B5EF4-FFF2-40B4-BE49-F238E27FC236}">
                <a16:creationId xmlns:a16="http://schemas.microsoft.com/office/drawing/2014/main" id="{5A4799FA-9CCA-95EA-58F3-425440DB5D0B}"/>
              </a:ext>
            </a:extLst>
          </p:cNvPr>
          <p:cNvPicPr>
            <a:picLocks noChangeAspect="1"/>
          </p:cNvPicPr>
          <p:nvPr/>
        </p:nvPicPr>
        <p:blipFill>
          <a:blip r:embed="rId4"/>
          <a:stretch>
            <a:fillRect/>
          </a:stretch>
        </p:blipFill>
        <p:spPr>
          <a:xfrm>
            <a:off x="3551009" y="791815"/>
            <a:ext cx="1492420" cy="2262138"/>
          </a:xfrm>
          <a:prstGeom prst="rect">
            <a:avLst/>
          </a:prstGeom>
        </p:spPr>
      </p:pic>
      <p:pic>
        <p:nvPicPr>
          <p:cNvPr id="12" name="Picture 11">
            <a:extLst>
              <a:ext uri="{FF2B5EF4-FFF2-40B4-BE49-F238E27FC236}">
                <a16:creationId xmlns:a16="http://schemas.microsoft.com/office/drawing/2014/main" id="{A1A0BEAC-B419-790F-EDA5-A3044755DB9E}"/>
              </a:ext>
            </a:extLst>
          </p:cNvPr>
          <p:cNvPicPr>
            <a:picLocks noChangeAspect="1"/>
          </p:cNvPicPr>
          <p:nvPr/>
        </p:nvPicPr>
        <p:blipFill>
          <a:blip r:embed="rId5"/>
          <a:stretch>
            <a:fillRect/>
          </a:stretch>
        </p:blipFill>
        <p:spPr>
          <a:xfrm>
            <a:off x="4727649" y="2867644"/>
            <a:ext cx="1914422" cy="2499057"/>
          </a:xfrm>
          <a:prstGeom prst="rect">
            <a:avLst/>
          </a:prstGeom>
        </p:spPr>
      </p:pic>
      <p:pic>
        <p:nvPicPr>
          <p:cNvPr id="14" name="Picture 13">
            <a:extLst>
              <a:ext uri="{FF2B5EF4-FFF2-40B4-BE49-F238E27FC236}">
                <a16:creationId xmlns:a16="http://schemas.microsoft.com/office/drawing/2014/main" id="{FED00649-4E8A-5EAE-A357-475123A524E7}"/>
              </a:ext>
            </a:extLst>
          </p:cNvPr>
          <p:cNvPicPr>
            <a:picLocks noChangeAspect="1"/>
          </p:cNvPicPr>
          <p:nvPr/>
        </p:nvPicPr>
        <p:blipFill>
          <a:blip r:embed="rId6"/>
          <a:stretch>
            <a:fillRect/>
          </a:stretch>
        </p:blipFill>
        <p:spPr>
          <a:xfrm>
            <a:off x="5451685" y="700598"/>
            <a:ext cx="1479176" cy="2183907"/>
          </a:xfrm>
          <a:prstGeom prst="rect">
            <a:avLst/>
          </a:prstGeom>
        </p:spPr>
      </p:pic>
      <p:pic>
        <p:nvPicPr>
          <p:cNvPr id="2050" name="Picture 2" descr="So Many OCTAVIA BUTLER Adaptations Are Coming Our Way">
            <a:extLst>
              <a:ext uri="{FF2B5EF4-FFF2-40B4-BE49-F238E27FC236}">
                <a16:creationId xmlns:a16="http://schemas.microsoft.com/office/drawing/2014/main" id="{0DF6D29A-21CD-F297-C769-6340176F6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8436" y="5335215"/>
            <a:ext cx="2664849" cy="13324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rategic Diversity Leadership: Activating Change and Transformation in  Higher Education: Williams, Damon A.: 9781579228194: Amazon.com: Books">
            <a:extLst>
              <a:ext uri="{FF2B5EF4-FFF2-40B4-BE49-F238E27FC236}">
                <a16:creationId xmlns:a16="http://schemas.microsoft.com/office/drawing/2014/main" id="{77374E6A-7401-FC9E-BF72-E17D822553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03684" y="2390364"/>
            <a:ext cx="1764832" cy="26617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9781878424501: The Four Agreements: Practical Guide to Personal Freedom  (Toltec Wisdom Book) - Ruiz Jr., Don Miguel: 1878424505 - AbeBooks">
            <a:extLst>
              <a:ext uri="{FF2B5EF4-FFF2-40B4-BE49-F238E27FC236}">
                <a16:creationId xmlns:a16="http://schemas.microsoft.com/office/drawing/2014/main" id="{58EA8049-3614-13EB-F80F-644A2841B5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1625" y="700598"/>
            <a:ext cx="1914422" cy="272907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ives in Limbo by Roberto G. Gonzales - Paperback - University of  California Press">
            <a:extLst>
              <a:ext uri="{FF2B5EF4-FFF2-40B4-BE49-F238E27FC236}">
                <a16:creationId xmlns:a16="http://schemas.microsoft.com/office/drawing/2014/main" id="{C2DA90A9-8C6B-35BE-DE87-D1887FFEA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8983" y="660022"/>
            <a:ext cx="1609982" cy="241937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You Are Here: Discovering the Magic of the Present Moment - Kindle edition  by Hanh, Thich Nhat, McLeod, Melvin, Kohn, Sherab Chödzin. Religion &amp;  Spirituality Kindle eBooks @ Amazon.com.">
            <a:extLst>
              <a:ext uri="{FF2B5EF4-FFF2-40B4-BE49-F238E27FC236}">
                <a16:creationId xmlns:a16="http://schemas.microsoft.com/office/drawing/2014/main" id="{4F872A1B-5951-7462-EC8D-B485A01E6E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8" y="1274139"/>
            <a:ext cx="1615385" cy="2405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tlas of the Heart: Mapping Meaningful Connection and the Language of Human  Experience: Brown, Brené: 9780399592553: Amazon.com: Books">
            <a:extLst>
              <a:ext uri="{FF2B5EF4-FFF2-40B4-BE49-F238E27FC236}">
                <a16:creationId xmlns:a16="http://schemas.microsoft.com/office/drawing/2014/main" id="{0242C269-28A9-D627-6662-9889F51CFD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4462" y="4969438"/>
            <a:ext cx="1448117" cy="17691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acism without Racists: Color-Blind Racism and the Persistence of Racial  Inequality in America">
            <a:extLst>
              <a:ext uri="{FF2B5EF4-FFF2-40B4-BE49-F238E27FC236}">
                <a16:creationId xmlns:a16="http://schemas.microsoft.com/office/drawing/2014/main" id="{5ED3EF66-DBF2-6820-0533-045D232819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2053" y="2823768"/>
            <a:ext cx="1423761" cy="21386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ig Chicas Don't Cry by Annette Chavez ...">
            <a:extLst>
              <a:ext uri="{FF2B5EF4-FFF2-40B4-BE49-F238E27FC236}">
                <a16:creationId xmlns:a16="http://schemas.microsoft.com/office/drawing/2014/main" id="{2EBC4BBD-E65E-4DD6-9150-529E2615A8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52774" y="4872313"/>
            <a:ext cx="1306538" cy="19633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 the Black Girls Are Activists: A ...">
            <a:extLst>
              <a:ext uri="{FF2B5EF4-FFF2-40B4-BE49-F238E27FC236}">
                <a16:creationId xmlns:a16="http://schemas.microsoft.com/office/drawing/2014/main" id="{51D0F4D7-3C6C-00FE-EA6B-1AE8B5DA42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14006" y="2986282"/>
            <a:ext cx="1584060" cy="23804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ll hooks: Books ...">
            <a:extLst>
              <a:ext uri="{FF2B5EF4-FFF2-40B4-BE49-F238E27FC236}">
                <a16:creationId xmlns:a16="http://schemas.microsoft.com/office/drawing/2014/main" id="{F720F58B-4E5D-33A7-5F59-BD520A75A9E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21014" y="2779439"/>
            <a:ext cx="1528028" cy="23045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Wretched of the Earth: Fanon ...">
            <a:extLst>
              <a:ext uri="{FF2B5EF4-FFF2-40B4-BE49-F238E27FC236}">
                <a16:creationId xmlns:a16="http://schemas.microsoft.com/office/drawing/2014/main" id="{644ED77E-C598-5E8A-5D8B-1298842EACD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38409" y="4602456"/>
            <a:ext cx="1448117" cy="2136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Light We Carry: Overcoming in Uncertain Times [Book]">
            <a:extLst>
              <a:ext uri="{FF2B5EF4-FFF2-40B4-BE49-F238E27FC236}">
                <a16:creationId xmlns:a16="http://schemas.microsoft.com/office/drawing/2014/main" id="{F591AB05-6B56-00A8-7ECD-8C4533625C7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47613" y="2750249"/>
            <a:ext cx="1503717" cy="228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37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A8D7A-C77C-19C2-54F6-6F69848770D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69A19B7-227C-55C6-E821-6042A023C11E}"/>
              </a:ext>
            </a:extLst>
          </p:cNvPr>
          <p:cNvSpPr txBox="1">
            <a:spLocks/>
          </p:cNvSpPr>
          <p:nvPr/>
        </p:nvSpPr>
        <p:spPr>
          <a:xfrm>
            <a:off x="6481283" y="1114862"/>
            <a:ext cx="3042307" cy="330792"/>
          </a:xfrm>
          <a:prstGeom prst="rect">
            <a:avLst/>
          </a:prstGeom>
        </p:spPr>
        <p:txBody>
          <a:bodyPr vert="horz" lIns="38576" tIns="19289" rIns="38576"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5" name="TextBox 4">
            <a:extLst>
              <a:ext uri="{FF2B5EF4-FFF2-40B4-BE49-F238E27FC236}">
                <a16:creationId xmlns:a16="http://schemas.microsoft.com/office/drawing/2014/main" id="{9485E407-1383-C225-43C4-5E29FC88142E}"/>
              </a:ext>
            </a:extLst>
          </p:cNvPr>
          <p:cNvSpPr txBox="1"/>
          <p:nvPr/>
        </p:nvSpPr>
        <p:spPr>
          <a:xfrm>
            <a:off x="7019254" y="338647"/>
            <a:ext cx="5369093" cy="525785"/>
          </a:xfrm>
          <a:prstGeom prst="rect">
            <a:avLst/>
          </a:prstGeom>
          <a:noFill/>
        </p:spPr>
        <p:txBody>
          <a:bodyPr wrap="square" rtlCol="0">
            <a:spAutoFit/>
          </a:bodyPr>
          <a:lstStyle/>
          <a:p>
            <a:pPr algn="ctr">
              <a:lnSpc>
                <a:spcPct val="107000"/>
              </a:lnSpc>
            </a:pPr>
            <a:r>
              <a:rPr lang="en-US" sz="1350" b="1" dirty="0">
                <a:latin typeface="Cambria Math" panose="02040503050406030204" pitchFamily="18" charset="0"/>
                <a:ea typeface="Calibri" panose="020F0502020204030204" pitchFamily="34" charset="0"/>
                <a:cs typeface="Calibri" panose="020F0502020204030204" pitchFamily="34" charset="0"/>
              </a:rPr>
              <a:t>Building on Management/Leadership Skills</a:t>
            </a:r>
          </a:p>
          <a:p>
            <a:pPr algn="ctr">
              <a:lnSpc>
                <a:spcPct val="107000"/>
              </a:lnSpc>
            </a:pPr>
            <a:r>
              <a:rPr lang="en-US" sz="1350" b="1" dirty="0">
                <a:latin typeface="Cambria Math" panose="02040503050406030204" pitchFamily="18" charset="0"/>
                <a:ea typeface="Calibri" panose="020F0502020204030204" pitchFamily="34" charset="0"/>
                <a:cs typeface="Calibri" panose="020F0502020204030204" pitchFamily="34" charset="0"/>
              </a:rPr>
              <a:t>-Books to Consider-</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tomic Habits: An Easy &amp; Proven Way to ...">
            <a:extLst>
              <a:ext uri="{FF2B5EF4-FFF2-40B4-BE49-F238E27FC236}">
                <a16:creationId xmlns:a16="http://schemas.microsoft.com/office/drawing/2014/main" id="{7D228CA3-B391-13A8-3126-C5E2EF7A52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8792" y="468518"/>
            <a:ext cx="2107779" cy="3178945"/>
          </a:xfrm>
          <a:prstGeom prst="rect">
            <a:avLst/>
          </a:prstGeom>
          <a:noFill/>
          <a:ln>
            <a:noFill/>
          </a:ln>
        </p:spPr>
      </p:pic>
      <p:pic>
        <p:nvPicPr>
          <p:cNvPr id="8" name="Picture 7" descr="Amazon.com: The Mountain Is You: Transforming Self-Sabotage Into  Self-Mastery: 9781949759228: Brianna Wiest: Books">
            <a:extLst>
              <a:ext uri="{FF2B5EF4-FFF2-40B4-BE49-F238E27FC236}">
                <a16:creationId xmlns:a16="http://schemas.microsoft.com/office/drawing/2014/main" id="{5CA7E634-4419-A7F2-68A5-7657CD02FDC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89" y="1152437"/>
            <a:ext cx="2016929" cy="3025393"/>
          </a:xfrm>
          <a:prstGeom prst="rect">
            <a:avLst/>
          </a:prstGeom>
          <a:noFill/>
          <a:ln>
            <a:noFill/>
          </a:ln>
        </p:spPr>
      </p:pic>
      <p:pic>
        <p:nvPicPr>
          <p:cNvPr id="11" name="Picture 10" descr="The 21 Irrefutable Laws of Leadership: Follow Them and People Will Follow  You (10th Anniversary Edition): John C. Maxwell, Steven R. Covey: ...">
            <a:extLst>
              <a:ext uri="{FF2B5EF4-FFF2-40B4-BE49-F238E27FC236}">
                <a16:creationId xmlns:a16="http://schemas.microsoft.com/office/drawing/2014/main" id="{33AEC9B9-C17C-117F-3BC9-D4243323EF8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183" y="658921"/>
            <a:ext cx="2077369" cy="3133658"/>
          </a:xfrm>
          <a:prstGeom prst="rect">
            <a:avLst/>
          </a:prstGeom>
          <a:noFill/>
          <a:ln>
            <a:noFill/>
          </a:ln>
        </p:spPr>
      </p:pic>
      <p:pic>
        <p:nvPicPr>
          <p:cNvPr id="13" name="Picture 12" descr="The 10 Laws Of Trust: Joel Petersen: 9781404112957: Amazon.com: Books">
            <a:extLst>
              <a:ext uri="{FF2B5EF4-FFF2-40B4-BE49-F238E27FC236}">
                <a16:creationId xmlns:a16="http://schemas.microsoft.com/office/drawing/2014/main" id="{C4BD6E27-0394-0190-175E-4CA3A15A6ED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9840" y="675481"/>
            <a:ext cx="2277797" cy="3037546"/>
          </a:xfrm>
          <a:prstGeom prst="rect">
            <a:avLst/>
          </a:prstGeom>
          <a:noFill/>
          <a:ln>
            <a:noFill/>
          </a:ln>
        </p:spPr>
      </p:pic>
      <p:pic>
        <p:nvPicPr>
          <p:cNvPr id="15" name="Picture 14" descr="Mindset: The New Psychology of Success">
            <a:extLst>
              <a:ext uri="{FF2B5EF4-FFF2-40B4-BE49-F238E27FC236}">
                <a16:creationId xmlns:a16="http://schemas.microsoft.com/office/drawing/2014/main" id="{D91427FF-175D-CC9B-A950-F9C0564267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0734" y="3264327"/>
            <a:ext cx="2077369" cy="2946472"/>
          </a:xfrm>
          <a:prstGeom prst="rect">
            <a:avLst/>
          </a:prstGeom>
          <a:noFill/>
          <a:ln>
            <a:noFill/>
          </a:ln>
        </p:spPr>
      </p:pic>
      <p:pic>
        <p:nvPicPr>
          <p:cNvPr id="2" name="Picture 2" descr="Nine Lies About Work: A Freethinking Leader's Guide to the Real World See  more">
            <a:extLst>
              <a:ext uri="{FF2B5EF4-FFF2-40B4-BE49-F238E27FC236}">
                <a16:creationId xmlns:a16="http://schemas.microsoft.com/office/drawing/2014/main" id="{6D61DD09-A499-559D-EC05-5CA7588D70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5653" y="2878215"/>
            <a:ext cx="2016928" cy="29972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B84ACBD-A08F-82A2-A3BB-ADE287773AE7}"/>
              </a:ext>
            </a:extLst>
          </p:cNvPr>
          <p:cNvPicPr>
            <a:picLocks noChangeAspect="1"/>
          </p:cNvPicPr>
          <p:nvPr/>
        </p:nvPicPr>
        <p:blipFill>
          <a:blip r:embed="rId9"/>
          <a:stretch>
            <a:fillRect/>
          </a:stretch>
        </p:blipFill>
        <p:spPr>
          <a:xfrm>
            <a:off x="7800835" y="1979621"/>
            <a:ext cx="2013037" cy="3223029"/>
          </a:xfrm>
          <a:prstGeom prst="rect">
            <a:avLst/>
          </a:prstGeom>
        </p:spPr>
      </p:pic>
      <p:pic>
        <p:nvPicPr>
          <p:cNvPr id="3074" name="Picture 2" descr="Six Cultures of the Academy ...">
            <a:extLst>
              <a:ext uri="{FF2B5EF4-FFF2-40B4-BE49-F238E27FC236}">
                <a16:creationId xmlns:a16="http://schemas.microsoft.com/office/drawing/2014/main" id="{788D84FE-87E6-4857-4830-6175480419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7951" y="3429001"/>
            <a:ext cx="2047188" cy="3254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orth Orange County Community College District | COLLEGES AND UNIVERSITIES">
            <a:extLst>
              <a:ext uri="{FF2B5EF4-FFF2-40B4-BE49-F238E27FC236}">
                <a16:creationId xmlns:a16="http://schemas.microsoft.com/office/drawing/2014/main" id="{83D0BCEA-C8DB-ED52-CB65-10FE471D5C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62132" y="818065"/>
            <a:ext cx="1888949" cy="593594"/>
          </a:xfrm>
          <a:prstGeom prst="rect">
            <a:avLst/>
          </a:prstGeom>
          <a:blipFill>
            <a:blip r:embed="rId12"/>
            <a:tile tx="0" ty="0" sx="100000" sy="100000" flip="none" algn="tl"/>
          </a:blipFill>
          <a:effectLst>
            <a:reflection blurRad="25400" stA="45000" endPos="65000" dist="50800" dir="5400000" sy="-100000" algn="bl" rotWithShape="0"/>
          </a:effectLst>
        </p:spPr>
      </p:pic>
      <p:pic>
        <p:nvPicPr>
          <p:cNvPr id="1026" name="Picture 2" descr="Leadership in Higher Education ...">
            <a:extLst>
              <a:ext uri="{FF2B5EF4-FFF2-40B4-BE49-F238E27FC236}">
                <a16:creationId xmlns:a16="http://schemas.microsoft.com/office/drawing/2014/main" id="{C3DC9C28-CBF8-2446-E3EE-C55E119D82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3392" y="2785135"/>
            <a:ext cx="2158074" cy="325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4CB54-B395-C1AA-A71A-7CC1E8D7350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F998CA0-7278-E7CC-0514-6056A437703E}"/>
              </a:ext>
            </a:extLst>
          </p:cNvPr>
          <p:cNvSpPr txBox="1"/>
          <p:nvPr/>
        </p:nvSpPr>
        <p:spPr>
          <a:xfrm>
            <a:off x="1524000" y="2328959"/>
            <a:ext cx="9144000" cy="369332"/>
          </a:xfrm>
          <a:prstGeom prst="rect">
            <a:avLst/>
          </a:prstGeom>
          <a:noFill/>
        </p:spPr>
        <p:txBody>
          <a:bodyPr wrap="square" rtlCol="0">
            <a:spAutoFit/>
          </a:bodyPr>
          <a:lstStyle/>
          <a:p>
            <a:pPr algn="ctr"/>
            <a:r>
              <a:rPr lang="en-US" b="1" i="1" dirty="0">
                <a:latin typeface="Calibri" panose="020F0502020204030204" pitchFamily="34" charset="0"/>
                <a:ea typeface="Cambria Math" panose="02040503050406030204" pitchFamily="18" charset="0"/>
              </a:rPr>
              <a:t>Tuesday, September 23, 2025 </a:t>
            </a:r>
            <a:endParaRPr lang="en-US" dirty="0"/>
          </a:p>
        </p:txBody>
      </p:sp>
      <p:sp>
        <p:nvSpPr>
          <p:cNvPr id="3" name="TextBox 2">
            <a:extLst>
              <a:ext uri="{FF2B5EF4-FFF2-40B4-BE49-F238E27FC236}">
                <a16:creationId xmlns:a16="http://schemas.microsoft.com/office/drawing/2014/main" id="{6E024C87-26EB-AD51-B476-E934653EB348}"/>
              </a:ext>
            </a:extLst>
          </p:cNvPr>
          <p:cNvSpPr txBox="1"/>
          <p:nvPr/>
        </p:nvSpPr>
        <p:spPr>
          <a:xfrm>
            <a:off x="630114" y="2892322"/>
            <a:ext cx="3974841" cy="9876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vert="horz" lIns="51435" tIns="25718" rIns="51435" bIns="25718" rtlCol="0" anchor="ctr">
            <a:normAutofit fontScale="92500"/>
          </a:bodyPr>
          <a:lstStyle/>
          <a:p>
            <a:pPr algn="ctr">
              <a:buClr>
                <a:schemeClr val="accent1">
                  <a:lumMod val="75000"/>
                </a:schemeClr>
              </a:buClr>
              <a:buSzPct val="145000"/>
            </a:pPr>
            <a:endParaRPr lang="en-US" sz="1600" dirty="0">
              <a:latin typeface="Cambria Math" panose="02040503050406030204" pitchFamily="18" charset="0"/>
              <a:ea typeface="Cambria Math" panose="02040503050406030204" pitchFamily="18" charset="0"/>
            </a:endParaRPr>
          </a:p>
          <a:p>
            <a:pPr algn="ctr">
              <a:buClr>
                <a:schemeClr val="accent1">
                  <a:lumMod val="75000"/>
                </a:schemeClr>
              </a:buClr>
              <a:buSzPct val="145000"/>
            </a:pPr>
            <a:r>
              <a:rPr lang="en-US" sz="1400" b="1" dirty="0">
                <a:solidFill>
                  <a:schemeClr val="tx1"/>
                </a:solidFill>
                <a:ea typeface="Cambria Math" panose="02040503050406030204" pitchFamily="18" charset="0"/>
              </a:rPr>
              <a:t>Flavio Medina-Martin, MPA, Ed.D.</a:t>
            </a:r>
          </a:p>
          <a:p>
            <a:pPr algn="ctr">
              <a:buClr>
                <a:schemeClr val="accent1">
                  <a:lumMod val="75000"/>
                </a:schemeClr>
              </a:buClr>
              <a:buSzPct val="145000"/>
            </a:pPr>
            <a:r>
              <a:rPr lang="en-US" sz="1400" b="1" dirty="0">
                <a:solidFill>
                  <a:schemeClr val="tx1"/>
                </a:solidFill>
                <a:ea typeface="Cambria Math" panose="02040503050406030204" pitchFamily="18" charset="0"/>
              </a:rPr>
              <a:t>District Director, Diversity, Culture, and Inclusion </a:t>
            </a:r>
          </a:p>
          <a:p>
            <a:pPr algn="ctr">
              <a:buClr>
                <a:schemeClr val="accent1">
                  <a:lumMod val="75000"/>
                </a:schemeClr>
              </a:buClr>
              <a:buSzPct val="145000"/>
            </a:pPr>
            <a:r>
              <a:rPr lang="en-US" sz="1400" b="1" dirty="0">
                <a:solidFill>
                  <a:schemeClr val="tx1"/>
                </a:solidFill>
                <a:ea typeface="Cambria Math" panose="02040503050406030204" pitchFamily="18" charset="0"/>
              </a:rPr>
              <a:t>Chancellor’s Office </a:t>
            </a:r>
          </a:p>
          <a:p>
            <a:pPr algn="ctr">
              <a:buClr>
                <a:schemeClr val="accent1">
                  <a:lumMod val="75000"/>
                </a:schemeClr>
              </a:buClr>
              <a:buSzPct val="145000"/>
            </a:pPr>
            <a:endParaRPr lang="en-US" sz="2000" dirty="0">
              <a:latin typeface="Cambria Math" panose="02040503050406030204" pitchFamily="18" charset="0"/>
              <a:ea typeface="Cambria Math" panose="02040503050406030204" pitchFamily="18" charset="0"/>
            </a:endParaRPr>
          </a:p>
        </p:txBody>
      </p:sp>
      <p:sp>
        <p:nvSpPr>
          <p:cNvPr id="2" name="TextBox 1">
            <a:extLst>
              <a:ext uri="{FF2B5EF4-FFF2-40B4-BE49-F238E27FC236}">
                <a16:creationId xmlns:a16="http://schemas.microsoft.com/office/drawing/2014/main" id="{4A3E465E-7FC4-0308-5696-4E62FBE8991C}"/>
              </a:ext>
            </a:extLst>
          </p:cNvPr>
          <p:cNvSpPr txBox="1"/>
          <p:nvPr/>
        </p:nvSpPr>
        <p:spPr>
          <a:xfrm>
            <a:off x="3356246" y="1263380"/>
            <a:ext cx="5479508" cy="923330"/>
          </a:xfrm>
          <a:prstGeom prst="rect">
            <a:avLst/>
          </a:prstGeom>
          <a:noFill/>
        </p:spPr>
        <p:txBody>
          <a:bodyPr wrap="square" rtlCol="0">
            <a:spAutoFit/>
          </a:bodyPr>
          <a:lstStyle/>
          <a:p>
            <a:pPr algn="ctr"/>
            <a:r>
              <a:rPr lang="en-US" b="1" dirty="0"/>
              <a:t>Become a Startup Superhero for your Faculty/Staff Associations (FSA) or </a:t>
            </a:r>
          </a:p>
          <a:p>
            <a:pPr algn="ctr"/>
            <a:r>
              <a:rPr lang="en-US" b="1" dirty="0"/>
              <a:t>Employee Resource Group (ERG)</a:t>
            </a:r>
            <a:endParaRPr lang="en-US" sz="2400" dirty="0">
              <a:latin typeface="Calibri" panose="020F0502020204030204" pitchFamily="34" charset="0"/>
              <a:ea typeface="Cambria Math" panose="02040503050406030204" pitchFamily="18" charset="0"/>
            </a:endParaRPr>
          </a:p>
        </p:txBody>
      </p:sp>
      <p:pic>
        <p:nvPicPr>
          <p:cNvPr id="4" name="Picture 3">
            <a:extLst>
              <a:ext uri="{FF2B5EF4-FFF2-40B4-BE49-F238E27FC236}">
                <a16:creationId xmlns:a16="http://schemas.microsoft.com/office/drawing/2014/main" id="{A1DE6032-9974-4EBC-DEE8-894C4975B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722" y="423906"/>
            <a:ext cx="2397279" cy="569919"/>
          </a:xfrm>
          <a:prstGeom prst="rect">
            <a:avLst/>
          </a:prstGeom>
          <a:effectLst>
            <a:reflection blurRad="6350" stA="50000" endA="300" endPos="38500" dist="50800" dir="5400000" sy="-100000" algn="bl" rotWithShape="0"/>
          </a:effectLst>
        </p:spPr>
      </p:pic>
      <p:pic>
        <p:nvPicPr>
          <p:cNvPr id="6" name="Picture 5">
            <a:extLst>
              <a:ext uri="{FF2B5EF4-FFF2-40B4-BE49-F238E27FC236}">
                <a16:creationId xmlns:a16="http://schemas.microsoft.com/office/drawing/2014/main" id="{01157737-29AA-1A51-765B-4C1BEAC5D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
        <p:nvSpPr>
          <p:cNvPr id="7" name="TextBox 6">
            <a:extLst>
              <a:ext uri="{FF2B5EF4-FFF2-40B4-BE49-F238E27FC236}">
                <a16:creationId xmlns:a16="http://schemas.microsoft.com/office/drawing/2014/main" id="{B7AB715A-9519-E796-4598-37D5F87120A5}"/>
              </a:ext>
            </a:extLst>
          </p:cNvPr>
          <p:cNvSpPr txBox="1"/>
          <p:nvPr/>
        </p:nvSpPr>
        <p:spPr>
          <a:xfrm>
            <a:off x="7719227" y="2876981"/>
            <a:ext cx="3974841" cy="8365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vert="horz" lIns="51435" tIns="25718" rIns="51435" bIns="25718" rtlCol="0" anchor="ctr">
            <a:normAutofit/>
          </a:bodyPr>
          <a:lstStyle/>
          <a:p>
            <a:pPr algn="ctr">
              <a:buClr>
                <a:schemeClr val="accent1">
                  <a:lumMod val="75000"/>
                </a:schemeClr>
              </a:buClr>
              <a:buSzPct val="145000"/>
            </a:pPr>
            <a:r>
              <a:rPr lang="en-US" sz="1400" b="1" dirty="0">
                <a:solidFill>
                  <a:schemeClr val="tx1"/>
                </a:solidFill>
                <a:ea typeface="Cambria Math" panose="02040503050406030204" pitchFamily="18" charset="0"/>
              </a:rPr>
              <a:t>Amita Suhrid</a:t>
            </a:r>
          </a:p>
          <a:p>
            <a:pPr algn="ctr">
              <a:buClr>
                <a:schemeClr val="accent1">
                  <a:lumMod val="75000"/>
                </a:schemeClr>
              </a:buClr>
              <a:buSzPct val="145000"/>
            </a:pPr>
            <a:r>
              <a:rPr lang="en-US" sz="1400" b="1" dirty="0">
                <a:solidFill>
                  <a:schemeClr val="tx1"/>
                </a:solidFill>
                <a:ea typeface="Cambria Math" panose="02040503050406030204" pitchFamily="18" charset="0"/>
              </a:rPr>
              <a:t>District Director, Professional Development </a:t>
            </a:r>
          </a:p>
          <a:p>
            <a:pPr algn="ctr">
              <a:buClr>
                <a:schemeClr val="accent1">
                  <a:lumMod val="75000"/>
                </a:schemeClr>
              </a:buClr>
              <a:buSzPct val="145000"/>
            </a:pPr>
            <a:r>
              <a:rPr lang="en-US" sz="1400" b="1" dirty="0">
                <a:solidFill>
                  <a:schemeClr val="tx1"/>
                </a:solidFill>
                <a:ea typeface="Cambria Math" panose="02040503050406030204" pitchFamily="18" charset="0"/>
              </a:rPr>
              <a:t>Human Resources</a:t>
            </a:r>
          </a:p>
        </p:txBody>
      </p:sp>
      <p:sp>
        <p:nvSpPr>
          <p:cNvPr id="8" name="TextBox 7">
            <a:extLst>
              <a:ext uri="{FF2B5EF4-FFF2-40B4-BE49-F238E27FC236}">
                <a16:creationId xmlns:a16="http://schemas.microsoft.com/office/drawing/2014/main" id="{598273DF-69B5-2CF0-018B-6918EE780430}"/>
              </a:ext>
            </a:extLst>
          </p:cNvPr>
          <p:cNvSpPr txBox="1"/>
          <p:nvPr/>
        </p:nvSpPr>
        <p:spPr>
          <a:xfrm>
            <a:off x="5797717" y="4254027"/>
            <a:ext cx="4572000" cy="10044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vert="horz" lIns="51435" tIns="25718" rIns="51435" bIns="25718" rtlCol="0" anchor="ctr">
            <a:normAutofit/>
          </a:bodyPr>
          <a:lstStyle/>
          <a:p>
            <a:pPr algn="ctr">
              <a:buClr>
                <a:schemeClr val="accent1">
                  <a:lumMod val="75000"/>
                </a:schemeClr>
              </a:buClr>
              <a:buSzPct val="145000"/>
            </a:pPr>
            <a:r>
              <a:rPr lang="en-US" sz="1400" b="1" dirty="0">
                <a:solidFill>
                  <a:schemeClr val="tx1"/>
                </a:solidFill>
                <a:ea typeface="Cambria Math" panose="02040503050406030204" pitchFamily="18" charset="0"/>
              </a:rPr>
              <a:t>Mylene Daniels</a:t>
            </a:r>
          </a:p>
          <a:p>
            <a:pPr algn="ctr">
              <a:buClr>
                <a:schemeClr val="accent1">
                  <a:lumMod val="75000"/>
                </a:schemeClr>
              </a:buClr>
              <a:buSzPct val="145000"/>
            </a:pPr>
            <a:r>
              <a:rPr lang="en-US" sz="1400" b="1" dirty="0">
                <a:solidFill>
                  <a:schemeClr val="tx1"/>
                </a:solidFill>
                <a:ea typeface="Cambria Math" panose="02040503050406030204" pitchFamily="18" charset="0"/>
              </a:rPr>
              <a:t>District Director, Human Resources Operations </a:t>
            </a:r>
          </a:p>
          <a:p>
            <a:pPr algn="ctr">
              <a:buClr>
                <a:schemeClr val="accent1">
                  <a:lumMod val="75000"/>
                </a:schemeClr>
              </a:buClr>
              <a:buSzPct val="145000"/>
            </a:pPr>
            <a:r>
              <a:rPr lang="en-US" sz="1400" b="1" dirty="0">
                <a:solidFill>
                  <a:schemeClr val="tx1"/>
                </a:solidFill>
                <a:ea typeface="Cambria Math" panose="02040503050406030204" pitchFamily="18" charset="0"/>
              </a:rPr>
              <a:t>Human Resources</a:t>
            </a:r>
          </a:p>
        </p:txBody>
      </p:sp>
    </p:spTree>
    <p:extLst>
      <p:ext uri="{BB962C8B-B14F-4D97-AF65-F5344CB8AC3E}">
        <p14:creationId xmlns:p14="http://schemas.microsoft.com/office/powerpoint/2010/main" val="362215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481283" y="1114863"/>
            <a:ext cx="3042307" cy="330792"/>
          </a:xfrm>
          <a:prstGeom prst="rect">
            <a:avLst/>
          </a:prstGeom>
        </p:spPr>
        <p:txBody>
          <a:bodyPr vert="horz" lIns="38577" tIns="19289" rIns="38577"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85A855F4-4887-3148-E3CD-C8B5A79C9460}"/>
              </a:ext>
            </a:extLst>
          </p:cNvPr>
          <p:cNvSpPr txBox="1"/>
          <p:nvPr/>
        </p:nvSpPr>
        <p:spPr>
          <a:xfrm>
            <a:off x="0" y="1114863"/>
            <a:ext cx="12192000" cy="3477875"/>
          </a:xfrm>
          <a:prstGeom prst="rect">
            <a:avLst/>
          </a:prstGeom>
          <a:noFill/>
        </p:spPr>
        <p:txBody>
          <a:bodyPr wrap="square" rtlCol="0">
            <a:spAutoFit/>
          </a:bodyPr>
          <a:lstStyle/>
          <a:p>
            <a:pPr algn="ctr"/>
            <a:r>
              <a:rPr lang="en-US" sz="1400" b="1" dirty="0">
                <a:highlight>
                  <a:srgbClr val="FFFFFF"/>
                </a:highlight>
                <a:latin typeface="+mj-lt"/>
              </a:rPr>
              <a:t>Become a Startup Superhero for your Faculty/Staff Associations (FSA) or </a:t>
            </a:r>
          </a:p>
          <a:p>
            <a:pPr algn="ctr"/>
            <a:r>
              <a:rPr lang="en-US" sz="1400" b="1" dirty="0">
                <a:highlight>
                  <a:srgbClr val="FFFFFF"/>
                </a:highlight>
                <a:latin typeface="+mj-lt"/>
              </a:rPr>
              <a:t>Employee Resource Group (ERG)</a:t>
            </a:r>
            <a:endParaRPr lang="en-US" sz="1400" dirty="0">
              <a:highlight>
                <a:srgbClr val="FFFFFF"/>
              </a:highlight>
              <a:latin typeface="+mj-lt"/>
              <a:ea typeface="Cambria Math" panose="02040503050406030204" pitchFamily="18" charset="0"/>
            </a:endParaRPr>
          </a:p>
          <a:p>
            <a:endParaRPr lang="en-US" sz="1600" dirty="0">
              <a:solidFill>
                <a:srgbClr val="000000"/>
              </a:solidFill>
              <a:highlight>
                <a:srgbClr val="FFFFFF"/>
              </a:highlight>
              <a:latin typeface="+mj-lt"/>
              <a:ea typeface="Calibri" panose="020F0502020204030204" pitchFamily="34" charset="0"/>
              <a:cs typeface="Times New Roman" panose="02020603050405020304" pitchFamily="18" charset="0"/>
            </a:endParaRPr>
          </a:p>
          <a:p>
            <a:endParaRPr lang="en-US" sz="1600" dirty="0">
              <a:solidFill>
                <a:srgbClr val="000000"/>
              </a:solidFill>
              <a:highlight>
                <a:srgbClr val="FFFFFF"/>
              </a:highligh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highlight>
                  <a:srgbClr val="FFFFFF"/>
                </a:highlight>
                <a:latin typeface="+mj-lt"/>
              </a:rPr>
              <a:t>Starting a new Faculty and Staff Association (FSA) or Employee Resource Group (ERG) can be an exciting and innovative way to build a sense of belonging, community, and inclusivity at your campus. </a:t>
            </a:r>
          </a:p>
          <a:p>
            <a:endParaRPr lang="en-US" dirty="0">
              <a:highlight>
                <a:srgbClr val="FFFFFF"/>
              </a:highlight>
              <a:latin typeface="+mj-lt"/>
            </a:endParaRPr>
          </a:p>
          <a:p>
            <a:pPr marL="285750" indent="-285750">
              <a:buFont typeface="Arial" panose="020B0604020202020204" pitchFamily="34" charset="0"/>
              <a:buChar char="•"/>
            </a:pPr>
            <a:r>
              <a:rPr lang="en-US" dirty="0">
                <a:highlight>
                  <a:srgbClr val="FFFFFF"/>
                </a:highlight>
                <a:latin typeface="+mj-lt"/>
              </a:rPr>
              <a:t>Difference between FSA and ERG – FSA is specific to Higher Educational employment platforms (mostly); ERGs is term that is used other platforms such as Healthcare, other forms of public service, and the private sector. </a:t>
            </a:r>
          </a:p>
          <a:p>
            <a:endParaRPr lang="en-US" dirty="0">
              <a:highlight>
                <a:srgbClr val="FFFFFF"/>
              </a:highlight>
              <a:latin typeface="+mj-lt"/>
            </a:endParaRPr>
          </a:p>
          <a:p>
            <a:pPr marL="285750" indent="-285750">
              <a:buFont typeface="Arial" panose="020B0604020202020204" pitchFamily="34" charset="0"/>
              <a:buChar char="•"/>
            </a:pPr>
            <a:r>
              <a:rPr lang="en-US" dirty="0">
                <a:highlight>
                  <a:srgbClr val="FFFFFF"/>
                </a:highlight>
                <a:latin typeface="+mj-lt"/>
              </a:rPr>
              <a:t>At the North Orange County Community College District (NOCCCD) we label affinity groups – FSAs. </a:t>
            </a:r>
            <a:endParaRPr lang="en-US" dirty="0">
              <a:solidFill>
                <a:srgbClr val="000000"/>
              </a:solidFill>
              <a:highlight>
                <a:srgbClr val="FFFFFF"/>
              </a:highlight>
              <a:latin typeface="+mj-lt"/>
              <a:ea typeface="Calibri" panose="020F0502020204030204" pitchFamily="34" charset="0"/>
              <a:cs typeface="Times New Roman" panose="02020603050405020304" pitchFamily="18" charset="0"/>
            </a:endParaRPr>
          </a:p>
          <a:p>
            <a:pPr algn="ctr"/>
            <a:endParaRPr lang="en-US" sz="1600" b="1" i="1" u="sng" dirty="0">
              <a:solidFill>
                <a:srgbClr val="000000"/>
              </a:solidFill>
              <a:highlight>
                <a:srgbClr val="FFFFFF"/>
              </a:highlight>
              <a:latin typeface="+mj-lt"/>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F72B5CC-4E4B-120C-C5DA-BA1EB10B0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590" y="517052"/>
            <a:ext cx="2514600" cy="597811"/>
          </a:xfrm>
          <a:prstGeom prst="rect">
            <a:avLst/>
          </a:prstGeom>
        </p:spPr>
      </p:pic>
      <p:pic>
        <p:nvPicPr>
          <p:cNvPr id="3" name="Picture 2">
            <a:extLst>
              <a:ext uri="{FF2B5EF4-FFF2-40B4-BE49-F238E27FC236}">
                <a16:creationId xmlns:a16="http://schemas.microsoft.com/office/drawing/2014/main" id="{A502DE75-DE65-1276-46D4-F1AEBA215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527" y="308390"/>
            <a:ext cx="1921510" cy="687705"/>
          </a:xfrm>
          <a:prstGeom prst="rect">
            <a:avLst/>
          </a:prstGeom>
        </p:spPr>
      </p:pic>
    </p:spTree>
    <p:extLst>
      <p:ext uri="{BB962C8B-B14F-4D97-AF65-F5344CB8AC3E}">
        <p14:creationId xmlns:p14="http://schemas.microsoft.com/office/powerpoint/2010/main" val="134584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11839-DEFC-9BA8-9CE9-BE678515AF0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2E57271-9B0F-3E47-EE9B-C2317C755BDF}"/>
              </a:ext>
            </a:extLst>
          </p:cNvPr>
          <p:cNvSpPr txBox="1">
            <a:spLocks/>
          </p:cNvSpPr>
          <p:nvPr/>
        </p:nvSpPr>
        <p:spPr>
          <a:xfrm>
            <a:off x="6481283" y="1114863"/>
            <a:ext cx="3042307" cy="330792"/>
          </a:xfrm>
          <a:prstGeom prst="rect">
            <a:avLst/>
          </a:prstGeom>
        </p:spPr>
        <p:txBody>
          <a:bodyPr vert="horz" lIns="38577" tIns="19289" rIns="38577"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5E16B672-559B-BD46-78AD-EA105E087BE4}"/>
              </a:ext>
            </a:extLst>
          </p:cNvPr>
          <p:cNvSpPr txBox="1"/>
          <p:nvPr/>
        </p:nvSpPr>
        <p:spPr>
          <a:xfrm>
            <a:off x="0" y="1564424"/>
            <a:ext cx="12192000" cy="2769989"/>
          </a:xfrm>
          <a:prstGeom prst="rect">
            <a:avLst/>
          </a:prstGeom>
          <a:noFill/>
        </p:spPr>
        <p:txBody>
          <a:bodyPr wrap="square" rtlCol="0">
            <a:spAutoFit/>
          </a:bodyPr>
          <a:lstStyle/>
          <a:p>
            <a:pPr algn="ctr"/>
            <a:r>
              <a:rPr lang="en-US" sz="1400" b="1" dirty="0">
                <a:highlight>
                  <a:srgbClr val="FFFFFF"/>
                </a:highlight>
                <a:latin typeface="+mj-lt"/>
              </a:rPr>
              <a:t>Become a Startup Superhero for your Faculty/Staff Associations (FSA)</a:t>
            </a:r>
            <a:endParaRPr lang="en-US" sz="1600" dirty="0">
              <a:solidFill>
                <a:srgbClr val="000000"/>
              </a:solidFill>
              <a:highlight>
                <a:srgbClr val="FFFFFF"/>
              </a:highlight>
              <a:latin typeface="+mj-lt"/>
              <a:ea typeface="Calibri" panose="020F0502020204030204" pitchFamily="34" charset="0"/>
              <a:cs typeface="Times New Roman" panose="02020603050405020304" pitchFamily="18" charset="0"/>
            </a:endParaRPr>
          </a:p>
          <a:p>
            <a:endParaRPr lang="en-US" sz="1600" dirty="0">
              <a:highlight>
                <a:srgbClr val="FFFFFF"/>
              </a:highlight>
              <a:latin typeface="+mj-lt"/>
            </a:endParaRPr>
          </a:p>
          <a:p>
            <a:r>
              <a:rPr lang="en-US" dirty="0">
                <a:highlight>
                  <a:srgbClr val="FFFFFF"/>
                </a:highlight>
                <a:latin typeface="+mj-lt"/>
              </a:rPr>
              <a:t>What are FSAs and what do they do?</a:t>
            </a:r>
          </a:p>
          <a:p>
            <a:endParaRPr lang="en-US" dirty="0">
              <a:solidFill>
                <a:srgbClr val="000000"/>
              </a:solidFill>
              <a:highlight>
                <a:srgbClr val="FFFFFF"/>
              </a:highligh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highlight>
                  <a:srgbClr val="FFFFFF"/>
                </a:highlight>
              </a:rPr>
              <a:t>Advocate, support, and serve as amplified voices for specific identity affiliations</a:t>
            </a:r>
          </a:p>
          <a:p>
            <a:pPr marL="285750" indent="-285750">
              <a:buFont typeface="Arial" panose="020B0604020202020204" pitchFamily="34" charset="0"/>
              <a:buChar char="•"/>
            </a:pPr>
            <a:r>
              <a:rPr lang="en-US" dirty="0">
                <a:highlight>
                  <a:srgbClr val="FFFFFF"/>
                </a:highlight>
              </a:rPr>
              <a:t>Intended to promote a sense of belonging </a:t>
            </a:r>
          </a:p>
          <a:p>
            <a:pPr marL="285750" indent="-285750">
              <a:buFont typeface="Arial" panose="020B0604020202020204" pitchFamily="34" charset="0"/>
              <a:buChar char="•"/>
            </a:pPr>
            <a:r>
              <a:rPr lang="en-US" dirty="0">
                <a:highlight>
                  <a:srgbClr val="FFFFFF"/>
                </a:highlight>
              </a:rPr>
              <a:t>Provide employees time and space to meet with others </a:t>
            </a:r>
          </a:p>
          <a:p>
            <a:pPr marL="285750" indent="-285750">
              <a:buFont typeface="Arial" panose="020B0604020202020204" pitchFamily="34" charset="0"/>
              <a:buChar char="•"/>
            </a:pPr>
            <a:r>
              <a:rPr lang="en-US" dirty="0">
                <a:highlight>
                  <a:srgbClr val="FFFFFF"/>
                </a:highlight>
              </a:rPr>
              <a:t>Help build community and influence change throughout the District and through that shared identity. </a:t>
            </a:r>
          </a:p>
          <a:p>
            <a:pPr marL="285750" indent="-285750">
              <a:buFont typeface="Arial" panose="020B0604020202020204" pitchFamily="34" charset="0"/>
              <a:buChar char="•"/>
            </a:pPr>
            <a:r>
              <a:rPr lang="en-US" dirty="0">
                <a:highlight>
                  <a:srgbClr val="FFFFFF"/>
                </a:highlight>
              </a:rPr>
              <a:t>Aim to increase awareness of issues that foster a more inclusive and informed campus environment. </a:t>
            </a:r>
          </a:p>
          <a:p>
            <a:pPr marL="285750" indent="-285750">
              <a:buFont typeface="Arial" panose="020B0604020202020204" pitchFamily="34" charset="0"/>
              <a:buChar char="•"/>
            </a:pPr>
            <a:r>
              <a:rPr lang="en-US" dirty="0">
                <a:highlight>
                  <a:srgbClr val="FFFFFF"/>
                </a:highlight>
              </a:rPr>
              <a:t>Through education, cultural engagement, and community-building</a:t>
            </a:r>
          </a:p>
        </p:txBody>
      </p:sp>
      <p:pic>
        <p:nvPicPr>
          <p:cNvPr id="2" name="Picture 1">
            <a:extLst>
              <a:ext uri="{FF2B5EF4-FFF2-40B4-BE49-F238E27FC236}">
                <a16:creationId xmlns:a16="http://schemas.microsoft.com/office/drawing/2014/main" id="{E23D06F2-9BB6-6F12-8E82-B636ED2D6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741" y="847844"/>
            <a:ext cx="2514600" cy="597811"/>
          </a:xfrm>
          <a:prstGeom prst="rect">
            <a:avLst/>
          </a:prstGeom>
        </p:spPr>
      </p:pic>
      <p:pic>
        <p:nvPicPr>
          <p:cNvPr id="3" name="Picture 2">
            <a:extLst>
              <a:ext uri="{FF2B5EF4-FFF2-40B4-BE49-F238E27FC236}">
                <a16:creationId xmlns:a16="http://schemas.microsoft.com/office/drawing/2014/main" id="{718CB7B0-AA2C-78AA-4BF2-B085190F4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527" y="308390"/>
            <a:ext cx="1921510" cy="687705"/>
          </a:xfrm>
          <a:prstGeom prst="rect">
            <a:avLst/>
          </a:prstGeom>
        </p:spPr>
      </p:pic>
    </p:spTree>
    <p:extLst>
      <p:ext uri="{BB962C8B-B14F-4D97-AF65-F5344CB8AC3E}">
        <p14:creationId xmlns:p14="http://schemas.microsoft.com/office/powerpoint/2010/main" val="386137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1DCEB-2A5B-EC67-4313-417F4E2735F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AFDE4A2-E6A0-C2F2-43C7-B7254D22E300}"/>
              </a:ext>
            </a:extLst>
          </p:cNvPr>
          <p:cNvSpPr txBox="1">
            <a:spLocks/>
          </p:cNvSpPr>
          <p:nvPr/>
        </p:nvSpPr>
        <p:spPr>
          <a:xfrm>
            <a:off x="6481283" y="1114863"/>
            <a:ext cx="3042307" cy="330792"/>
          </a:xfrm>
          <a:prstGeom prst="rect">
            <a:avLst/>
          </a:prstGeom>
        </p:spPr>
        <p:txBody>
          <a:bodyPr vert="horz" lIns="38577" tIns="19289" rIns="38577"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64744D00-E9B5-7449-171A-7B528A5CBC49}"/>
              </a:ext>
            </a:extLst>
          </p:cNvPr>
          <p:cNvSpPr txBox="1"/>
          <p:nvPr/>
        </p:nvSpPr>
        <p:spPr>
          <a:xfrm>
            <a:off x="2668412" y="1012069"/>
            <a:ext cx="7287351" cy="730969"/>
          </a:xfrm>
          <a:prstGeom prst="rect">
            <a:avLst/>
          </a:prstGeom>
          <a:noFill/>
        </p:spPr>
        <p:txBody>
          <a:bodyPr wrap="square" rtlCol="0">
            <a:spAutoFit/>
          </a:bodyPr>
          <a:lstStyle/>
          <a:p>
            <a:pPr algn="ctr"/>
            <a:r>
              <a:rPr lang="en-US" sz="1400" b="1" dirty="0">
                <a:highlight>
                  <a:srgbClr val="FFFFFF"/>
                </a:highlight>
              </a:rPr>
              <a:t>Become a Startup Superhero for your Faculty/Staff Associations (FSA) or </a:t>
            </a:r>
          </a:p>
          <a:p>
            <a:pPr algn="ctr"/>
            <a:r>
              <a:rPr lang="en-US" sz="1400" b="1" dirty="0">
                <a:highlight>
                  <a:srgbClr val="FFFFFF"/>
                </a:highlight>
              </a:rPr>
              <a:t>Employee Resource Group (ERG)</a:t>
            </a:r>
            <a:endParaRPr lang="en-US" sz="1400" dirty="0">
              <a:highlight>
                <a:srgbClr val="FFFFFF"/>
              </a:highlight>
              <a:ea typeface="Cambria Math" panose="02040503050406030204" pitchFamily="18" charset="0"/>
            </a:endParaRPr>
          </a:p>
          <a:p>
            <a:pPr algn="ctr"/>
            <a:r>
              <a:rPr lang="en-US" sz="1350" dirty="0">
                <a:solidFill>
                  <a:srgbClr val="000000"/>
                </a:solidFill>
                <a:highlight>
                  <a:srgbClr val="FFFFFF"/>
                </a:highlight>
                <a:latin typeface="Tahoma" panose="020B0604030504040204" pitchFamily="34" charset="0"/>
                <a:ea typeface="Aptos" panose="020B0004020202020204" pitchFamily="34" charset="0"/>
                <a:cs typeface="Times New Roman" panose="02020603050405020304" pitchFamily="18" charset="0"/>
              </a:rPr>
              <a:t>Who and Where Are We: </a:t>
            </a:r>
          </a:p>
        </p:txBody>
      </p:sp>
      <p:pic>
        <p:nvPicPr>
          <p:cNvPr id="2" name="Picture 1">
            <a:extLst>
              <a:ext uri="{FF2B5EF4-FFF2-40B4-BE49-F238E27FC236}">
                <a16:creationId xmlns:a16="http://schemas.microsoft.com/office/drawing/2014/main" id="{63151389-15B0-81BF-D855-AE8A5D269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588" y="547768"/>
            <a:ext cx="2514600" cy="597811"/>
          </a:xfrm>
          <a:prstGeom prst="rect">
            <a:avLst/>
          </a:prstGeom>
        </p:spPr>
      </p:pic>
      <p:pic>
        <p:nvPicPr>
          <p:cNvPr id="6" name="Picture 5">
            <a:extLst>
              <a:ext uri="{FF2B5EF4-FFF2-40B4-BE49-F238E27FC236}">
                <a16:creationId xmlns:a16="http://schemas.microsoft.com/office/drawing/2014/main" id="{FC5C6D0C-C15A-0712-C68C-19B6B9245582}"/>
              </a:ext>
            </a:extLst>
          </p:cNvPr>
          <p:cNvPicPr>
            <a:picLocks noChangeAspect="1"/>
          </p:cNvPicPr>
          <p:nvPr/>
        </p:nvPicPr>
        <p:blipFill>
          <a:blip r:embed="rId4"/>
          <a:stretch>
            <a:fillRect/>
          </a:stretch>
        </p:blipFill>
        <p:spPr>
          <a:xfrm>
            <a:off x="373224" y="1548449"/>
            <a:ext cx="11187405" cy="4679409"/>
          </a:xfrm>
          <a:prstGeom prst="rect">
            <a:avLst/>
          </a:prstGeom>
        </p:spPr>
      </p:pic>
      <p:pic>
        <p:nvPicPr>
          <p:cNvPr id="3" name="Picture 2">
            <a:extLst>
              <a:ext uri="{FF2B5EF4-FFF2-40B4-BE49-F238E27FC236}">
                <a16:creationId xmlns:a16="http://schemas.microsoft.com/office/drawing/2014/main" id="{C6F1BF6F-DA20-F22F-2B64-953B94B9E8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
        <p:nvSpPr>
          <p:cNvPr id="5" name="TextBox 4">
            <a:extLst>
              <a:ext uri="{FF2B5EF4-FFF2-40B4-BE49-F238E27FC236}">
                <a16:creationId xmlns:a16="http://schemas.microsoft.com/office/drawing/2014/main" id="{6AE2DA8C-7A7A-581C-6E00-DC38B5270086}"/>
              </a:ext>
            </a:extLst>
          </p:cNvPr>
          <p:cNvSpPr txBox="1"/>
          <p:nvPr/>
        </p:nvSpPr>
        <p:spPr>
          <a:xfrm>
            <a:off x="11355355" y="6394906"/>
            <a:ext cx="205274" cy="261610"/>
          </a:xfrm>
          <a:prstGeom prst="rect">
            <a:avLst/>
          </a:prstGeom>
          <a:noFill/>
        </p:spPr>
        <p:txBody>
          <a:bodyPr wrap="square" rtlCol="0">
            <a:spAutoFit/>
          </a:bodyPr>
          <a:lstStyle/>
          <a:p>
            <a:r>
              <a:rPr lang="en-US" sz="1100" dirty="0"/>
              <a:t>A</a:t>
            </a:r>
          </a:p>
        </p:txBody>
      </p:sp>
    </p:spTree>
    <p:extLst>
      <p:ext uri="{BB962C8B-B14F-4D97-AF65-F5344CB8AC3E}">
        <p14:creationId xmlns:p14="http://schemas.microsoft.com/office/powerpoint/2010/main" val="353642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0E68-1D74-E5A5-9067-3F43A8DA904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E7D8776-F7AA-7651-DF9D-9A7CFBFEACDB}"/>
              </a:ext>
            </a:extLst>
          </p:cNvPr>
          <p:cNvSpPr txBox="1">
            <a:spLocks/>
          </p:cNvSpPr>
          <p:nvPr/>
        </p:nvSpPr>
        <p:spPr>
          <a:xfrm>
            <a:off x="6481283" y="1114863"/>
            <a:ext cx="3042307" cy="330792"/>
          </a:xfrm>
          <a:prstGeom prst="rect">
            <a:avLst/>
          </a:prstGeom>
        </p:spPr>
        <p:txBody>
          <a:bodyPr vert="horz" lIns="38577" tIns="19289" rIns="38577"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D49FCFA4-83AA-F0B7-BB4F-850B928BBDEF}"/>
              </a:ext>
            </a:extLst>
          </p:cNvPr>
          <p:cNvSpPr txBox="1"/>
          <p:nvPr/>
        </p:nvSpPr>
        <p:spPr>
          <a:xfrm>
            <a:off x="2668412" y="1012069"/>
            <a:ext cx="7287351" cy="730969"/>
          </a:xfrm>
          <a:prstGeom prst="rect">
            <a:avLst/>
          </a:prstGeom>
          <a:noFill/>
        </p:spPr>
        <p:txBody>
          <a:bodyPr wrap="square" rtlCol="0">
            <a:spAutoFit/>
          </a:bodyPr>
          <a:lstStyle/>
          <a:p>
            <a:pPr algn="ctr"/>
            <a:r>
              <a:rPr lang="en-US" sz="1400" b="1" dirty="0">
                <a:highlight>
                  <a:srgbClr val="FFFFFF"/>
                </a:highlight>
              </a:rPr>
              <a:t>Become a Startup Superhero for your Faculty/Staff Associations (FSA) or </a:t>
            </a:r>
          </a:p>
          <a:p>
            <a:pPr algn="ctr"/>
            <a:r>
              <a:rPr lang="en-US" sz="1400" b="1" dirty="0">
                <a:highlight>
                  <a:srgbClr val="FFFFFF"/>
                </a:highlight>
              </a:rPr>
              <a:t>Employee Resource Group (ERG)</a:t>
            </a:r>
            <a:endParaRPr lang="en-US" sz="1400" dirty="0">
              <a:highlight>
                <a:srgbClr val="FFFFFF"/>
              </a:highlight>
              <a:ea typeface="Cambria Math" panose="02040503050406030204" pitchFamily="18" charset="0"/>
            </a:endParaRPr>
          </a:p>
          <a:p>
            <a:pPr algn="ctr"/>
            <a:r>
              <a:rPr lang="en-US" sz="1350" dirty="0">
                <a:solidFill>
                  <a:srgbClr val="000000"/>
                </a:solidFill>
                <a:highlight>
                  <a:srgbClr val="FFFFFF"/>
                </a:highlight>
                <a:latin typeface="Tahoma" panose="020B0604030504040204" pitchFamily="34" charset="0"/>
                <a:ea typeface="Aptos" panose="020B0004020202020204" pitchFamily="34" charset="0"/>
                <a:cs typeface="Times New Roman" panose="02020603050405020304" pitchFamily="18" charset="0"/>
              </a:rPr>
              <a:t>Who and Where Are We: </a:t>
            </a:r>
          </a:p>
        </p:txBody>
      </p:sp>
      <p:pic>
        <p:nvPicPr>
          <p:cNvPr id="2" name="Picture 1">
            <a:extLst>
              <a:ext uri="{FF2B5EF4-FFF2-40B4-BE49-F238E27FC236}">
                <a16:creationId xmlns:a16="http://schemas.microsoft.com/office/drawing/2014/main" id="{2ACD8005-45CF-5433-75A7-23763457A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642" y="465655"/>
            <a:ext cx="2514600" cy="597811"/>
          </a:xfrm>
          <a:prstGeom prst="rect">
            <a:avLst/>
          </a:prstGeom>
        </p:spPr>
      </p:pic>
      <p:pic>
        <p:nvPicPr>
          <p:cNvPr id="6" name="Picture 5">
            <a:extLst>
              <a:ext uri="{FF2B5EF4-FFF2-40B4-BE49-F238E27FC236}">
                <a16:creationId xmlns:a16="http://schemas.microsoft.com/office/drawing/2014/main" id="{113FEF0B-E6B9-70E0-DDF4-5672A42EF338}"/>
              </a:ext>
            </a:extLst>
          </p:cNvPr>
          <p:cNvPicPr>
            <a:picLocks noChangeAspect="1"/>
          </p:cNvPicPr>
          <p:nvPr/>
        </p:nvPicPr>
        <p:blipFill>
          <a:blip r:embed="rId4"/>
          <a:stretch>
            <a:fillRect/>
          </a:stretch>
        </p:blipFill>
        <p:spPr>
          <a:xfrm>
            <a:off x="-178832" y="1582394"/>
            <a:ext cx="7402285" cy="3625898"/>
          </a:xfrm>
          <a:prstGeom prst="rect">
            <a:avLst/>
          </a:prstGeom>
        </p:spPr>
      </p:pic>
      <p:sp>
        <p:nvSpPr>
          <p:cNvPr id="7" name="TextBox 6">
            <a:extLst>
              <a:ext uri="{FF2B5EF4-FFF2-40B4-BE49-F238E27FC236}">
                <a16:creationId xmlns:a16="http://schemas.microsoft.com/office/drawing/2014/main" id="{6FF1F979-BCF4-3D2C-4D27-583A3BE6F004}"/>
              </a:ext>
            </a:extLst>
          </p:cNvPr>
          <p:cNvSpPr txBox="1"/>
          <p:nvPr/>
        </p:nvSpPr>
        <p:spPr>
          <a:xfrm>
            <a:off x="6481284" y="1743038"/>
            <a:ext cx="5710716"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Almost 60,000</a:t>
            </a:r>
            <a:r>
              <a:rPr lang="en-US" dirty="0"/>
              <a:t> </a:t>
            </a:r>
          </a:p>
          <a:p>
            <a:pPr marL="285750" indent="-285750">
              <a:buFont typeface="Arial" panose="020B0604020202020204" pitchFamily="34" charset="0"/>
              <a:buChar char="•"/>
            </a:pPr>
            <a:r>
              <a:rPr lang="en-US" dirty="0"/>
              <a:t>The District includes two award-winning credit colleges </a:t>
            </a:r>
            <a:r>
              <a:rPr lang="en-US" b="1" dirty="0"/>
              <a:t>– Cypress College and Fullerton College </a:t>
            </a:r>
            <a:r>
              <a:rPr lang="en-US" dirty="0"/>
              <a:t>– as well as one of the largest noncredit institutions in the state – </a:t>
            </a:r>
            <a:r>
              <a:rPr lang="en-US" b="1" dirty="0"/>
              <a:t>North Orange Continuing Education. </a:t>
            </a:r>
          </a:p>
          <a:p>
            <a:pPr marL="285750" indent="-285750">
              <a:buFont typeface="Arial" panose="020B0604020202020204" pitchFamily="34" charset="0"/>
              <a:buChar char="•"/>
            </a:pPr>
            <a:r>
              <a:rPr lang="en-US" b="1" dirty="0"/>
              <a:t>Chancellor Byron D. Clift Breland</a:t>
            </a:r>
            <a:r>
              <a:rPr lang="en-US" dirty="0"/>
              <a:t> </a:t>
            </a:r>
          </a:p>
          <a:p>
            <a:pPr marL="285750" indent="-285750">
              <a:buFont typeface="Arial" panose="020B0604020202020204" pitchFamily="34" charset="0"/>
              <a:buChar char="•"/>
            </a:pPr>
            <a:r>
              <a:rPr lang="en-US" b="1" dirty="0"/>
              <a:t>2,800 people </a:t>
            </a:r>
          </a:p>
          <a:p>
            <a:pPr marL="285750" indent="-285750">
              <a:buFont typeface="Arial" panose="020B0604020202020204" pitchFamily="34" charset="0"/>
              <a:buChar char="•"/>
            </a:pPr>
            <a:r>
              <a:rPr lang="en-US" dirty="0"/>
              <a:t>$</a:t>
            </a:r>
            <a:r>
              <a:rPr lang="en-US" b="1" dirty="0"/>
              <a:t>2 billion </a:t>
            </a:r>
            <a:r>
              <a:rPr lang="en-US" dirty="0"/>
              <a:t>in income to OC  </a:t>
            </a:r>
            <a:br>
              <a:rPr lang="en-US" dirty="0"/>
            </a:br>
            <a:br>
              <a:rPr lang="en-US" dirty="0"/>
            </a:br>
            <a:r>
              <a:rPr lang="en-US" b="1" dirty="0"/>
              <a:t>Our students come from diverse backgrounds and experiences in order to achieve their educational, professional and personal goals. We create and nurture inclusive, equitable learning environments to empower students to reach their full potential while providing well-trained graduates needed by local employers. </a:t>
            </a:r>
          </a:p>
        </p:txBody>
      </p:sp>
      <p:pic>
        <p:nvPicPr>
          <p:cNvPr id="3" name="Picture 2">
            <a:extLst>
              <a:ext uri="{FF2B5EF4-FFF2-40B4-BE49-F238E27FC236}">
                <a16:creationId xmlns:a16="http://schemas.microsoft.com/office/drawing/2014/main" id="{EB7CE923-3829-79F9-FB0C-275D71D6F8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
        <p:nvSpPr>
          <p:cNvPr id="8" name="TextBox 7">
            <a:extLst>
              <a:ext uri="{FF2B5EF4-FFF2-40B4-BE49-F238E27FC236}">
                <a16:creationId xmlns:a16="http://schemas.microsoft.com/office/drawing/2014/main" id="{2AF3ECD5-8AE0-991A-7868-F62A80A1FAB2}"/>
              </a:ext>
            </a:extLst>
          </p:cNvPr>
          <p:cNvSpPr txBox="1"/>
          <p:nvPr/>
        </p:nvSpPr>
        <p:spPr>
          <a:xfrm>
            <a:off x="2878493" y="5136343"/>
            <a:ext cx="3055776" cy="369332"/>
          </a:xfrm>
          <a:prstGeom prst="rect">
            <a:avLst/>
          </a:prstGeom>
          <a:noFill/>
        </p:spPr>
        <p:txBody>
          <a:bodyPr wrap="square">
            <a:spAutoFit/>
          </a:bodyPr>
          <a:lstStyle/>
          <a:p>
            <a:r>
              <a:rPr lang="en-US" sz="1800" b="1" dirty="0">
                <a:highlight>
                  <a:srgbClr val="FFFF00"/>
                </a:highlight>
              </a:rPr>
              <a:t>“The Destination District”</a:t>
            </a:r>
          </a:p>
        </p:txBody>
      </p:sp>
      <p:sp>
        <p:nvSpPr>
          <p:cNvPr id="9" name="TextBox 8">
            <a:extLst>
              <a:ext uri="{FF2B5EF4-FFF2-40B4-BE49-F238E27FC236}">
                <a16:creationId xmlns:a16="http://schemas.microsoft.com/office/drawing/2014/main" id="{7C5A335A-8E6F-C133-C5CE-A6735CF8C42E}"/>
              </a:ext>
            </a:extLst>
          </p:cNvPr>
          <p:cNvSpPr txBox="1"/>
          <p:nvPr/>
        </p:nvSpPr>
        <p:spPr>
          <a:xfrm>
            <a:off x="11523306" y="6475167"/>
            <a:ext cx="205274" cy="261610"/>
          </a:xfrm>
          <a:prstGeom prst="rect">
            <a:avLst/>
          </a:prstGeom>
          <a:noFill/>
        </p:spPr>
        <p:txBody>
          <a:bodyPr wrap="square" rtlCol="0">
            <a:spAutoFit/>
          </a:bodyPr>
          <a:lstStyle/>
          <a:p>
            <a:r>
              <a:rPr lang="en-US" sz="1100" dirty="0"/>
              <a:t>A</a:t>
            </a:r>
          </a:p>
        </p:txBody>
      </p:sp>
    </p:spTree>
    <p:extLst>
      <p:ext uri="{BB962C8B-B14F-4D97-AF65-F5344CB8AC3E}">
        <p14:creationId xmlns:p14="http://schemas.microsoft.com/office/powerpoint/2010/main" val="351771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666CC-2ECE-D2D9-4D3C-AB10E14335F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D4EACC8-938B-7843-50C8-DCB2DE48421E}"/>
              </a:ext>
            </a:extLst>
          </p:cNvPr>
          <p:cNvSpPr txBox="1">
            <a:spLocks/>
          </p:cNvSpPr>
          <p:nvPr/>
        </p:nvSpPr>
        <p:spPr>
          <a:xfrm>
            <a:off x="6481283" y="1114863"/>
            <a:ext cx="3042307" cy="330792"/>
          </a:xfrm>
          <a:prstGeom prst="rect">
            <a:avLst/>
          </a:prstGeom>
        </p:spPr>
        <p:txBody>
          <a:bodyPr vert="horz" lIns="38577" tIns="19289" rIns="38577"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57C0C034-EF43-202E-025B-313C3D972AA1}"/>
              </a:ext>
            </a:extLst>
          </p:cNvPr>
          <p:cNvSpPr txBox="1"/>
          <p:nvPr/>
        </p:nvSpPr>
        <p:spPr>
          <a:xfrm>
            <a:off x="1647093" y="1243158"/>
            <a:ext cx="9036458" cy="730969"/>
          </a:xfrm>
          <a:prstGeom prst="rect">
            <a:avLst/>
          </a:prstGeom>
          <a:noFill/>
        </p:spPr>
        <p:txBody>
          <a:bodyPr wrap="square" rtlCol="0">
            <a:spAutoFit/>
          </a:bodyPr>
          <a:lstStyle/>
          <a:p>
            <a:pPr algn="ctr"/>
            <a:r>
              <a:rPr lang="en-US" sz="1400" b="1" dirty="0">
                <a:highlight>
                  <a:srgbClr val="FFFFFF"/>
                </a:highlight>
              </a:rPr>
              <a:t>Become a Startup Superhero for your Faculty/Staff Associations (FSA) or </a:t>
            </a:r>
          </a:p>
          <a:p>
            <a:pPr algn="ctr"/>
            <a:r>
              <a:rPr lang="en-US" sz="1400" b="1" dirty="0">
                <a:highlight>
                  <a:srgbClr val="FFFFFF"/>
                </a:highlight>
              </a:rPr>
              <a:t>Employee Resource Group (ERG)</a:t>
            </a:r>
            <a:endParaRPr lang="en-US" sz="1400" dirty="0">
              <a:highlight>
                <a:srgbClr val="FFFFFF"/>
              </a:highlight>
              <a:ea typeface="Cambria Math" panose="02040503050406030204" pitchFamily="18" charset="0"/>
            </a:endParaRPr>
          </a:p>
          <a:p>
            <a:pPr algn="ctr"/>
            <a:r>
              <a:rPr lang="en-US" sz="1350" dirty="0">
                <a:solidFill>
                  <a:srgbClr val="000000"/>
                </a:solidFill>
                <a:highlight>
                  <a:srgbClr val="FFFFFF"/>
                </a:highlight>
                <a:latin typeface="Tahoma" panose="020B0604030504040204" pitchFamily="34" charset="0"/>
                <a:ea typeface="Aptos" panose="020B0004020202020204" pitchFamily="34" charset="0"/>
                <a:cs typeface="Times New Roman" panose="02020603050405020304" pitchFamily="18" charset="0"/>
              </a:rPr>
              <a:t>Who are we as an organization </a:t>
            </a:r>
          </a:p>
        </p:txBody>
      </p:sp>
      <p:pic>
        <p:nvPicPr>
          <p:cNvPr id="2" name="Picture 1">
            <a:extLst>
              <a:ext uri="{FF2B5EF4-FFF2-40B4-BE49-F238E27FC236}">
                <a16:creationId xmlns:a16="http://schemas.microsoft.com/office/drawing/2014/main" id="{9B06C05E-F132-F5C4-E05F-6EC2079E2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0" y="577556"/>
            <a:ext cx="2514600" cy="597811"/>
          </a:xfrm>
          <a:prstGeom prst="rect">
            <a:avLst/>
          </a:prstGeom>
        </p:spPr>
      </p:pic>
      <p:pic>
        <p:nvPicPr>
          <p:cNvPr id="1026" name="Picture 2" descr="The Institute for Evidenced-Based Change (IEBC), awarded a Caring Campus  grant to Cypress in 2020 and the college's dedicated classified staff  embraced the concept in support of students. | Cypress College">
            <a:extLst>
              <a:ext uri="{FF2B5EF4-FFF2-40B4-BE49-F238E27FC236}">
                <a16:creationId xmlns:a16="http://schemas.microsoft.com/office/drawing/2014/main" id="{ABC805AE-1B44-0638-BFCE-E11DF7B81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701" y="2228158"/>
            <a:ext cx="3303072" cy="2200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llerton College">
            <a:extLst>
              <a:ext uri="{FF2B5EF4-FFF2-40B4-BE49-F238E27FC236}">
                <a16:creationId xmlns:a16="http://schemas.microsoft.com/office/drawing/2014/main" id="{CE2E5D8E-9686-AAF9-D9FC-05E7B73B3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979" y="5341635"/>
            <a:ext cx="3999952" cy="1508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CE Brand - North Orange Continuing Education">
            <a:extLst>
              <a:ext uri="{FF2B5EF4-FFF2-40B4-BE49-F238E27FC236}">
                <a16:creationId xmlns:a16="http://schemas.microsoft.com/office/drawing/2014/main" id="{EF48FE7D-DFEC-96C9-F6E2-53B6BC4E01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6521" y="2326752"/>
            <a:ext cx="3932195" cy="22548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OCE 50th Celebration">
            <a:extLst>
              <a:ext uri="{FF2B5EF4-FFF2-40B4-BE49-F238E27FC236}">
                <a16:creationId xmlns:a16="http://schemas.microsoft.com/office/drawing/2014/main" id="{956894AA-6522-9C32-F8B2-E1B5349930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8640" y="2479542"/>
            <a:ext cx="2565535" cy="2404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841BDC-0A12-3358-D1A0-FC7EE5E1CC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7717" y="247227"/>
            <a:ext cx="1921510" cy="687705"/>
          </a:xfrm>
          <a:prstGeom prst="rect">
            <a:avLst/>
          </a:prstGeom>
        </p:spPr>
      </p:pic>
      <p:sp>
        <p:nvSpPr>
          <p:cNvPr id="5" name="TextBox 4">
            <a:extLst>
              <a:ext uri="{FF2B5EF4-FFF2-40B4-BE49-F238E27FC236}">
                <a16:creationId xmlns:a16="http://schemas.microsoft.com/office/drawing/2014/main" id="{99632D3C-2E61-901E-58DC-F154672860A6}"/>
              </a:ext>
            </a:extLst>
          </p:cNvPr>
          <p:cNvSpPr txBox="1"/>
          <p:nvPr/>
        </p:nvSpPr>
        <p:spPr>
          <a:xfrm>
            <a:off x="11355355" y="6394906"/>
            <a:ext cx="205274" cy="261610"/>
          </a:xfrm>
          <a:prstGeom prst="rect">
            <a:avLst/>
          </a:prstGeom>
          <a:noFill/>
        </p:spPr>
        <p:txBody>
          <a:bodyPr wrap="square" rtlCol="0">
            <a:spAutoFit/>
          </a:bodyPr>
          <a:lstStyle/>
          <a:p>
            <a:r>
              <a:rPr lang="en-US" sz="1100" dirty="0"/>
              <a:t>A</a:t>
            </a:r>
          </a:p>
        </p:txBody>
      </p:sp>
    </p:spTree>
    <p:extLst>
      <p:ext uri="{BB962C8B-B14F-4D97-AF65-F5344CB8AC3E}">
        <p14:creationId xmlns:p14="http://schemas.microsoft.com/office/powerpoint/2010/main" val="4693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34974-11CB-0A63-AC59-8A93B5A3976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7083389-6818-1553-19C0-B56D071AB313}"/>
              </a:ext>
            </a:extLst>
          </p:cNvPr>
          <p:cNvSpPr txBox="1">
            <a:spLocks/>
          </p:cNvSpPr>
          <p:nvPr/>
        </p:nvSpPr>
        <p:spPr>
          <a:xfrm>
            <a:off x="6481283" y="1114863"/>
            <a:ext cx="3042307" cy="330792"/>
          </a:xfrm>
          <a:prstGeom prst="rect">
            <a:avLst/>
          </a:prstGeom>
        </p:spPr>
        <p:txBody>
          <a:bodyPr vert="horz" lIns="38577" tIns="19289" rIns="38577"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6D0041E4-05DA-CBBB-30D1-72675D224BC8}"/>
              </a:ext>
            </a:extLst>
          </p:cNvPr>
          <p:cNvSpPr txBox="1"/>
          <p:nvPr/>
        </p:nvSpPr>
        <p:spPr>
          <a:xfrm>
            <a:off x="73089" y="2313992"/>
            <a:ext cx="2044960" cy="1615827"/>
          </a:xfrm>
          <a:prstGeom prst="rect">
            <a:avLst/>
          </a:prstGeom>
          <a:noFill/>
        </p:spPr>
        <p:txBody>
          <a:bodyPr wrap="square" rtlCol="0">
            <a:spAutoFit/>
          </a:bodyPr>
          <a:lstStyle/>
          <a:p>
            <a:pPr algn="ctr"/>
            <a:r>
              <a:rPr lang="en-US" sz="1200" b="1" dirty="0">
                <a:highlight>
                  <a:srgbClr val="FFFFFF"/>
                </a:highlight>
              </a:rPr>
              <a:t>Become a Startup Superhero for your Faculty/Staff Associations (FSA) or </a:t>
            </a:r>
          </a:p>
          <a:p>
            <a:pPr algn="ctr"/>
            <a:r>
              <a:rPr lang="en-US" sz="1200" b="1" dirty="0">
                <a:highlight>
                  <a:srgbClr val="FFFFFF"/>
                </a:highlight>
              </a:rPr>
              <a:t>Employee Resource Group (ERG)</a:t>
            </a:r>
            <a:endParaRPr lang="en-US" sz="1200" dirty="0">
              <a:highlight>
                <a:srgbClr val="FFFFFF"/>
              </a:highlight>
              <a:ea typeface="Cambria Math" panose="02040503050406030204" pitchFamily="18" charset="0"/>
            </a:endParaRPr>
          </a:p>
          <a:p>
            <a:pPr algn="ctr"/>
            <a:r>
              <a:rPr lang="en-US" sz="1350" dirty="0">
                <a:solidFill>
                  <a:srgbClr val="000000"/>
                </a:solidFill>
                <a:highlight>
                  <a:srgbClr val="FFFFFF"/>
                </a:highlight>
                <a:latin typeface="Tahoma" panose="020B0604030504040204" pitchFamily="34" charset="0"/>
                <a:ea typeface="Aptos" panose="020B0004020202020204" pitchFamily="34" charset="0"/>
                <a:cs typeface="Times New Roman" panose="02020603050405020304" pitchFamily="18" charset="0"/>
              </a:rPr>
              <a:t>Our Students/Demographics</a:t>
            </a:r>
          </a:p>
        </p:txBody>
      </p:sp>
      <p:pic>
        <p:nvPicPr>
          <p:cNvPr id="2" name="Picture 1">
            <a:extLst>
              <a:ext uri="{FF2B5EF4-FFF2-40B4-BE49-F238E27FC236}">
                <a16:creationId xmlns:a16="http://schemas.microsoft.com/office/drawing/2014/main" id="{09603739-1AC7-B866-DB71-2890BCC12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191" y="76710"/>
            <a:ext cx="2096398" cy="498389"/>
          </a:xfrm>
          <a:prstGeom prst="rect">
            <a:avLst/>
          </a:prstGeom>
        </p:spPr>
      </p:pic>
      <p:pic>
        <p:nvPicPr>
          <p:cNvPr id="6" name="Picture 5">
            <a:extLst>
              <a:ext uri="{FF2B5EF4-FFF2-40B4-BE49-F238E27FC236}">
                <a16:creationId xmlns:a16="http://schemas.microsoft.com/office/drawing/2014/main" id="{B937D042-F1E8-EFE0-9F90-B0D245B34B7E}"/>
              </a:ext>
            </a:extLst>
          </p:cNvPr>
          <p:cNvPicPr>
            <a:picLocks noChangeAspect="1"/>
          </p:cNvPicPr>
          <p:nvPr/>
        </p:nvPicPr>
        <p:blipFill>
          <a:blip r:embed="rId4"/>
          <a:stretch>
            <a:fillRect/>
          </a:stretch>
        </p:blipFill>
        <p:spPr>
          <a:xfrm>
            <a:off x="4335625" y="-4496"/>
            <a:ext cx="7856375" cy="6862496"/>
          </a:xfrm>
          <a:prstGeom prst="rect">
            <a:avLst/>
          </a:prstGeom>
        </p:spPr>
      </p:pic>
      <p:sp>
        <p:nvSpPr>
          <p:cNvPr id="3" name="TextBox 2">
            <a:extLst>
              <a:ext uri="{FF2B5EF4-FFF2-40B4-BE49-F238E27FC236}">
                <a16:creationId xmlns:a16="http://schemas.microsoft.com/office/drawing/2014/main" id="{B7630FE8-CD4C-9700-E9AA-ED8E4CC865D1}"/>
              </a:ext>
            </a:extLst>
          </p:cNvPr>
          <p:cNvSpPr txBox="1"/>
          <p:nvPr/>
        </p:nvSpPr>
        <p:spPr>
          <a:xfrm>
            <a:off x="3741575" y="6460220"/>
            <a:ext cx="205274" cy="261610"/>
          </a:xfrm>
          <a:prstGeom prst="rect">
            <a:avLst/>
          </a:prstGeom>
          <a:noFill/>
        </p:spPr>
        <p:txBody>
          <a:bodyPr wrap="square" rtlCol="0">
            <a:spAutoFit/>
          </a:bodyPr>
          <a:lstStyle/>
          <a:p>
            <a:r>
              <a:rPr lang="en-US" sz="1100" dirty="0"/>
              <a:t>A</a:t>
            </a:r>
          </a:p>
        </p:txBody>
      </p:sp>
    </p:spTree>
    <p:extLst>
      <p:ext uri="{BB962C8B-B14F-4D97-AF65-F5344CB8AC3E}">
        <p14:creationId xmlns:p14="http://schemas.microsoft.com/office/powerpoint/2010/main" val="345896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692F0-EC14-05E2-2373-668B9E8586A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7280C07-2B68-C753-B43E-27F9727C00E1}"/>
              </a:ext>
            </a:extLst>
          </p:cNvPr>
          <p:cNvSpPr txBox="1">
            <a:spLocks/>
          </p:cNvSpPr>
          <p:nvPr/>
        </p:nvSpPr>
        <p:spPr>
          <a:xfrm>
            <a:off x="6481283" y="1114863"/>
            <a:ext cx="3042307" cy="330792"/>
          </a:xfrm>
          <a:prstGeom prst="rect">
            <a:avLst/>
          </a:prstGeom>
        </p:spPr>
        <p:txBody>
          <a:bodyPr vert="horz" lIns="38577" tIns="19289" rIns="38577" bIns="19289"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endParaRPr lang="en-US" sz="1800" b="1"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3F4358CA-0186-400B-0DD9-6C65C504EDF2}"/>
              </a:ext>
            </a:extLst>
          </p:cNvPr>
          <p:cNvSpPr txBox="1"/>
          <p:nvPr/>
        </p:nvSpPr>
        <p:spPr>
          <a:xfrm>
            <a:off x="2463281" y="1114862"/>
            <a:ext cx="7641771" cy="730969"/>
          </a:xfrm>
          <a:prstGeom prst="rect">
            <a:avLst/>
          </a:prstGeom>
          <a:noFill/>
        </p:spPr>
        <p:txBody>
          <a:bodyPr wrap="square" rtlCol="0">
            <a:spAutoFit/>
          </a:bodyPr>
          <a:lstStyle/>
          <a:p>
            <a:pPr algn="ctr"/>
            <a:r>
              <a:rPr lang="en-US" sz="1400" b="1" dirty="0">
                <a:highlight>
                  <a:srgbClr val="FFFFFF"/>
                </a:highlight>
              </a:rPr>
              <a:t>Become a Startup Superhero for your Faculty/Staff Associations (FSA) or </a:t>
            </a:r>
          </a:p>
          <a:p>
            <a:pPr algn="ctr"/>
            <a:r>
              <a:rPr lang="en-US" sz="1400" b="1" dirty="0">
                <a:highlight>
                  <a:srgbClr val="FFFFFF"/>
                </a:highlight>
              </a:rPr>
              <a:t>Employee Resource Group (ERG)</a:t>
            </a:r>
            <a:endParaRPr lang="en-US" sz="1400" dirty="0">
              <a:highlight>
                <a:srgbClr val="FFFFFF"/>
              </a:highlight>
              <a:ea typeface="Cambria Math" panose="02040503050406030204" pitchFamily="18" charset="0"/>
            </a:endParaRPr>
          </a:p>
          <a:p>
            <a:pPr algn="ctr"/>
            <a:r>
              <a:rPr lang="en-US" sz="1350" dirty="0">
                <a:solidFill>
                  <a:srgbClr val="000000"/>
                </a:solidFill>
                <a:highlight>
                  <a:srgbClr val="FFFFFF"/>
                </a:highlight>
                <a:latin typeface="Tahoma" panose="020B0604030504040204" pitchFamily="34" charset="0"/>
                <a:ea typeface="Aptos" panose="020B0004020202020204" pitchFamily="34" charset="0"/>
                <a:cs typeface="Times New Roman" panose="02020603050405020304" pitchFamily="18" charset="0"/>
              </a:rPr>
              <a:t>Our Students/Demographics: </a:t>
            </a:r>
          </a:p>
        </p:txBody>
      </p:sp>
      <p:pic>
        <p:nvPicPr>
          <p:cNvPr id="2" name="Picture 1">
            <a:extLst>
              <a:ext uri="{FF2B5EF4-FFF2-40B4-BE49-F238E27FC236}">
                <a16:creationId xmlns:a16="http://schemas.microsoft.com/office/drawing/2014/main" id="{DF08E44D-4803-0110-36E7-779CCE1AF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605" y="415780"/>
            <a:ext cx="2514600" cy="597811"/>
          </a:xfrm>
          <a:prstGeom prst="rect">
            <a:avLst/>
          </a:prstGeom>
        </p:spPr>
      </p:pic>
      <p:pic>
        <p:nvPicPr>
          <p:cNvPr id="5" name="Picture 4">
            <a:extLst>
              <a:ext uri="{FF2B5EF4-FFF2-40B4-BE49-F238E27FC236}">
                <a16:creationId xmlns:a16="http://schemas.microsoft.com/office/drawing/2014/main" id="{E378E01F-8C66-92E1-99BF-A9E3D3EB74A0}"/>
              </a:ext>
            </a:extLst>
          </p:cNvPr>
          <p:cNvPicPr>
            <a:picLocks noChangeAspect="1"/>
          </p:cNvPicPr>
          <p:nvPr/>
        </p:nvPicPr>
        <p:blipFill>
          <a:blip r:embed="rId4"/>
          <a:stretch>
            <a:fillRect/>
          </a:stretch>
        </p:blipFill>
        <p:spPr>
          <a:xfrm>
            <a:off x="0" y="2435290"/>
            <a:ext cx="12209174" cy="4422711"/>
          </a:xfrm>
          <a:prstGeom prst="rect">
            <a:avLst/>
          </a:prstGeom>
        </p:spPr>
      </p:pic>
      <p:sp>
        <p:nvSpPr>
          <p:cNvPr id="3" name="TextBox 2">
            <a:extLst>
              <a:ext uri="{FF2B5EF4-FFF2-40B4-BE49-F238E27FC236}">
                <a16:creationId xmlns:a16="http://schemas.microsoft.com/office/drawing/2014/main" id="{210AB7DD-1B51-88C2-4117-CC35DD08CE09}"/>
              </a:ext>
            </a:extLst>
          </p:cNvPr>
          <p:cNvSpPr txBox="1"/>
          <p:nvPr/>
        </p:nvSpPr>
        <p:spPr>
          <a:xfrm>
            <a:off x="11644604" y="1314850"/>
            <a:ext cx="205274" cy="261610"/>
          </a:xfrm>
          <a:prstGeom prst="rect">
            <a:avLst/>
          </a:prstGeom>
          <a:noFill/>
        </p:spPr>
        <p:txBody>
          <a:bodyPr wrap="square" rtlCol="0">
            <a:spAutoFit/>
          </a:bodyPr>
          <a:lstStyle/>
          <a:p>
            <a:r>
              <a:rPr lang="en-US" sz="1100" dirty="0"/>
              <a:t>A</a:t>
            </a:r>
          </a:p>
        </p:txBody>
      </p:sp>
    </p:spTree>
    <p:extLst>
      <p:ext uri="{BB962C8B-B14F-4D97-AF65-F5344CB8AC3E}">
        <p14:creationId xmlns:p14="http://schemas.microsoft.com/office/powerpoint/2010/main" val="99202263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2936</TotalTime>
  <Words>1932</Words>
  <Application>Microsoft Office PowerPoint</Application>
  <PresentationFormat>Widescreen</PresentationFormat>
  <Paragraphs>253</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 Math</vt:lpstr>
      <vt:lpstr>Century Gothic</vt:lpstr>
      <vt:lpstr>Source Sans 3</vt:lpstr>
      <vt:lpstr>Tahoma</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NOCCCD Disclaimer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Associated student government (asg) summer training:  equity-minded training/discussion…  and Why It Matters</dc:title>
  <dc:creator>omar becerra</dc:creator>
  <cp:lastModifiedBy>Keeganator M</cp:lastModifiedBy>
  <cp:revision>107</cp:revision>
  <cp:lastPrinted>2024-08-05T22:26:13Z</cp:lastPrinted>
  <dcterms:created xsi:type="dcterms:W3CDTF">2020-08-07T15:37:04Z</dcterms:created>
  <dcterms:modified xsi:type="dcterms:W3CDTF">2025-09-22T14:28:26Z</dcterms:modified>
</cp:coreProperties>
</file>