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  <p:sldMasterId id="2147483673" r:id="rId2"/>
  </p:sldMasterIdLst>
  <p:notesMasterIdLst>
    <p:notesMasterId r:id="rId2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embeddedFontLst>
    <p:embeddedFont>
      <p:font typeface="Montserrat" panose="00000500000000000000" pitchFamily="2" charset="0"/>
      <p:regular r:id="rId29"/>
      <p:bold r:id="rId30"/>
      <p:italic r:id="rId31"/>
      <p:boldItalic r:id="rId32"/>
    </p:embeddedFont>
    <p:embeddedFont>
      <p:font typeface="Roboto" panose="02000000000000000000" pitchFamily="2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85" d="100"/>
          <a:sy n="85" d="100"/>
        </p:scale>
        <p:origin x="96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5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40a23b5f608_3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40a23b5f608_3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40a23b5f608_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40a23b5f608_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40a23b5f608_7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40a23b5f608_7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hf56943394b4d49_7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hf56943394b4d49_7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hf56943394b4d49_7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hf56943394b4d49_7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40a23b5f608_3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40a23b5f608_3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40a23b5f608_3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40a23b5f608_3_2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40a23b5f608_3_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40a23b5f608_3_2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40a23b5f608_3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40a23b5f608_3_3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40a23b5f608_3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40a23b5f608_3_3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hf56943394b4d49_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hf56943394b4d49_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hf56943394b4d49_7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hf56943394b4d49_7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hf56943394b4d49_7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hf56943394b4d49_7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hf56943394b4d49_7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hf56943394b4d49_7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40a23b5f608_7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40a23b5f608_7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hf56943394b4d49_7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hf56943394b4d49_7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hf56943394b4d49_7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hf56943394b4d49_7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hf56943394b4d49_7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hf56943394b4d49_7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hf56943394b4d49_7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hf56943394b4d49_7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hf56943394b4d49_7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hf56943394b4d49_7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hf56943394b4d49_7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hf56943394b4d49_7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hf56943394b4d49_7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hf56943394b4d49_7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hf56943394b4d49_7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hf56943394b4d49_7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hf56943394b4d49_7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hf56943394b4d49_7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40a23b5f608_3_3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40a23b5f608_3_3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subTitle" idx="1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6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6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152500" y="147250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471900" y="1182113"/>
            <a:ext cx="8222100" cy="302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152500" y="147250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body" idx="2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/>
          <p:nvPr/>
        </p:nvSpPr>
        <p:spPr>
          <a:xfrm rot="10800000" flipH="1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8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/>
          <p:nvPr/>
        </p:nvSpPr>
        <p:spPr>
          <a:xfrm rot="10800000" flipH="1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9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2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0"/>
          <p:cNvSpPr txBox="1">
            <a:spLocks noGrp="1"/>
          </p:cNvSpPr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85" name="Google Shape;85;p2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1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ubTitle" idx="1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1" name="Google Shape;91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2" name="Google Shape;92;p2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 txBox="1"/>
          <p:nvPr/>
        </p:nvSpPr>
        <p:spPr>
          <a:xfrm rot="10800000" flipH="1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2"/>
          <p:cNvSpPr/>
          <p:nvPr/>
        </p:nvSpPr>
        <p:spPr>
          <a:xfrm rot="10800000" flipH="1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2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97" name="Google Shape;97;p2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4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3"/>
          <p:cNvSpPr txBox="1">
            <a:spLocks noGrp="1"/>
          </p:cNvSpPr>
          <p:nvPr>
            <p:ph type="title" hasCustomPrompt="1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0" name="Google Shape;100;p23"/>
          <p:cNvSpPr txBox="1">
            <a:spLocks noGrp="1"/>
          </p:cNvSpPr>
          <p:nvPr>
            <p:ph type="body" idx="1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1" name="Google Shape;101;p23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7" name="Google Shape;107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08" name="Google Shape;108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09" name="Google Shape;109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100"/>
            </a:lvl1pPr>
            <a:lvl2pPr marL="0" lvl="1" indent="0" algn="r">
              <a:spcBef>
                <a:spcPts val="0"/>
              </a:spcBef>
              <a:buNone/>
              <a:defRPr sz="1100"/>
            </a:lvl2pPr>
            <a:lvl3pPr marL="0" lvl="2" indent="0" algn="r">
              <a:spcBef>
                <a:spcPts val="0"/>
              </a:spcBef>
              <a:buNone/>
              <a:defRPr sz="1100"/>
            </a:lvl3pPr>
            <a:lvl4pPr marL="0" lvl="3" indent="0" algn="r">
              <a:spcBef>
                <a:spcPts val="0"/>
              </a:spcBef>
              <a:buNone/>
              <a:defRPr sz="1100"/>
            </a:lvl4pPr>
            <a:lvl5pPr marL="0" lvl="4" indent="0" algn="r">
              <a:spcBef>
                <a:spcPts val="0"/>
              </a:spcBef>
              <a:buNone/>
              <a:defRPr sz="1100"/>
            </a:lvl5pPr>
            <a:lvl6pPr marL="0" lvl="5" indent="0" algn="r">
              <a:spcBef>
                <a:spcPts val="0"/>
              </a:spcBef>
              <a:buNone/>
              <a:defRPr sz="1100"/>
            </a:lvl6pPr>
            <a:lvl7pPr marL="0" lvl="6" indent="0" algn="r">
              <a:spcBef>
                <a:spcPts val="0"/>
              </a:spcBef>
              <a:buNone/>
              <a:defRPr sz="1100"/>
            </a:lvl7pPr>
            <a:lvl8pPr marL="0" lvl="7" indent="0" algn="r">
              <a:spcBef>
                <a:spcPts val="0"/>
              </a:spcBef>
              <a:buNone/>
              <a:defRPr sz="1100"/>
            </a:lvl8pPr>
            <a:lvl9pPr marL="0" lvl="8" indent="0" algn="r">
              <a:spcBef>
                <a:spcPts val="0"/>
              </a:spcBef>
              <a:buNone/>
              <a:defRPr sz="11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3" name="Google Shape;113;p26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4" name="Google Shape;114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15" name="Google Shape;115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16" name="Google Shape;116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100"/>
            </a:lvl1pPr>
            <a:lvl2pPr marL="0" lvl="1" indent="0" algn="r">
              <a:spcBef>
                <a:spcPts val="0"/>
              </a:spcBef>
              <a:buNone/>
              <a:defRPr sz="1100"/>
            </a:lvl2pPr>
            <a:lvl3pPr marL="0" lvl="2" indent="0" algn="r">
              <a:spcBef>
                <a:spcPts val="0"/>
              </a:spcBef>
              <a:buNone/>
              <a:defRPr sz="1100"/>
            </a:lvl3pPr>
            <a:lvl4pPr marL="0" lvl="3" indent="0" algn="r">
              <a:spcBef>
                <a:spcPts val="0"/>
              </a:spcBef>
              <a:buNone/>
              <a:defRPr sz="1100"/>
            </a:lvl4pPr>
            <a:lvl5pPr marL="0" lvl="4" indent="0" algn="r">
              <a:spcBef>
                <a:spcPts val="0"/>
              </a:spcBef>
              <a:buNone/>
              <a:defRPr sz="1100"/>
            </a:lvl5pPr>
            <a:lvl6pPr marL="0" lvl="5" indent="0" algn="r">
              <a:spcBef>
                <a:spcPts val="0"/>
              </a:spcBef>
              <a:buNone/>
              <a:defRPr sz="1100"/>
            </a:lvl6pPr>
            <a:lvl7pPr marL="0" lvl="6" indent="0" algn="r">
              <a:spcBef>
                <a:spcPts val="0"/>
              </a:spcBef>
              <a:buNone/>
              <a:defRPr sz="1100"/>
            </a:lvl7pPr>
            <a:lvl8pPr marL="0" lvl="7" indent="0" algn="r">
              <a:spcBef>
                <a:spcPts val="0"/>
              </a:spcBef>
              <a:buNone/>
              <a:defRPr sz="1100"/>
            </a:lvl8pPr>
            <a:lvl9pPr marL="0" lvl="8" indent="0" algn="r">
              <a:spcBef>
                <a:spcPts val="0"/>
              </a:spcBef>
              <a:buNone/>
              <a:defRPr sz="11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terial">
    <p:bg>
      <p:bgPr>
        <a:solidFill>
          <a:schemeClr val="dk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152500" y="147250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sz="3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71900" y="1182113"/>
            <a:ext cx="8222100" cy="30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●"/>
              <a:defRPr sz="1800" b="1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Montserrat SemiBold"/>
              <a:buChar char="○"/>
              <a:defRPr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Montserrat"/>
              <a:buChar char="■"/>
              <a:defRPr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Montserrat"/>
              <a:buChar char="●"/>
              <a:defRPr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Montserrat"/>
              <a:buChar char="○"/>
              <a:defRPr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Montserrat"/>
              <a:buChar char="■"/>
              <a:defRPr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Montserrat"/>
              <a:buChar char="●"/>
              <a:defRPr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Montserrat"/>
              <a:buChar char="○"/>
              <a:defRPr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Montserrat"/>
              <a:buChar char="■"/>
              <a:defRPr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7"/>
          <p:cNvSpPr/>
          <p:nvPr/>
        </p:nvSpPr>
        <p:spPr>
          <a:xfrm>
            <a:off x="125" y="777900"/>
            <a:ext cx="9144000" cy="33612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57150" dist="57150" dir="4320000" algn="bl" rotWithShape="0">
              <a:schemeClr val="lt2">
                <a:alpha val="3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27"/>
          <p:cNvSpPr txBox="1">
            <a:spLocks noGrp="1"/>
          </p:cNvSpPr>
          <p:nvPr>
            <p:ph type="ctrTitle"/>
          </p:nvPr>
        </p:nvSpPr>
        <p:spPr>
          <a:xfrm>
            <a:off x="531275" y="2368400"/>
            <a:ext cx="80052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How to Handle the Tsunami of Changes </a:t>
            </a:r>
            <a:r>
              <a:rPr lang="en" sz="2000"/>
              <a:t>Facing Community Colleges Without Getting Seasick</a:t>
            </a:r>
            <a:endParaRPr sz="2000"/>
          </a:p>
        </p:txBody>
      </p:sp>
      <p:sp>
        <p:nvSpPr>
          <p:cNvPr id="123" name="Google Shape;123;p27"/>
          <p:cNvSpPr txBox="1">
            <a:spLocks noGrp="1"/>
          </p:cNvSpPr>
          <p:nvPr>
            <p:ph type="subTitle" idx="1"/>
          </p:nvPr>
        </p:nvSpPr>
        <p:spPr>
          <a:xfrm>
            <a:off x="643675" y="3368550"/>
            <a:ext cx="7968900" cy="7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1"/>
              <a:t>Erika Endrijonas, Ph.D.</a:t>
            </a:r>
            <a:endParaRPr sz="2000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1"/>
              <a:t>Superintendent/President</a:t>
            </a:r>
            <a:endParaRPr sz="2000" i="1"/>
          </a:p>
        </p:txBody>
      </p:sp>
      <p:sp>
        <p:nvSpPr>
          <p:cNvPr id="124" name="Google Shape;124;p27"/>
          <p:cNvSpPr txBox="1"/>
          <p:nvPr/>
        </p:nvSpPr>
        <p:spPr>
          <a:xfrm>
            <a:off x="410975" y="3801450"/>
            <a:ext cx="1203600" cy="11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5" name="Google Shape;12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803" y="1080400"/>
            <a:ext cx="1442247" cy="128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8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How Did I Get Here?</a:t>
            </a:r>
            <a:endParaRPr sz="2000"/>
          </a:p>
        </p:txBody>
      </p:sp>
      <p:sp>
        <p:nvSpPr>
          <p:cNvPr id="131" name="Google Shape;131;p28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32" name="Google Shape;132;p28"/>
          <p:cNvSpPr txBox="1"/>
          <p:nvPr/>
        </p:nvSpPr>
        <p:spPr>
          <a:xfrm>
            <a:off x="10260425" y="3096725"/>
            <a:ext cx="7655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28"/>
          <p:cNvSpPr txBox="1"/>
          <p:nvPr/>
        </p:nvSpPr>
        <p:spPr>
          <a:xfrm>
            <a:off x="3734675" y="505050"/>
            <a:ext cx="5090400" cy="43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Char char="●"/>
            </a:pPr>
            <a:r>
              <a:rPr lang="en" sz="2100">
                <a:latin typeface="Montserrat"/>
                <a:ea typeface="Montserrat"/>
                <a:cs typeface="Montserrat"/>
                <a:sym typeface="Montserrat"/>
              </a:rPr>
              <a:t>Army Brat</a:t>
            </a:r>
            <a:endParaRPr sz="21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Char char="●"/>
            </a:pPr>
            <a:r>
              <a:rPr lang="en" sz="2100">
                <a:latin typeface="Montserrat"/>
                <a:ea typeface="Montserrat"/>
                <a:cs typeface="Montserrat"/>
                <a:sym typeface="Montserrat"/>
              </a:rPr>
              <a:t>CSUN - BA in History</a:t>
            </a:r>
            <a:endParaRPr sz="21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Char char="●"/>
            </a:pPr>
            <a:r>
              <a:rPr lang="en" sz="2100">
                <a:latin typeface="Montserrat"/>
                <a:ea typeface="Montserrat"/>
                <a:cs typeface="Montserrat"/>
                <a:sym typeface="Montserrat"/>
              </a:rPr>
              <a:t>USC - MA, Ph.D. American and Women’s History</a:t>
            </a:r>
            <a:endParaRPr sz="21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Char char="●"/>
            </a:pPr>
            <a:r>
              <a:rPr lang="en" sz="2100">
                <a:latin typeface="Montserrat"/>
                <a:ea typeface="Montserrat"/>
                <a:cs typeface="Montserrat"/>
                <a:sym typeface="Montserrat"/>
              </a:rPr>
              <a:t>TA &amp; Academic Advisor - USC</a:t>
            </a:r>
            <a:endParaRPr sz="21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Char char="●"/>
            </a:pPr>
            <a:r>
              <a:rPr lang="en" sz="2100">
                <a:latin typeface="Montserrat"/>
                <a:ea typeface="Montserrat"/>
                <a:cs typeface="Montserrat"/>
                <a:sym typeface="Montserrat"/>
              </a:rPr>
              <a:t>Granite State College</a:t>
            </a:r>
            <a:endParaRPr sz="21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Char char="●"/>
            </a:pPr>
            <a:r>
              <a:rPr lang="en" sz="2100">
                <a:latin typeface="Montserrat"/>
                <a:ea typeface="Montserrat"/>
                <a:cs typeface="Montserrat"/>
                <a:sym typeface="Montserrat"/>
              </a:rPr>
              <a:t>Oglethorpe University</a:t>
            </a:r>
            <a:endParaRPr sz="21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Char char="●"/>
            </a:pPr>
            <a:r>
              <a:rPr lang="en" sz="2100">
                <a:latin typeface="Montserrat"/>
                <a:ea typeface="Montserrat"/>
                <a:cs typeface="Montserrat"/>
                <a:sym typeface="Montserrat"/>
              </a:rPr>
              <a:t>Union Institute &amp; University</a:t>
            </a:r>
            <a:endParaRPr sz="21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Char char="●"/>
            </a:pPr>
            <a:r>
              <a:rPr lang="en" sz="2100">
                <a:latin typeface="Montserrat"/>
                <a:ea typeface="Montserrat"/>
                <a:cs typeface="Montserrat"/>
                <a:sym typeface="Montserrat"/>
              </a:rPr>
              <a:t>Santa Barbara City College</a:t>
            </a:r>
            <a:endParaRPr sz="21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Char char="●"/>
            </a:pPr>
            <a:r>
              <a:rPr lang="en" sz="2100">
                <a:latin typeface="Montserrat"/>
                <a:ea typeface="Montserrat"/>
                <a:cs typeface="Montserrat"/>
                <a:sym typeface="Montserrat"/>
              </a:rPr>
              <a:t>Oxnard College</a:t>
            </a:r>
            <a:endParaRPr sz="21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Char char="●"/>
            </a:pPr>
            <a:r>
              <a:rPr lang="en" sz="2100">
                <a:latin typeface="Montserrat"/>
                <a:ea typeface="Montserrat"/>
                <a:cs typeface="Montserrat"/>
                <a:sym typeface="Montserrat"/>
              </a:rPr>
              <a:t>Los Angeles Valley College</a:t>
            </a:r>
            <a:endParaRPr sz="21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Char char="●"/>
            </a:pPr>
            <a:r>
              <a:rPr lang="en" sz="2100">
                <a:latin typeface="Montserrat"/>
                <a:ea typeface="Montserrat"/>
                <a:cs typeface="Montserrat"/>
                <a:sym typeface="Montserrat"/>
              </a:rPr>
              <a:t>Pasadena City College</a:t>
            </a:r>
            <a:endParaRPr sz="21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Char char="●"/>
            </a:pPr>
            <a:r>
              <a:rPr lang="en" sz="2100">
                <a:latin typeface="Montserrat"/>
                <a:ea typeface="Montserrat"/>
                <a:cs typeface="Montserrat"/>
                <a:sym typeface="Montserrat"/>
              </a:rPr>
              <a:t>Santa Barbara City College 2.0</a:t>
            </a:r>
            <a:endParaRPr sz="21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9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Leadership Philosophy</a:t>
            </a:r>
            <a:endParaRPr/>
          </a:p>
        </p:txBody>
      </p:sp>
      <p:sp>
        <p:nvSpPr>
          <p:cNvPr id="139" name="Google Shape;139;p29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2400"/>
          </a:p>
        </p:txBody>
      </p:sp>
      <p:sp>
        <p:nvSpPr>
          <p:cNvPr id="140" name="Google Shape;140;p29"/>
          <p:cNvSpPr txBox="1"/>
          <p:nvPr/>
        </p:nvSpPr>
        <p:spPr>
          <a:xfrm>
            <a:off x="3548625" y="451875"/>
            <a:ext cx="5316300" cy="41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●"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Official Leadership Style:  </a:t>
            </a:r>
            <a:r>
              <a:rPr lang="en" sz="2400" b="1">
                <a:latin typeface="Montserrat"/>
                <a:ea typeface="Montserrat"/>
                <a:cs typeface="Montserrat"/>
                <a:sym typeface="Montserrat"/>
              </a:rPr>
              <a:t>Authentic &amp; Transformational</a:t>
            </a:r>
            <a:endParaRPr sz="2400" b="1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●"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Preferred Leadership Term:  </a:t>
            </a:r>
            <a:r>
              <a:rPr lang="en" sz="2400" b="1">
                <a:latin typeface="Montserrat"/>
                <a:ea typeface="Montserrat"/>
                <a:cs typeface="Montserrat"/>
                <a:sym typeface="Montserrat"/>
              </a:rPr>
              <a:t>Human</a:t>
            </a:r>
            <a:endParaRPr sz="2400"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●"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Most Important Attributes:  </a:t>
            </a:r>
            <a:r>
              <a:rPr lang="en" sz="2400" b="1">
                <a:latin typeface="Montserrat"/>
                <a:ea typeface="Montserrat"/>
                <a:cs typeface="Montserrat"/>
                <a:sym typeface="Montserrat"/>
              </a:rPr>
              <a:t>Adaptability, Resilience, Fearlessness, &amp; A Sense of Humor</a:t>
            </a:r>
            <a:endParaRPr sz="2400"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Challenges Along the Way</a:t>
            </a:r>
            <a:endParaRPr/>
          </a:p>
        </p:txBody>
      </p:sp>
      <p:sp>
        <p:nvSpPr>
          <p:cNvPr id="146" name="Google Shape;146;p30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47" name="Google Shape;147;p30"/>
          <p:cNvSpPr txBox="1"/>
          <p:nvPr/>
        </p:nvSpPr>
        <p:spPr>
          <a:xfrm>
            <a:off x="3548625" y="305675"/>
            <a:ext cx="5236500" cy="44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Montserrat"/>
              <a:buChar char="●"/>
            </a:pPr>
            <a:r>
              <a:rPr lang="en" sz="2300">
                <a:latin typeface="Montserrat"/>
                <a:ea typeface="Montserrat"/>
                <a:cs typeface="Montserrat"/>
                <a:sym typeface="Montserrat"/>
              </a:rPr>
              <a:t>Being an Out Lesbian My Entire Career…even in the South</a:t>
            </a:r>
            <a:endParaRPr sz="23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Montserrat"/>
              <a:buChar char="●"/>
            </a:pPr>
            <a:r>
              <a:rPr lang="en" sz="2300">
                <a:latin typeface="Montserrat"/>
                <a:ea typeface="Montserrat"/>
                <a:cs typeface="Montserrat"/>
                <a:sym typeface="Montserrat"/>
              </a:rPr>
              <a:t>Several experiences of not being taken seriously due to being too young for a particular administrative role</a:t>
            </a:r>
            <a:endParaRPr sz="23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Montserrat"/>
              <a:buChar char="●"/>
            </a:pPr>
            <a:r>
              <a:rPr lang="en" sz="2300">
                <a:latin typeface="Montserrat"/>
                <a:ea typeface="Montserrat"/>
                <a:cs typeface="Montserrat"/>
                <a:sym typeface="Montserrat"/>
              </a:rPr>
              <a:t>Taking risks by calling out sexist comments, treatment, and language</a:t>
            </a:r>
            <a:endParaRPr sz="230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1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Challenges Along the Way - Cont’d</a:t>
            </a:r>
            <a:endParaRPr/>
          </a:p>
        </p:txBody>
      </p:sp>
      <p:sp>
        <p:nvSpPr>
          <p:cNvPr id="153" name="Google Shape;153;p31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54" name="Google Shape;154;p31"/>
          <p:cNvSpPr txBox="1"/>
          <p:nvPr/>
        </p:nvSpPr>
        <p:spPr>
          <a:xfrm>
            <a:off x="3522025" y="332275"/>
            <a:ext cx="5369400" cy="44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300"/>
              <a:buFont typeface="Montserrat"/>
              <a:buChar char="●"/>
            </a:pPr>
            <a:r>
              <a:rPr lang="en" sz="23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Saying no to directives that were unethical</a:t>
            </a:r>
            <a:endParaRPr sz="23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300"/>
              <a:buFont typeface="Montserrat"/>
              <a:buChar char="●"/>
            </a:pPr>
            <a:r>
              <a:rPr lang="en" sz="23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Filing a complaint as a President about wage discrimination </a:t>
            </a:r>
            <a:endParaRPr sz="23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300"/>
              <a:buFont typeface="Montserrat"/>
              <a:buChar char="●"/>
            </a:pPr>
            <a:r>
              <a:rPr lang="en" sz="23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Having a Vote of No Confidence for requiring faculty to return to teaching in person months after classified staff and managers had safely returned to campus</a:t>
            </a:r>
            <a:endParaRPr sz="23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2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/>
              <a:t>Food &amp; Leadership</a:t>
            </a:r>
            <a:endParaRPr/>
          </a:p>
        </p:txBody>
      </p:sp>
      <p:sp>
        <p:nvSpPr>
          <p:cNvPr id="160" name="Google Shape;160;p32"/>
          <p:cNvSpPr txBox="1"/>
          <p:nvPr/>
        </p:nvSpPr>
        <p:spPr>
          <a:xfrm>
            <a:off x="3722575" y="504950"/>
            <a:ext cx="5037900" cy="41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900"/>
              <a:buFont typeface="Montserrat"/>
              <a:buChar char="●"/>
            </a:pPr>
            <a:r>
              <a:rPr lang="en" sz="29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No Experience Required:  American Middle Class Families and their Cookbooks, 1945-1960</a:t>
            </a:r>
            <a:endParaRPr sz="29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900"/>
              <a:buFont typeface="Montserrat"/>
              <a:buChar char="●"/>
            </a:pPr>
            <a:r>
              <a:rPr lang="en" sz="29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Chocolate Chip Cookies vs. Brownies</a:t>
            </a:r>
            <a:endParaRPr sz="29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3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6" name="Google Shape;166;p33"/>
          <p:cNvPicPr preferRelativeResize="0"/>
          <p:nvPr/>
        </p:nvPicPr>
        <p:blipFill rotWithShape="1">
          <a:blip r:embed="rId3">
            <a:alphaModFix/>
          </a:blip>
          <a:srcRect l="-1058" t="14695" r="49946" b="7101"/>
          <a:stretch/>
        </p:blipFill>
        <p:spPr>
          <a:xfrm>
            <a:off x="4659750" y="154975"/>
            <a:ext cx="3195524" cy="4646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4901" y="224513"/>
            <a:ext cx="3195525" cy="450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4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/>
              <a:t>Joy of Cooking</a:t>
            </a:r>
            <a:endParaRPr/>
          </a:p>
        </p:txBody>
      </p:sp>
      <p:pic>
        <p:nvPicPr>
          <p:cNvPr id="173" name="Google Shape;173;p34"/>
          <p:cNvPicPr preferRelativeResize="0"/>
          <p:nvPr/>
        </p:nvPicPr>
        <p:blipFill rotWithShape="1">
          <a:blip r:embed="rId3">
            <a:alphaModFix/>
          </a:blip>
          <a:srcRect b="18904"/>
          <a:stretch/>
        </p:blipFill>
        <p:spPr>
          <a:xfrm>
            <a:off x="3483675" y="1433013"/>
            <a:ext cx="5454925" cy="227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5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/>
              <a:t>Fannie Farmer</a:t>
            </a:r>
            <a:endParaRPr/>
          </a:p>
        </p:txBody>
      </p:sp>
      <p:pic>
        <p:nvPicPr>
          <p:cNvPr id="179" name="Google Shape;17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1525" y="303351"/>
            <a:ext cx="4804599" cy="4604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6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/>
              <a:t>Many Cooks Make the Broth</a:t>
            </a:r>
            <a:endParaRPr/>
          </a:p>
        </p:txBody>
      </p:sp>
      <p:sp>
        <p:nvSpPr>
          <p:cNvPr id="185" name="Google Shape;185;p36"/>
          <p:cNvSpPr txBox="1"/>
          <p:nvPr/>
        </p:nvSpPr>
        <p:spPr>
          <a:xfrm>
            <a:off x="3628625" y="493200"/>
            <a:ext cx="5002500" cy="41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ontserrat"/>
              <a:buChar char="●"/>
            </a:pPr>
            <a:r>
              <a:rPr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Cooking is Chemistry</a:t>
            </a:r>
            <a:endParaRPr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endParaRPr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ontserrat"/>
              <a:buChar char="●"/>
            </a:pPr>
            <a:r>
              <a:rPr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Quality of Ingredients</a:t>
            </a:r>
            <a:endParaRPr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endParaRPr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ontserrat"/>
              <a:buChar char="●"/>
            </a:pPr>
            <a:r>
              <a:rPr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Structured </a:t>
            </a:r>
            <a:r>
              <a:rPr lang="en" sz="2000" u="sng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 Unstructured</a:t>
            </a:r>
            <a:endParaRPr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endParaRPr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ontserrat"/>
              <a:buChar char="●"/>
            </a:pPr>
            <a:r>
              <a:rPr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Part Journey, Part Product</a:t>
            </a:r>
            <a:endParaRPr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ontserrat"/>
              <a:buChar char="●"/>
            </a:pPr>
            <a:r>
              <a:rPr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Early Career:  Seemed Like The Joy of Cooking</a:t>
            </a:r>
            <a:endParaRPr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ontserrat"/>
              <a:buChar char="●"/>
            </a:pPr>
            <a:r>
              <a:rPr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Mid and Later Career:  Quest for Fannie Farmer</a:t>
            </a:r>
            <a:endParaRPr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7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Times They Are a Changin’</a:t>
            </a:r>
            <a:endParaRPr/>
          </a:p>
        </p:txBody>
      </p:sp>
      <p:sp>
        <p:nvSpPr>
          <p:cNvPr id="191" name="Google Shape;191;p37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92" name="Google Shape;192;p37"/>
          <p:cNvSpPr txBox="1"/>
          <p:nvPr/>
        </p:nvSpPr>
        <p:spPr>
          <a:xfrm>
            <a:off x="3482175" y="319050"/>
            <a:ext cx="5396100" cy="45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Montserrat"/>
              <a:buChar char="●"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Speed &amp; Magnitude of Change in Higher Education Has Never Been So Great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Montserrat"/>
              <a:buChar char="●"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…and the value of a college degree has never been questioned more than right now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Montserrat"/>
              <a:buChar char="●"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5 ¼ inch Floppy Disc vs. USB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Montserrat"/>
              <a:buChar char="●"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Library Card File vs. Google Search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8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Times They Are a Changin’ - Cont’d</a:t>
            </a:r>
            <a:endParaRPr/>
          </a:p>
        </p:txBody>
      </p:sp>
      <p:sp>
        <p:nvSpPr>
          <p:cNvPr id="198" name="Google Shape;198;p38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99" name="Google Shape;199;p38"/>
          <p:cNvSpPr txBox="1"/>
          <p:nvPr/>
        </p:nvSpPr>
        <p:spPr>
          <a:xfrm>
            <a:off x="3575200" y="425300"/>
            <a:ext cx="5263200" cy="43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Font typeface="Montserrat"/>
              <a:buChar char="●"/>
            </a:pPr>
            <a:r>
              <a:rPr lang="en" sz="21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Sage on the Stage vs. Guide by the Side</a:t>
            </a:r>
            <a:endParaRPr sz="21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Font typeface="Montserrat"/>
              <a:buChar char="●"/>
            </a:pPr>
            <a:r>
              <a:rPr lang="en" sz="21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Synchronous vs. Asynchronous </a:t>
            </a:r>
            <a:endParaRPr sz="21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Font typeface="Montserrat"/>
              <a:buChar char="●"/>
            </a:pPr>
            <a:r>
              <a:rPr lang="en" sz="21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Well-Rounded Liberal Education vs. Only Learn What you Need to Know</a:t>
            </a:r>
            <a:endParaRPr sz="21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Font typeface="Montserrat"/>
              <a:buChar char="●"/>
            </a:pPr>
            <a:r>
              <a:rPr lang="en" sz="21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The Student as Customer</a:t>
            </a:r>
            <a:endParaRPr sz="21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Font typeface="Montserrat"/>
              <a:buChar char="●"/>
            </a:pPr>
            <a:r>
              <a:rPr lang="en" sz="21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In Loco Parentis In a New Format</a:t>
            </a:r>
            <a:endParaRPr sz="21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9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Generational Differences</a:t>
            </a:r>
            <a:endParaRPr/>
          </a:p>
        </p:txBody>
      </p:sp>
      <p:sp>
        <p:nvSpPr>
          <p:cNvPr id="205" name="Google Shape;205;p39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06" name="Google Shape;206;p39"/>
          <p:cNvSpPr txBox="1"/>
          <p:nvPr/>
        </p:nvSpPr>
        <p:spPr>
          <a:xfrm>
            <a:off x="3588500" y="465175"/>
            <a:ext cx="5196600" cy="41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Char char="●"/>
            </a:pPr>
            <a:r>
              <a:rPr lang="en" sz="2100">
                <a:latin typeface="Montserrat"/>
                <a:ea typeface="Montserrat"/>
                <a:cs typeface="Montserrat"/>
                <a:sym typeface="Montserrat"/>
              </a:rPr>
              <a:t>Majority of Workplaces - Especially in Higher Education - have 5 Generations of workers </a:t>
            </a:r>
            <a:endParaRPr sz="21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Char char="●"/>
            </a:pPr>
            <a:r>
              <a:rPr lang="en" sz="2100">
                <a:latin typeface="Montserrat"/>
                <a:ea typeface="Montserrat"/>
                <a:cs typeface="Montserrat"/>
                <a:sym typeface="Montserrat"/>
              </a:rPr>
              <a:t>The California Community College Employment Structure, the Education Code, Title 5, and Collective Bargaining Agreements </a:t>
            </a:r>
            <a:r>
              <a:rPr lang="en" sz="2100" b="1">
                <a:latin typeface="Montserrat"/>
                <a:ea typeface="Montserrat"/>
                <a:cs typeface="Montserrat"/>
                <a:sym typeface="Montserrat"/>
              </a:rPr>
              <a:t>are designed based on Baby Boomers and their preferred working conditions.</a:t>
            </a:r>
            <a:endParaRPr sz="21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0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Generational Differences - Cont’d</a:t>
            </a:r>
            <a:endParaRPr/>
          </a:p>
        </p:txBody>
      </p:sp>
      <p:sp>
        <p:nvSpPr>
          <p:cNvPr id="212" name="Google Shape;212;p40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13" name="Google Shape;213;p40"/>
          <p:cNvSpPr txBox="1"/>
          <p:nvPr/>
        </p:nvSpPr>
        <p:spPr>
          <a:xfrm>
            <a:off x="3654950" y="584800"/>
            <a:ext cx="5515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4" name="Google Shape;214;p40"/>
          <p:cNvSpPr txBox="1"/>
          <p:nvPr/>
        </p:nvSpPr>
        <p:spPr>
          <a:xfrm>
            <a:off x="3561900" y="372150"/>
            <a:ext cx="5369400" cy="43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Montserrat"/>
              <a:buChar char="●"/>
            </a:pPr>
            <a:r>
              <a:rPr lang="en" sz="2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Working hours, breaks, narrow position descriptions</a:t>
            </a:r>
            <a:endParaRPr sz="22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Montserrat"/>
              <a:buChar char="●"/>
            </a:pPr>
            <a:r>
              <a:rPr lang="en" sz="2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Seat-time and Task Completion vs. Job Satisfaction</a:t>
            </a:r>
            <a:endParaRPr sz="22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Montserrat"/>
              <a:buChar char="●"/>
            </a:pPr>
            <a:r>
              <a:rPr lang="en" sz="2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Theoretically designed to avoid role &amp; task confusion….helped to create toxic working environments that do not meet the needs of all generations</a:t>
            </a:r>
            <a:endParaRPr sz="22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1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0" name="Google Shape;22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9350"/>
            <a:ext cx="8685924" cy="4478975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41"/>
          <p:cNvSpPr txBox="1"/>
          <p:nvPr/>
        </p:nvSpPr>
        <p:spPr>
          <a:xfrm>
            <a:off x="518350" y="4758050"/>
            <a:ext cx="7655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Montserrat"/>
                <a:ea typeface="Montserrat"/>
                <a:cs typeface="Montserrat"/>
                <a:sym typeface="Montserrat"/>
              </a:rPr>
              <a:t>Harnessing Strengths of Each Generation:  www.Qualee.com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2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Does This Matter So Much?</a:t>
            </a:r>
            <a:endParaRPr/>
          </a:p>
        </p:txBody>
      </p:sp>
      <p:sp>
        <p:nvSpPr>
          <p:cNvPr id="227" name="Google Shape;227;p42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28" name="Google Shape;228;p42"/>
          <p:cNvSpPr txBox="1"/>
          <p:nvPr/>
        </p:nvSpPr>
        <p:spPr>
          <a:xfrm>
            <a:off x="3575200" y="372150"/>
            <a:ext cx="5303100" cy="44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" sz="1800" dirty="0">
                <a:latin typeface="Montserrat"/>
                <a:ea typeface="Montserrat"/>
                <a:cs typeface="Montserrat"/>
                <a:sym typeface="Montserrat"/>
              </a:rPr>
              <a:t>The employment world is changing and California Community Colleges need to change with it.</a:t>
            </a:r>
            <a:endParaRPr sz="18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" sz="1800" dirty="0">
                <a:latin typeface="Montserrat"/>
                <a:ea typeface="Montserrat"/>
                <a:cs typeface="Montserrat"/>
                <a:sym typeface="Montserrat"/>
              </a:rPr>
              <a:t>Millennials and Gen Z comprise 45% of the workforce and are truly different</a:t>
            </a:r>
            <a:endParaRPr sz="18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" sz="1800" b="1">
                <a:latin typeface="Montserrat"/>
                <a:ea typeface="Montserrat"/>
                <a:cs typeface="Montserrat"/>
                <a:sym typeface="Montserrat"/>
              </a:rPr>
              <a:t>“That’s how we have always done it” does not work for them….they don’t care</a:t>
            </a:r>
            <a:endParaRPr sz="18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" sz="1800" dirty="0">
                <a:latin typeface="Montserrat"/>
                <a:ea typeface="Montserrat"/>
                <a:cs typeface="Montserrat"/>
                <a:sym typeface="Montserrat"/>
              </a:rPr>
              <a:t>They want recognition, autonomy, and tasks that interest them</a:t>
            </a:r>
            <a:endParaRPr sz="18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" sz="1800" dirty="0">
                <a:latin typeface="Montserrat"/>
                <a:ea typeface="Montserrat"/>
                <a:cs typeface="Montserrat"/>
                <a:sym typeface="Montserrat"/>
              </a:rPr>
              <a:t>They want to feel like they are adding value to the organization</a:t>
            </a:r>
            <a:endParaRPr sz="18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3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Arial"/>
              <a:buNone/>
            </a:pPr>
            <a:r>
              <a:rPr lang="en" sz="1800"/>
              <a:t>Why Does this Matter So Much - Cont’d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43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35" name="Google Shape;235;p43"/>
          <p:cNvSpPr txBox="1"/>
          <p:nvPr/>
        </p:nvSpPr>
        <p:spPr>
          <a:xfrm>
            <a:off x="3641650" y="491750"/>
            <a:ext cx="5196600" cy="425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ontserrat"/>
              <a:buChar char="●"/>
            </a:pPr>
            <a:r>
              <a:rPr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They want a sense of belonging at work </a:t>
            </a:r>
            <a:endParaRPr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ontserrat"/>
              <a:buChar char="●"/>
            </a:pPr>
            <a:r>
              <a:rPr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They want a healthy amount of time when they are not at work</a:t>
            </a:r>
            <a:endParaRPr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ontserrat"/>
              <a:buChar char="●"/>
            </a:pPr>
            <a:r>
              <a:rPr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And, they also won’t work for the same employer for their entire career</a:t>
            </a:r>
            <a:endParaRPr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ontserrat"/>
              <a:buChar char="●"/>
            </a:pPr>
            <a:r>
              <a:rPr lang="en" sz="2000" b="1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HR PROFESSIONALS NEED TO BE AT THE FOREFRONT OF CHANGE</a:t>
            </a:r>
            <a:endParaRPr sz="2000" b="1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4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CEO &amp; HR: Two Sides of the Same Coin </a:t>
            </a:r>
            <a:endParaRPr sz="2000"/>
          </a:p>
        </p:txBody>
      </p:sp>
      <p:sp>
        <p:nvSpPr>
          <p:cNvPr id="241" name="Google Shape;241;p44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42" name="Google Shape;242;p44"/>
          <p:cNvSpPr txBox="1"/>
          <p:nvPr/>
        </p:nvSpPr>
        <p:spPr>
          <a:xfrm>
            <a:off x="3522025" y="372150"/>
            <a:ext cx="5329500" cy="45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Montserrat"/>
              <a:buChar char="●"/>
            </a:pPr>
            <a:r>
              <a:rPr lang="en" sz="1900" b="1">
                <a:latin typeface="Montserrat"/>
                <a:ea typeface="Montserrat"/>
                <a:cs typeface="Montserrat"/>
                <a:sym typeface="Montserrat"/>
              </a:rPr>
              <a:t>THE CEO AND HR MUST BE PARTNERS IN LEADING INSTITUTIONAL CHANGE</a:t>
            </a:r>
            <a:endParaRPr sz="1900"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ontserrat"/>
              <a:buChar char="●"/>
            </a:pPr>
            <a:r>
              <a:rPr lang="en" sz="1800">
                <a:solidFill>
                  <a:schemeClr val="accent5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The CEO provides the institutional vision and the authority to move the organization forward.</a:t>
            </a:r>
            <a:endParaRPr sz="1800">
              <a:solidFill>
                <a:schemeClr val="accent5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800">
              <a:solidFill>
                <a:schemeClr val="accent5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ontserrat"/>
              <a:buChar char="●"/>
            </a:pPr>
            <a:r>
              <a:rPr lang="en" sz="1800">
                <a:solidFill>
                  <a:schemeClr val="accent5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HR understands the people, culture, labor relationships, organizational structures, and systems that must support that vision.</a:t>
            </a:r>
            <a:endParaRPr sz="1800">
              <a:solidFill>
                <a:schemeClr val="accent5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300"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5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r>
              <a:rPr lang="en" sz="1900"/>
              <a:t>EO &amp; HR:  Two Sides of the Same Coin - Cont’d</a:t>
            </a:r>
            <a:endParaRPr sz="1900"/>
          </a:p>
        </p:txBody>
      </p:sp>
      <p:sp>
        <p:nvSpPr>
          <p:cNvPr id="248" name="Google Shape;248;p45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49" name="Google Shape;249;p45"/>
          <p:cNvSpPr txBox="1"/>
          <p:nvPr/>
        </p:nvSpPr>
        <p:spPr>
          <a:xfrm>
            <a:off x="3561900" y="252525"/>
            <a:ext cx="5329500" cy="44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Montserrat"/>
              <a:buChar char="●"/>
            </a:pPr>
            <a:r>
              <a:rPr lang="en" sz="2200" b="1">
                <a:solidFill>
                  <a:schemeClr val="accent5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Neither can successfully manage transformational change without the other.</a:t>
            </a:r>
            <a:endParaRPr sz="2200" b="1">
              <a:solidFill>
                <a:schemeClr val="accent5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200" b="1">
              <a:solidFill>
                <a:schemeClr val="accent5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Montserrat"/>
              <a:buChar char="●"/>
            </a:pPr>
            <a:r>
              <a:rPr lang="en" sz="2200">
                <a:solidFill>
                  <a:schemeClr val="accent5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When the CEO and HR are aligned, change moves from being an initiative to becoming part of the institution.</a:t>
            </a:r>
            <a:endParaRPr sz="2200">
              <a:solidFill>
                <a:schemeClr val="accent5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6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0"/>
              <a:t>Recommendation #1</a:t>
            </a:r>
            <a:endParaRPr sz="2000" b="0"/>
          </a:p>
        </p:txBody>
      </p:sp>
      <p:sp>
        <p:nvSpPr>
          <p:cNvPr id="255" name="Google Shape;255;p46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56" name="Google Shape;256;p46"/>
          <p:cNvSpPr txBox="1"/>
          <p:nvPr/>
        </p:nvSpPr>
        <p:spPr>
          <a:xfrm>
            <a:off x="3615075" y="544925"/>
            <a:ext cx="5143500" cy="3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7" name="Google Shape;257;p46"/>
          <p:cNvSpPr txBox="1"/>
          <p:nvPr/>
        </p:nvSpPr>
        <p:spPr>
          <a:xfrm>
            <a:off x="3588500" y="438600"/>
            <a:ext cx="5263200" cy="4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 b="1">
                <a:latin typeface="Montserrat"/>
                <a:ea typeface="Montserrat"/>
                <a:cs typeface="Montserrat"/>
                <a:sym typeface="Montserrat"/>
              </a:rPr>
              <a:t>WE NEED TO FOCUS ON WHAT IS POSSIBLE RATHER THAN WHAT IS ALLOWED….</a:t>
            </a:r>
            <a:endParaRPr sz="3900"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7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0"/>
              <a:t>Recommendation #2</a:t>
            </a:r>
            <a:endParaRPr sz="2000" b="0"/>
          </a:p>
        </p:txBody>
      </p:sp>
      <p:sp>
        <p:nvSpPr>
          <p:cNvPr id="263" name="Google Shape;263;p47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64" name="Google Shape;264;p47"/>
          <p:cNvSpPr txBox="1"/>
          <p:nvPr/>
        </p:nvSpPr>
        <p:spPr>
          <a:xfrm>
            <a:off x="3615075" y="505050"/>
            <a:ext cx="5196600" cy="41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latin typeface="Montserrat"/>
                <a:ea typeface="Montserrat"/>
                <a:cs typeface="Montserrat"/>
                <a:sym typeface="Montserrat"/>
              </a:rPr>
              <a:t>WE NEED TO RECONCEPTUALIZE AND REDESIGN THE EDUCATION CODE AND THE EERA TO BRING THEM INTO THIS DECADE OF THIS CENTURY.</a:t>
            </a:r>
            <a:endParaRPr sz="3100"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8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Recommendation #3</a:t>
            </a:r>
            <a:endParaRPr sz="2000"/>
          </a:p>
        </p:txBody>
      </p:sp>
      <p:sp>
        <p:nvSpPr>
          <p:cNvPr id="270" name="Google Shape;270;p48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71" name="Google Shape;271;p48"/>
          <p:cNvSpPr txBox="1"/>
          <p:nvPr/>
        </p:nvSpPr>
        <p:spPr>
          <a:xfrm>
            <a:off x="3561900" y="398725"/>
            <a:ext cx="5276400" cy="44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b="1">
                <a:latin typeface="Montserrat"/>
                <a:ea typeface="Montserrat"/>
                <a:cs typeface="Montserrat"/>
                <a:sym typeface="Montserrat"/>
              </a:rPr>
              <a:t>WE NEED TO REVISE JOB DESCRIPTIONS AND COLLEGE ORGANIZATIONAL CHARTS TO ALLOW FOR BROADER TASKS AND RESPONSIBILITIES</a:t>
            </a:r>
            <a:endParaRPr sz="3400"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9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RECOMMENDATION #4</a:t>
            </a:r>
            <a:endParaRPr sz="1800"/>
          </a:p>
        </p:txBody>
      </p:sp>
      <p:sp>
        <p:nvSpPr>
          <p:cNvPr id="277" name="Google Shape;277;p49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78" name="Google Shape;278;p49"/>
          <p:cNvSpPr txBox="1"/>
          <p:nvPr/>
        </p:nvSpPr>
        <p:spPr>
          <a:xfrm>
            <a:off x="3561900" y="372150"/>
            <a:ext cx="5303100" cy="44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Montserrat"/>
                <a:ea typeface="Montserrat"/>
                <a:cs typeface="Montserrat"/>
                <a:sym typeface="Montserrat"/>
              </a:rPr>
              <a:t>WE NEED TO BE REALISTIC ABOUT THE IMPACT OF AI IN THE WORKPLACE….</a:t>
            </a:r>
            <a:endParaRPr sz="3000"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Montserrat"/>
                <a:ea typeface="Montserrat"/>
                <a:cs typeface="Montserrat"/>
                <a:sym typeface="Montserrat"/>
              </a:rPr>
              <a:t>WHICH CAN ONLY HAPPEN AFTER RECOMMENDATIONS 1-3 HAVE BEEN ADDRESSED</a:t>
            </a:r>
            <a:endParaRPr sz="3000"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0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TWO PHILOSOPHIES TO LIVE BY</a:t>
            </a:r>
            <a:endParaRPr sz="1900"/>
          </a:p>
        </p:txBody>
      </p:sp>
      <p:pic>
        <p:nvPicPr>
          <p:cNvPr id="284" name="Google Shape;284;p50" title="Gumby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2850" y="414175"/>
            <a:ext cx="1461975" cy="2077825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50"/>
          <p:cNvSpPr txBox="1"/>
          <p:nvPr/>
        </p:nvSpPr>
        <p:spPr>
          <a:xfrm>
            <a:off x="6499150" y="609188"/>
            <a:ext cx="1834200" cy="16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Montserrat"/>
                <a:ea typeface="Montserrat"/>
                <a:cs typeface="Montserrat"/>
                <a:sym typeface="Montserrat"/>
              </a:rPr>
              <a:t>SEMPER GUMBY!</a:t>
            </a:r>
            <a:endParaRPr sz="2400"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Montserrat"/>
                <a:ea typeface="Montserrat"/>
                <a:cs typeface="Montserrat"/>
                <a:sym typeface="Montserrat"/>
              </a:rPr>
              <a:t>ALWAYS FLEXIBLE</a:t>
            </a:r>
            <a:endParaRPr sz="24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6" name="Google Shape;286;p50"/>
          <p:cNvSpPr txBox="1"/>
          <p:nvPr/>
        </p:nvSpPr>
        <p:spPr>
          <a:xfrm>
            <a:off x="3907475" y="3429000"/>
            <a:ext cx="4572000" cy="11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latin typeface="Montserrat"/>
                <a:ea typeface="Montserrat"/>
                <a:cs typeface="Montserrat"/>
                <a:sym typeface="Montserrat"/>
              </a:rPr>
              <a:t>OUT OF THE CHAOS COMES CLARITY</a:t>
            </a:r>
            <a:endParaRPr sz="23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7" name="Google Shape;287;p50"/>
          <p:cNvSpPr txBox="1"/>
          <p:nvPr/>
        </p:nvSpPr>
        <p:spPr>
          <a:xfrm>
            <a:off x="3615075" y="398725"/>
            <a:ext cx="26700" cy="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6413" y="1639975"/>
            <a:ext cx="1751176" cy="186355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5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aterial">
  <a:themeElements>
    <a:clrScheme name="Material">
      <a:dk1>
        <a:srgbClr val="A6192E"/>
      </a:dk1>
      <a:lt1>
        <a:srgbClr val="FFFFFF"/>
      </a:lt1>
      <a:dk2>
        <a:srgbClr val="424242"/>
      </a:dk2>
      <a:lt2>
        <a:srgbClr val="868986"/>
      </a:lt2>
      <a:accent1>
        <a:srgbClr val="00ABB1"/>
      </a:accent1>
      <a:accent2>
        <a:srgbClr val="5A4E86"/>
      </a:accent2>
      <a:accent3>
        <a:srgbClr val="8AC63F"/>
      </a:accent3>
      <a:accent4>
        <a:srgbClr val="FFFFFF"/>
      </a:accent4>
      <a:accent5>
        <a:srgbClr val="000000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801</Words>
  <Application>Microsoft Office PowerPoint</Application>
  <PresentationFormat>On-screen Show (16:9)</PresentationFormat>
  <Paragraphs>123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Montserrat</vt:lpstr>
      <vt:lpstr>Roboto</vt:lpstr>
      <vt:lpstr>Simple Light</vt:lpstr>
      <vt:lpstr>Material</vt:lpstr>
      <vt:lpstr>How to Handle the Tsunami of Changes Facing Community Colleges Without Getting Seasick</vt:lpstr>
      <vt:lpstr>How Did I Get Here?</vt:lpstr>
      <vt:lpstr>Leadership Philosophy</vt:lpstr>
      <vt:lpstr>Challenges Along the Way</vt:lpstr>
      <vt:lpstr>Challenges Along the Way - Cont’d</vt:lpstr>
      <vt:lpstr>Food &amp; Leadership</vt:lpstr>
      <vt:lpstr>PowerPoint Presentation</vt:lpstr>
      <vt:lpstr>Joy of Cooking</vt:lpstr>
      <vt:lpstr>Fannie Farmer</vt:lpstr>
      <vt:lpstr>Many Cooks Make the Broth</vt:lpstr>
      <vt:lpstr>The Times They Are a Changin’</vt:lpstr>
      <vt:lpstr>The Times They Are a Changin’ - Cont’d</vt:lpstr>
      <vt:lpstr>Generational Differences</vt:lpstr>
      <vt:lpstr>Generational Differences - Cont’d</vt:lpstr>
      <vt:lpstr>PowerPoint Presentation</vt:lpstr>
      <vt:lpstr>Why Does This Matter So Much?</vt:lpstr>
      <vt:lpstr>Why Does this Matter So Much - Cont’d </vt:lpstr>
      <vt:lpstr>CEO &amp; HR: Two Sides of the Same Coin </vt:lpstr>
      <vt:lpstr>CEO &amp; HR:  Two Sides of the Same Coin - Cont’d</vt:lpstr>
      <vt:lpstr>Recommendation #1</vt:lpstr>
      <vt:lpstr>Recommendation #2</vt:lpstr>
      <vt:lpstr>Recommendation #3</vt:lpstr>
      <vt:lpstr>RECOMMENDATION #4</vt:lpstr>
      <vt:lpstr>TWO PHILOSOPHIES TO LIVE BY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Paul Aries</dc:creator>
  <cp:lastModifiedBy>Keeganator M</cp:lastModifiedBy>
  <cp:revision>2</cp:revision>
  <cp:lastPrinted>2026-09-28T17:45:10Z</cp:lastPrinted>
  <dcterms:modified xsi:type="dcterms:W3CDTF">2026-09-28T19:50:02Z</dcterms:modified>
</cp:coreProperties>
</file>