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8.9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7315200" cy="96012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tags" Target="tags/tag1.xml" /><Relationship Id="rId46" Type="http://schemas.openxmlformats.org/officeDocument/2006/relationships/presProps" Target="presProps.xml" /><Relationship Id="rId47" Type="http://schemas.openxmlformats.org/officeDocument/2006/relationships/viewProps" Target="viewProps.xml" /><Relationship Id="rId48" Type="http://schemas.openxmlformats.org/officeDocument/2006/relationships/theme" Target="theme/theme1.xml" /><Relationship Id="rId49" Type="http://schemas.openxmlformats.org/officeDocument/2006/relationships/tableStyles" Target="tableStyles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A9CA9-2E3E-C93C-8C2A-5192CB5C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89BA46-8991-7973-CCD9-F9AE5250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180F8-433A-4358-81F1-8281DD00DBE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56959F-9580-2DA7-F018-D5D6D505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553B8-7E96-4BEE-D0FD-EDE7FAED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3EE42-250B-40DB-AD81-21F74A041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7729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725092-3894-3009-A986-41322894C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66B23-707B-380C-6B41-6EAC67D3A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00A66-57DF-ACE2-2F6E-6EACF0660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9180F8-433A-4358-81F1-8281DD00DBE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4C7CB-752C-5BDE-03D5-82C7F26C7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988A8-69E3-BC3C-73B8-D0FE14444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3EE42-250B-40DB-AD81-21F74A041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5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8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0.jpe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1.jpe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2.jpe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3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666968-6946-8A54-0485-83F5A96C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Administrative Leave: Smart Tool or Legal Trap?</a:t>
            </a:r>
            <a:br>
              <a:rPr lang="en-US" altLang="en-US"/>
            </a:br>
            <a:br>
              <a:rPr lang="en-US" altLang="en-US" sz="3300"/>
            </a:br>
            <a:r>
              <a:rPr lang="en-US" altLang="en-US" sz="3300"/>
              <a:t>Association of Chief Human Resource Officers </a:t>
            </a:r>
            <a:br>
              <a:rPr lang="en-US" altLang="en-US" sz="3300"/>
            </a:br>
            <a:r>
              <a:rPr lang="en-US" altLang="en-US" sz="3300"/>
              <a:t>September 29, 2026</a:t>
            </a:r>
            <a:endParaRPr lang="en-US" sz="33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CBFE3E-32E1-A529-F08E-9308ACA8F3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5350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2E0180-3079-2528-B475-6C7D3ECFD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82EAC2-0832-79E5-ED39-94D4DAE1F5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40776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1EAD38-C835-447A-AF8B-19D86277F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Leave Fundamentals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D44EA-308C-95DF-CBE7-1C40FEF644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5393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C4D646-BFF0-ABFA-F8D3-55444F77A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Paid Administrative Leave (PAL) is Not* Discipline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713A91-99C7-F1A0-D41E-4E199173DE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9629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BA9A43-49C7-3719-F1F4-0E04AAD20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May Administrative Leave Be Appropriate?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20A3DD-E6C2-1386-0E45-F94D3C7B72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200856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5DE11A-2F24-1A85-4747-4AAF6405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Consider Alternatives to PAL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6670A-BCB8-C52B-1FAB-2AA1AC8204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8187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F7277E-8DBB-74A8-0B21-6948B1478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40A482-6F9E-6D3F-2669-D4D3478022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3439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D028CA-C0B7-3137-0708-639F13F85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	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6FED91-EB56-D02E-46F7-E25B82145C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7566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C3EEAA-7031-F3B8-90D6-558EACDC6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Leave for Academic Employees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D50DD-7113-0404-D1C4-FC07330956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8245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52FD27-0AB0-4FEB-BC54-17DBBE5C3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Academic Employees and Administrative Leave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60241-D851-AFD2-DDE8-A4FBDACF5B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52906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0A819E-BB75-6B92-A427-BDAC84D6D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Notice for Academic Employees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54838A-FA48-04BA-6833-E267A40396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36565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26B671-7081-7558-35AA-243F9B5BD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True or False?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AB587B-045A-AD16-47B5-A1BA5C6165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07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39CF6D-3033-5C37-641C-BB7CF120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May Academic Leave Begin Absent Two Days’ Notice?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A89DC3-ED80-A98F-7997-B74DAAAB1C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521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A56140-D1B7-489D-3FF9-DD301DF0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Academic Employees: 90 Working Days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CBB10C-A252-7CE7-B133-3F15A2912C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77383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E9AFB6-E1C5-3479-5952-1F858FA7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 5 Investigations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66A350-7E6C-3717-5487-7F1CF632FB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38191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EB2F6A-155C-4C25-5DEB-C3F983C9D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 5 Investigations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641D46-7F9A-2372-09A2-0E2BD7F14F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52344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9F49C7-FE6E-54B9-25A9-CF8E56253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97BA7-5A11-9D03-23EC-306613C20C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38541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880952-E12C-88D7-90FD-1EA239214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 IX*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36481-8F7A-DCEC-1023-30BDD3708C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87527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98CB78-4BD0-CA17-A151-44ED711E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Leave Does Not Replace Faculty Discipline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627B32-8A23-3A34-8825-2ECF03DE94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49059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6BA98F-1AD4-2394-7C24-C99EE369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Leave for Classified Employees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79F909-8966-9A56-E56B-7EF5C54843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77606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A0B7A0-EBD8-CBA7-9F42-D41F0DE0C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Classified Leave Starts With Local Authority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01FC82-E5BE-1BEB-D23D-4264FC1994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60207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6EECBF-27CD-DB47-6F80-3F0F93037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Non-Merit Districts: </a:t>
            </a:r>
            <a:br>
              <a:rPr lang="en-US"/>
            </a:br>
            <a:r>
              <a:rPr lang="en-US"/>
              <a:t>Education Code Section 88013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C0539-6F89-32F7-7554-020D6257FD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15231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97841C-3417-E19B-7F5B-08FF27892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Merit-System Districts: Start with the Personnel Commission Rules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A0356-50E0-10E7-D7F3-00F2FCAE9A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83859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83D2D3-D602-4C6A-7B65-9A8C24933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Leave Following Arrest &amp; Criminal Charges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744504-5C94-2BE5-3400-3A18FDFDCD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88324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11F0F5-48B7-A7F5-340B-00B6FEDB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Academic Employees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363C4-6EC1-99AA-AD7C-AAA314EE11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48934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8CA016-6762-6A63-72A2-362829B8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Classified Employees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937C4F-2D70-F52B-24BD-84BD71D6E3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89179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1EC816-D904-780F-0E8B-CF9FAD741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Classified Employees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808E5-C015-28FF-D8A1-0B94C08381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30636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C571EC-E3F0-0D6C-139C-EBBC318DC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Leave After the Investigation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C3B39C-9864-A4A2-FC02-9CACF73B8C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37811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9E2AC9-DF31-1005-5ECC-A1DEDBEA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D34DFB-474B-E1E4-BC4E-DD943286AA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27676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DE43CB-CDBC-E731-DD49-6A87007BE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Leave and Discipline Are Separate Decisions</a:t>
            </a:r>
            <a:br>
              <a:rPr lang="en-US"/>
            </a:b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5D190C-C41F-7A42-DDC9-810C6508B3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04181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835F83-3082-DEA7-A8A9-CF08A498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Retaliation and Adverse-Action Risk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5BD55F-C5E6-B0C1-95AB-2545E9D0F0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2363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BEE4BF-52D1-C896-7B93-A35C0F97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Elements of Retaliation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3E9839-352A-FB1D-F72E-6DC9ABA700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97122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08E887-9C4F-0166-C161-9A2FA8C01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CF510F-C4B4-1CE2-3B5A-80073B3263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2161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86F85E-1584-C0A3-055F-50F32945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Does Administrative Leave Look Punitive?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1D993C-A1C2-EF00-47C6-930F329345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11512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BE07C7-EEFD-A2CB-EA81-75351B122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Leave: Retaliation Risk Factors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3BFD20-3C90-24CA-941E-46638EEBC6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78179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4CF855-B074-9545-18B7-411ED326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Whistleblower Retaliation Uses a Two-Step Burden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DBCF3C-31F4-7574-A457-18A97C8FBC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34327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3ED0E2-5DAD-A9EB-617F-96E1BF33C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9CFF4F-2C7B-A5A4-05C9-E54C26D799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06667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853B24-AF04-ED27-EC40-F6931AFA1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Paid Leave May Be Adverse Under EERA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784F71-DAB2-5F60-302A-6DA7FF57BD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22811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95AC77-9E4D-BEA4-943A-7D4A2290E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Document the Same-Decision Rationale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DD9E35-8096-1572-7E27-085654CAAA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43592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CFD8AD-74DE-05CC-F11A-BC2538B3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Considerations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FB448-2F06-089F-EE58-2E86F9765B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35977"/>
      </p:ext>
    </p:extLst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026813-2149-8AE4-D7A9-6DD439B6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 Considerations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65285C-0F1D-94FF-E361-2AA19D3188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26924"/>
      </p:ext>
    </p:extLst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DE6DC6-8472-F3C6-615A-0E5398D4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C561F9-C5F1-AA4A-0D31-10FDC32863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63418"/>
      </p:ext>
    </p:extLst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B5D73B-0BA4-80D9-F48C-5D36C6488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1A798-B53F-02BB-0F35-0707C33751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8655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26100.0"/>
  <p:tag name="AS_RELEASE_DATE" val="2018.09.12"/>
  <p:tag name="AS_TITLE" val="Aspose.Slides for .NET 4.0"/>
  <p:tag name="AS_VERSION" val="18.9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43</Paragraphs>
  <Slides>43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44">
      <vt:lpstr>Office Theme</vt:lpstr>
      <vt:lpstr>Administrative Leave: Smart Tool or Legal Trap?Association of Chief Human Resource Officers September 29, 2026</vt:lpstr>
      <vt:lpstr>Agenda</vt:lpstr>
      <vt:lpstr>Administrative Leave Fundamentals</vt:lpstr>
      <vt:lpstr>Paid Administrative Leave (PAL) is Not* Discipline </vt:lpstr>
      <vt:lpstr>When May Administrative Leave Be Appropriate?</vt:lpstr>
      <vt:lpstr>Consider Alternatives to PAL</vt:lpstr>
      <vt:lpstr>Case Study </vt:lpstr>
      <vt:lpstr>Case Study	</vt:lpstr>
      <vt:lpstr>Administrative Leave for Academic Employees</vt:lpstr>
      <vt:lpstr>Academic Employees and Administrative Leave</vt:lpstr>
      <vt:lpstr>Notice for Academic Employees</vt:lpstr>
      <vt:lpstr>True or False?</vt:lpstr>
      <vt:lpstr>When May Academic Leave Begin Absent Two Days’ Notice?</vt:lpstr>
      <vt:lpstr>Academic Employees: 90 Working Days</vt:lpstr>
      <vt:lpstr>Title 5 Investigations</vt:lpstr>
      <vt:lpstr>Title 5 Investigations</vt:lpstr>
      <vt:lpstr>Case Study</vt:lpstr>
      <vt:lpstr>Title IX*</vt:lpstr>
      <vt:lpstr>Administrative Leave Does Not Replace Faculty Discipline</vt:lpstr>
      <vt:lpstr>Administrative Leave for Classified Employees </vt:lpstr>
      <vt:lpstr>Classified Leave Starts With Local Authority</vt:lpstr>
      <vt:lpstr>Non-Merit Districts: Education Code Section 88013</vt:lpstr>
      <vt:lpstr>Merit-System Districts: Start with the Personnel Commission Rules</vt:lpstr>
      <vt:lpstr>Leave Following Arrest &amp; Criminal Charges </vt:lpstr>
      <vt:lpstr>Academic Employees</vt:lpstr>
      <vt:lpstr>Classified Employees </vt:lpstr>
      <vt:lpstr>Classified Employees </vt:lpstr>
      <vt:lpstr>Leave After the Investigation</vt:lpstr>
      <vt:lpstr>Case Study</vt:lpstr>
      <vt:lpstr>Leave and Discipline Are Separate Decisions</vt:lpstr>
      <vt:lpstr>Retaliation and Adverse-Action Risk</vt:lpstr>
      <vt:lpstr>Elements of Retaliation</vt:lpstr>
      <vt:lpstr>Case Study </vt:lpstr>
      <vt:lpstr>When Does Administrative Leave Look Punitive?</vt:lpstr>
      <vt:lpstr>Administrative Leave: Retaliation Risk Factors</vt:lpstr>
      <vt:lpstr>Whistleblower Retaliation Uses a Two-Step Burden</vt:lpstr>
      <vt:lpstr>Case Study</vt:lpstr>
      <vt:lpstr>Paid Leave May Be Adverse Under EERA</vt:lpstr>
      <vt:lpstr>Document the Same-Decision Rationale</vt:lpstr>
      <vt:lpstr>Final Considerations </vt:lpstr>
      <vt:lpstr>Final Considerations</vt:lpstr>
      <vt:lpstr>Questions?</vt:lpstr>
      <vt:lpstr>Thank You!</vt:lpstr>
    </vt:vector>
  </TitlesOfParts>
  <LinksUpToDate>0</LinksUpToDate>
  <SharedDoc>0</SharedDoc>
  <HyperlinksChanged>0</HyperlinksChanged>
  <Application>Aspose.Slides for .NET</Application>
  <AppVersion>18.0900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Cynthia Hamidi</cp:lastModifiedBy>
  <cp:revision>1</cp:revision>
  <dcterms:created xsi:type="dcterms:W3CDTF">2026-09-16T00:10:32Z</dcterms:created>
  <dcterms:modified xsi:type="dcterms:W3CDTF">2026-09-16T00:10:32Z</dcterms:modified>
</cp:coreProperties>
</file>