
<file path=[Content_Types].xml><?xml version="1.0" encoding="utf-8"?>
<Types xmlns="http://schemas.openxmlformats.org/package/2006/content-types">
  <Default Extension="rels" ContentType="application/vnd.openxmlformats-package.relationships+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8.9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/>
  <p:notesSz cx="7315200" cy="9601200"/>
  <p:custDataLst>
    <p:tags r:id="rId4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 horzBarState="maximized">
    <p:restoredLeft sz="0"/>
    <p:restoredTop sz="0"/>
  </p:normalViewPr>
  <p:slideViewPr>
    <p:cSldViewPr>
      <p:cViewPr>
        <p:scale>
          <a:sx n="73" d="100"/>
          <a:sy n="73" d="100"/>
        </p:scale>
        <p:origin x="0" y="0"/>
      </p:cViewPr>
    </p:cSldViewPr>
  </p:slideViewPr>
  <p:notesViewPr>
    <p:cSldViewPr>
      <p:cViewPr>
        <p:scale>
          <a:sx n="1" d="100"/>
          <a:sy n="1" d="100"/>
        </p:scale>
        <p:origin x="0" y="0"/>
      </p:cViewPr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slide" Target="slides/slide38.xml" /><Relationship Id="rId4" Type="http://schemas.openxmlformats.org/officeDocument/2006/relationships/slide" Target="slides/slide3.xml" /><Relationship Id="rId40" Type="http://schemas.openxmlformats.org/officeDocument/2006/relationships/slide" Target="slides/slide39.xml" /><Relationship Id="rId41" Type="http://schemas.openxmlformats.org/officeDocument/2006/relationships/slide" Target="slides/slide40.xml" /><Relationship Id="rId42" Type="http://schemas.openxmlformats.org/officeDocument/2006/relationships/tags" Target="tags/tag1.xml" /><Relationship Id="rId43" Type="http://schemas.openxmlformats.org/officeDocument/2006/relationships/presProps" Target="presProps.xml" /><Relationship Id="rId44" Type="http://schemas.openxmlformats.org/officeDocument/2006/relationships/viewProps" Target="viewProps.xml" /><Relationship Id="rId45" Type="http://schemas.openxmlformats.org/officeDocument/2006/relationships/theme" Target="theme/theme1.xml" /><Relationship Id="rId46" Type="http://schemas.openxmlformats.org/officeDocument/2006/relationships/tableStyles" Target="tableStyles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4CFBA2-3D4B-1AEF-FED0-426EFA5A2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ED2B8F-7566-DE17-29EE-AD8AA509B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511E8-BAF2-4819-A9AF-E9C9AAAAFC9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37C5BC-1733-259F-BDE2-0F8863D44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79A192-5C70-84D3-614D-45023C6D30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78598D-AD87-446F-AF37-C9E2E3431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33692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49B4F9-BA00-8482-C91E-1BB11532B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9A347-6518-ECD2-D38C-75149AABC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D55773-A9C2-EBF1-0196-97AABAD3D5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F511E8-BAF2-4819-A9AF-E9C9AAAAFC9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2A72C-764B-93B2-3BE8-FF3B33A6CA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F8011C-E93C-CCAE-274B-348265AFCB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478598D-AD87-446F-AF37-C9E2E34313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7783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jpe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.jpe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jpe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5.jpe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6.jpe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7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8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0.jpe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1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2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3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4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6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7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8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9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1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2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3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4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6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8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9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1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2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3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5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6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7.jpeg" /></Relationships>
</file>

<file path=ppt/slides/_rels/slide3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8.jpeg" /></Relationships>
</file>

<file path=ppt/slides/_rels/slide3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9.jpeg" /></Relationships>
</file>

<file path=ppt/slides/_rels/slide4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0.jpe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48EEF6D-2F7A-32FB-4ABA-DAD4AD25EA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US" altLang="en-US"/>
            </a:br>
            <a:br>
              <a:rPr lang="en-US" altLang="en-US"/>
            </a:br>
            <a:r>
              <a:rPr lang="en-US" altLang="en-US" sz="5000"/>
              <a:t>From Plan to Practice: Operationalizing Your EEO Plan</a:t>
            </a:r>
            <a:br>
              <a:rPr lang="en-US" altLang="en-US"/>
            </a:br>
            <a:br>
              <a:rPr lang="en-US" altLang="en-US" sz="3700"/>
            </a:br>
            <a:r>
              <a:rPr lang="en-US" altLang="en-US" sz="3700"/>
              <a:t>Association of Chief Human Resource Officers (ACHRO) Conference| October 1, 2026</a:t>
            </a:r>
            <a:br>
              <a:rPr lang="en-US" altLang="en-US" sz="3700"/>
            </a:br>
            <a:endParaRPr lang="en-US" sz="37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95F09B-16FD-F487-F89E-696FAED802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218840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1F08F4C-A307-8B5B-8195-F8C6C8374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004C66-130D-EEB2-7E29-2E167D731B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199291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8A8F32-B849-091A-2836-C3F6C6833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Peak &amp; Pit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423A81-CA9B-652D-E5E2-03FD6E0099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924771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6C7AFA-A969-A921-04B5-09891298E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Legal Framework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D4111D-CE79-CE30-679D-8FC9EB0AA2C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5498571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7F1A17B-ACAC-D1EF-9C28-2FB1B92AD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ct val="0"/>
              </a:spcAft>
              <a:defRPr/>
            </a:pPr>
            <a:r>
              <a:rPr lang="en-US" altLang="en-US"/>
              <a:t>EEO in California Community Colleges</a:t>
            </a:r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4B5DB3-68C5-3A29-B01A-915969C502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064288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2DD90E-6A1C-CEDA-0B3F-7030D43B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EEO Plan Defined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077EF8-B203-4440-90DA-D21AFF739A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9107384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268C3A-E6AA-341A-9710-28BEE1C14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State Chancellor:</a:t>
            </a:r>
            <a:br>
              <a:rPr lang="en-US" altLang="en-US"/>
            </a:br>
            <a:r>
              <a:rPr lang="en-US" altLang="en-US"/>
              <a:t>EEO Plan General Requirements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92F99F-7CA2-2DA2-B07D-8DC9E0D19C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21937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4678BF6-31D8-0F2E-C70A-460275F26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Sensitivity to Diversity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251427-F664-9183-A5C2-4CCD2FC1C5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652328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05024BD-33B6-4089-77AE-46A719AEB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EEO In California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99F26C-BC8C-6258-67C3-B6E15335FE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532400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AF6DC2-DB72-E623-6FD8-6C438D469D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Prop 209 &amp; The Courts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659F12-9AC7-8E1C-CF44-D54B71BE39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897921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6C9800A-C904-DBB6-9DD2-F339EF52F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True/False/Maybe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27F5C4-DFDD-8933-56FA-7ECA81F4EC4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214192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0B4942-A715-E982-B5F0-9A4F9074E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Why Implementation Matters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14A982-4790-3FE6-AC77-0F41D99C4B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273622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282410B-C01D-E2EB-CF9C-3CE30E96F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Making the EEO Plan Real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1055A6-EC62-F36F-1F6C-DF6ACD07F9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194292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C54DF94-0B7B-95A9-99B5-8110FAD40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Successful EEO Plan…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04D527-973A-3833-210B-D56E76C39F0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516465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12C0433-66F0-92AA-1A88-5933D89F27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Practical Operating Model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4D5D40-AE6F-7073-6BDB-8834B5F7DC2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1329636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388BDA-1B5E-7AE7-B4A0-D4C484CDF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Cabrillo’s EEO Plan Operating Model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495580-5888-0560-987E-AF714421075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915475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FE651DB-FC9E-1857-C77F-BF8435317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Cabrillo’s Component 13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3040AE-D345-22C8-5D96-0C685DEA9F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330027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ECD264-06D9-629F-3826-501D9B1C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Cabrillo’s Eight Strategies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3D8E6B-1416-F120-8DE1-8358E1CB3DB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996355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6811CE9-CA87-2860-6EFE-ACAEC35A7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Cabrillo’s Eight Strategies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71400E-81E8-6EA1-8CD9-6542FF98528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841899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3D4159-5399-1D57-39C7-A854C957E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Cabrillo’s Eight Strategies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BD6ECB-AFB9-0180-5C36-64B5E506D39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23628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E3B3ED-139C-8877-53CF-38FADA711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Piloting Before Institutionalizing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F2FA12-DE26-A3EC-2225-AD003AF9E1E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3059254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354590A-D3BB-828E-D8AA-DFB03389F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Piloting Before Institutionalizing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F73E0F-54B2-8834-8B75-B9BDBDBD3B5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99410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4812A2-410B-A578-4315-65C830549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Effective Training Model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4D46C8-D57E-57C2-F8A8-C7200505992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6324075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41F277-42BC-D90A-4708-451DDB1C3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Effective Training Model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0CA9BC-ABBE-099C-09FB-152C0300BD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627413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EB21AA6-7146-FDA0-E3AC-D89FA8D47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 – Effective Training Model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1F4C34-95C7-5BB8-2498-E1FFF28AB47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891062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7A9711-2FE6-7BD6-D17A-38B26B757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Cluster Hiring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97EC3E0-C971-1012-35FB-0B8011C538A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306056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B82A74-D327-0B74-89BE-413C0AD1C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Cabrillo’s Cluster Hiring Model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7ECCCA-D8A7-89CB-7469-D67D3AE053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787716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1775189-793F-7278-CA21-B7DE0E23D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2026-27: Cabrillo’s Fourth Round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D2B97D-E321-7759-348B-7A5CC006684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931881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68C24B4-71F3-CDCC-37D1-763B13A2E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Changed in the Hiring Process?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F6718D-6547-0CB0-4200-3D4FDAA2D81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241880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E611D5-85C1-D69E-E659-93DEF0A9D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Supplemental Questions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CCF820-ED99-E41B-3B7B-29250B7DD29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649652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34A49AC-0B8F-EB56-A390-517FDFFF7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Promising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5D0FFC-24DE-47AE-71FD-0E40B2FE728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4201897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ADA5FDA-F5C8-AAD5-0BA2-469B13C059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Cohort Support Is Part of the Model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296B0B-438F-8FBF-A4D1-B12352CED50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615771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33F0071-56C6-89A1-96B5-19EB5CB03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Practical Implementation &amp; Discussion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D56137-1703-117A-6F77-1A580004D9A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84768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E61A98-111D-B89F-92A6-ABFFAC693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Let’s Discuss Your Peaks &amp; Pits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BAD7982-5544-1BD4-C2EF-F8E291B41EE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528756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AFF1D84-B11E-551B-B94A-71E073495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Working in Your District?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20A7F4-5A4B-90D5-1002-CDE5857544E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642438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F5939DC-E330-72C9-9C9E-DDE8CBBDE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Where Does Implementation Stall?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013ED3-09E3-1A05-6802-FDFC0762F7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893693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57F72A8-984A-38E1-F753-8CE492844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Timeline for EEO Plans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956F84-C93E-45CB-23CE-B23DCEFCBC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35628"/>
      </p:ext>
    </p:extLst>
  </p:cSld>
  <p:clrMapOvr>
    <a:masterClrMapping/>
  </p:clrMapOvr>
  <p:transition/>
  <p:timing/>
</p:sld>
</file>

<file path=ppt/slides/slide38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0907097-49E0-00F2-F84E-7671C68A9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Permissible Use of Funding Streams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635757-B180-A562-B7F3-E55EC90715B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117698"/>
      </p:ext>
    </p:extLst>
  </p:cSld>
  <p:clrMapOvr>
    <a:masterClrMapping/>
  </p:clrMapOvr>
  <p:transition/>
  <p:timing/>
</p:sld>
</file>

<file path=ppt/slides/slide39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9E1AC28-731C-05C4-C7C4-D055CFDC1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all"/>
              <a:t>Eeo </a:t>
            </a:r>
            <a:r>
              <a:rPr lang="en-US"/>
              <a:t>Plan Development: </a:t>
            </a:r>
            <a:br>
              <a:rPr lang="en-US"/>
            </a:br>
            <a:r>
              <a:rPr lang="en-US"/>
              <a:t>Practice Tips</a:t>
            </a:r>
            <a:r>
              <a:rPr lang="en-US" cap="all"/>
              <a:t>	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37F4951-07E1-5E9A-4728-55EB534E7B8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3841959"/>
      </p:ext>
    </p:extLst>
  </p:cSld>
  <p:clrMapOvr>
    <a:masterClrMapping/>
  </p:clrMapOvr>
  <p:transition/>
  <p:timing/>
</p:sld>
</file>

<file path=ppt/slides/slide40.xml><?xml version="1.0" encoding="utf-8"?>
<p:sld xmlns:a="http://schemas.openxmlformats.org/drawingml/2006/main" xmlns:r="http://schemas.openxmlformats.org/officeDocument/2006/relationships" xmlns:p14="http://schemas.microsoft.com/office/powerpoint/2010/main" xmlns:p15="http://schemas.microsoft.com/office/powerpoint/2012/main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048CE8B-768F-9FBD-F3DE-6FBBF7776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Thank You!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B1AAE5-06A5-6541-D055-83C7BBC470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3213254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26100.0"/>
  <p:tag name="AS_RELEASE_DATE" val="2018.09.12"/>
  <p:tag name="AS_TITLE" val="Aspose.Slides for .NET 4.0"/>
  <p:tag name="AS_VERSION" val="18.9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Widescreen</PresentationFormat>
  <Paragraphs>40</Paragraphs>
  <Slides>40</Slides>
  <Notes>0</Notes>
  <TotalTime>0</TotalTime>
  <HiddenSlides>0</HiddenSlides>
  <MMClips>0</MMClips>
  <ScaleCrop>0</ScaleCrop>
  <HeadingPairs>
    <vt:vector baseType="variant" size="4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baseType="lpstr" size="41">
      <vt:lpstr>Office Theme</vt:lpstr>
      <vt:lpstr>From Plan to Practice: Operationalizing Your EEO PlanAssociation of Chief Human Resource Officers (ACHRO) Conference| October 1, 2026</vt:lpstr>
      <vt:lpstr>Agenda</vt:lpstr>
      <vt:lpstr>Peak &amp; Pit</vt:lpstr>
      <vt:lpstr>The Legal Framework</vt:lpstr>
      <vt:lpstr>EEO in California Community Colleges</vt:lpstr>
      <vt:lpstr>EEO Plan Defined</vt:lpstr>
      <vt:lpstr>State Chancellor:EEO Plan General Requirements</vt:lpstr>
      <vt:lpstr>Sensitivity to Diversity </vt:lpstr>
      <vt:lpstr>EEO In California</vt:lpstr>
      <vt:lpstr>Prop 209 &amp; The Courts</vt:lpstr>
      <vt:lpstr>True/False/Maybe</vt:lpstr>
      <vt:lpstr>Why Implementation Matters</vt:lpstr>
      <vt:lpstr>Making the EEO Plan Real</vt:lpstr>
      <vt:lpstr>A Successful EEO Plan…</vt:lpstr>
      <vt:lpstr>A Practical Operating Model</vt:lpstr>
      <vt:lpstr>Cabrillo’s EEO Plan Operating Model</vt:lpstr>
      <vt:lpstr>Cabrillo’s Component 13</vt:lpstr>
      <vt:lpstr>Cabrillo’s Eight Strategies</vt:lpstr>
      <vt:lpstr>Cabrillo’s Eight Strategies</vt:lpstr>
      <vt:lpstr>Cabrillo’s Eight Strategies</vt:lpstr>
      <vt:lpstr>Example – Piloting Before Institutionalizing</vt:lpstr>
      <vt:lpstr>Example – Piloting Before Institutionalizing</vt:lpstr>
      <vt:lpstr>Example – Effective Training Model</vt:lpstr>
      <vt:lpstr>Example – Effective Training Model</vt:lpstr>
      <vt:lpstr>Example – Effective Training Model</vt:lpstr>
      <vt:lpstr>Cluster Hiring</vt:lpstr>
      <vt:lpstr>Cabrillo’s Cluster Hiring Model</vt:lpstr>
      <vt:lpstr>2026-27: Cabrillo’s Fourth Round</vt:lpstr>
      <vt:lpstr>What Changed in the Hiring Process?</vt:lpstr>
      <vt:lpstr>Supplemental Questions</vt:lpstr>
      <vt:lpstr>Promising Results</vt:lpstr>
      <vt:lpstr>Cohort Support Is Part of the Model</vt:lpstr>
      <vt:lpstr>Practical Implementation &amp; Discussion</vt:lpstr>
      <vt:lpstr>Let’s Discuss Your Peaks &amp; Pits</vt:lpstr>
      <vt:lpstr>What Is Working in Your District?</vt:lpstr>
      <vt:lpstr>Where Does Implementation Stall?</vt:lpstr>
      <vt:lpstr>Timeline for EEO Plans</vt:lpstr>
      <vt:lpstr>Permissible Use of Funding Streams</vt:lpstr>
      <vt:lpstr>Eeo Plan Development: Practice Tips	</vt:lpstr>
      <vt:lpstr>Thank You!</vt:lpstr>
    </vt:vector>
  </TitlesOfParts>
  <LinksUpToDate>0</LinksUpToDate>
  <SharedDoc>0</SharedDoc>
  <HyperlinksChanged>0</HyperlinksChanged>
  <Application>Aspose.Slides for .NET</Application>
  <AppVersion>18.0900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cp:lastModifiedBy>Cynthia Hamidi</cp:lastModifiedBy>
  <cp:revision>1</cp:revision>
  <dcterms:created xsi:type="dcterms:W3CDTF">2026-09-16T00:13:24Z</dcterms:created>
  <dcterms:modified xsi:type="dcterms:W3CDTF">2026-09-16T00:13:24Z</dcterms:modified>
</cp:coreProperties>
</file>