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7" r:id="rId2"/>
    <p:sldId id="303" r:id="rId3"/>
    <p:sldId id="4372" r:id="rId4"/>
    <p:sldId id="278" r:id="rId5"/>
    <p:sldId id="256" r:id="rId6"/>
    <p:sldId id="269" r:id="rId7"/>
    <p:sldId id="281" r:id="rId8"/>
    <p:sldId id="4437" r:id="rId9"/>
    <p:sldId id="4438" r:id="rId10"/>
    <p:sldId id="4373" r:id="rId11"/>
    <p:sldId id="4439" r:id="rId12"/>
    <p:sldId id="4441" r:id="rId13"/>
    <p:sldId id="4440" r:id="rId14"/>
    <p:sldId id="260" r:id="rId15"/>
    <p:sldId id="4443" r:id="rId16"/>
    <p:sldId id="4398" r:id="rId17"/>
    <p:sldId id="264" r:id="rId18"/>
    <p:sldId id="4404" r:id="rId19"/>
    <p:sldId id="4406" r:id="rId20"/>
    <p:sldId id="261" r:id="rId21"/>
    <p:sldId id="280" r:id="rId22"/>
    <p:sldId id="4407" r:id="rId23"/>
    <p:sldId id="273" r:id="rId24"/>
    <p:sldId id="4410" r:id="rId25"/>
    <p:sldId id="4425" r:id="rId26"/>
    <p:sldId id="265" r:id="rId27"/>
    <p:sldId id="4408" r:id="rId28"/>
    <p:sldId id="4415" r:id="rId29"/>
    <p:sldId id="4403" r:id="rId30"/>
    <p:sldId id="584" r:id="rId31"/>
    <p:sldId id="4428" r:id="rId32"/>
    <p:sldId id="4444" r:id="rId33"/>
    <p:sldId id="4445" r:id="rId34"/>
    <p:sldId id="4429" r:id="rId35"/>
    <p:sldId id="4421" r:id="rId36"/>
    <p:sldId id="4430" r:id="rId37"/>
    <p:sldId id="4435" r:id="rId38"/>
    <p:sldId id="271" r:id="rId39"/>
    <p:sldId id="4442" r:id="rId40"/>
    <p:sldId id="43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782" autoAdjust="0"/>
  </p:normalViewPr>
  <p:slideViewPr>
    <p:cSldViewPr snapToGrid="0">
      <p:cViewPr varScale="1">
        <p:scale>
          <a:sx n="84" d="100"/>
          <a:sy n="84" d="100"/>
        </p:scale>
        <p:origin x="15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44624-4E1F-4B08-B654-3357CA620E03}" type="doc">
      <dgm:prSet loTypeId="urn:microsoft.com/office/officeart/2018/2/layout/IconLabelList" loCatId="icon" qsTypeId="urn:microsoft.com/office/officeart/2005/8/quickstyle/simple1#1" qsCatId="simple" csTypeId="urn:microsoft.com/office/officeart/2005/8/colors/accent1_2#1" csCatId="accent1" phldr="1"/>
      <dgm:spPr/>
      <dgm:t>
        <a:bodyPr/>
        <a:lstStyle/>
        <a:p>
          <a:endParaRPr lang="en-US"/>
        </a:p>
      </dgm:t>
    </dgm:pt>
    <dgm:pt modelId="{A9E70679-C954-40EC-A39B-3EC833EFE21F}">
      <dgm:prSet custT="1"/>
      <dgm:spPr/>
      <dgm:t>
        <a:bodyPr/>
        <a:lstStyle/>
        <a:p>
          <a:r>
            <a:rPr lang="en-US" sz="2000" dirty="0"/>
            <a:t>Simulation of human intelligence in machines that can be programmed to suppose like human beings. Algorithms that train themselves to simulate human behavior and to re-imagine workers’ experience. </a:t>
          </a:r>
        </a:p>
      </dgm:t>
    </dgm:pt>
    <dgm:pt modelId="{98005049-2682-4DD3-9DC5-543B55ACE5ED}" type="parTrans" cxnId="{E72483BA-3D1A-49C2-87D1-E3D512726A53}">
      <dgm:prSet/>
      <dgm:spPr/>
      <dgm:t>
        <a:bodyPr/>
        <a:lstStyle/>
        <a:p>
          <a:endParaRPr lang="en-US"/>
        </a:p>
      </dgm:t>
    </dgm:pt>
    <dgm:pt modelId="{DE0C982B-EE71-4D5F-B7AD-83BFAF6ACAB7}" type="sibTrans" cxnId="{E72483BA-3D1A-49C2-87D1-E3D512726A53}">
      <dgm:prSet/>
      <dgm:spPr/>
      <dgm:t>
        <a:bodyPr/>
        <a:lstStyle/>
        <a:p>
          <a:endParaRPr lang="en-US"/>
        </a:p>
      </dgm:t>
    </dgm:pt>
    <dgm:pt modelId="{5FCD1F50-3934-497E-9896-AE60241D39E0}">
      <dgm:prSet/>
      <dgm:spPr/>
      <dgm:t>
        <a:bodyPr/>
        <a:lstStyle/>
        <a:p>
          <a:r>
            <a:rPr lang="en-US" dirty="0"/>
            <a:t>Using the computer to solve problems or make automatic decisions for tasks that, when done by humans, typically require intelligence.</a:t>
          </a:r>
        </a:p>
      </dgm:t>
    </dgm:pt>
    <dgm:pt modelId="{96DBAF76-BD50-4E47-9BE3-435B6D117FC1}" type="parTrans" cxnId="{EC7184A9-3F47-4E71-A1B3-77722180F796}">
      <dgm:prSet/>
      <dgm:spPr/>
      <dgm:t>
        <a:bodyPr/>
        <a:lstStyle/>
        <a:p>
          <a:endParaRPr lang="en-US"/>
        </a:p>
      </dgm:t>
    </dgm:pt>
    <dgm:pt modelId="{C1D7446F-20F0-4A7C-A3D0-D742485F494B}" type="sibTrans" cxnId="{EC7184A9-3F47-4E71-A1B3-77722180F796}">
      <dgm:prSet/>
      <dgm:spPr/>
      <dgm:t>
        <a:bodyPr/>
        <a:lstStyle/>
        <a:p>
          <a:endParaRPr lang="en-US"/>
        </a:p>
      </dgm:t>
    </dgm:pt>
    <dgm:pt modelId="{450F683F-21B3-4B7E-B013-3B0CB3FD56C1}" type="pres">
      <dgm:prSet presAssocID="{63E44624-4E1F-4B08-B654-3357CA620E03}" presName="root" presStyleCnt="0">
        <dgm:presLayoutVars>
          <dgm:dir/>
          <dgm:resizeHandles val="exact"/>
        </dgm:presLayoutVars>
      </dgm:prSet>
      <dgm:spPr/>
    </dgm:pt>
    <dgm:pt modelId="{2ADDEE0E-6729-4467-B386-2D3C4263D0F7}" type="pres">
      <dgm:prSet presAssocID="{A9E70679-C954-40EC-A39B-3EC833EFE21F}" presName="compNode" presStyleCnt="0"/>
      <dgm:spPr/>
    </dgm:pt>
    <dgm:pt modelId="{DDADEF14-2273-4B5C-82EA-2525E7B559AD}" type="pres">
      <dgm:prSet presAssocID="{A9E70679-C954-40EC-A39B-3EC833EFE21F}"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B66F2245-EA19-40CC-869B-E6497759EB38}" type="pres">
      <dgm:prSet presAssocID="{A9E70679-C954-40EC-A39B-3EC833EFE21F}" presName="spaceRect" presStyleCnt="0"/>
      <dgm:spPr/>
    </dgm:pt>
    <dgm:pt modelId="{858DA1F4-37B0-4D79-9A96-1DBFCF392F8F}" type="pres">
      <dgm:prSet presAssocID="{A9E70679-C954-40EC-A39B-3EC833EFE21F}" presName="textRect" presStyleLbl="revTx" presStyleIdx="0" presStyleCnt="2" custScaleY="109821">
        <dgm:presLayoutVars>
          <dgm:chMax val="1"/>
          <dgm:chPref val="1"/>
        </dgm:presLayoutVars>
      </dgm:prSet>
      <dgm:spPr/>
    </dgm:pt>
    <dgm:pt modelId="{4154FDC4-560E-4D08-AFFC-95528D2183EB}" type="pres">
      <dgm:prSet presAssocID="{DE0C982B-EE71-4D5F-B7AD-83BFAF6ACAB7}" presName="sibTrans" presStyleCnt="0"/>
      <dgm:spPr/>
    </dgm:pt>
    <dgm:pt modelId="{9469EAFF-2526-4292-9190-6E3A342F4462}" type="pres">
      <dgm:prSet presAssocID="{5FCD1F50-3934-497E-9896-AE60241D39E0}" presName="compNode" presStyleCnt="0"/>
      <dgm:spPr/>
    </dgm:pt>
    <dgm:pt modelId="{1E16517D-7D8A-4D17-A867-E31D3B40A5F3}" type="pres">
      <dgm:prSet presAssocID="{5FCD1F50-3934-497E-9896-AE60241D39E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1902E950-3607-4A68-A8DE-5A1CB75F0C98}" type="pres">
      <dgm:prSet presAssocID="{5FCD1F50-3934-497E-9896-AE60241D39E0}" presName="spaceRect" presStyleCnt="0"/>
      <dgm:spPr/>
    </dgm:pt>
    <dgm:pt modelId="{3F081AB4-373E-4070-AA80-6C509810E91D}" type="pres">
      <dgm:prSet presAssocID="{5FCD1F50-3934-497E-9896-AE60241D39E0}" presName="textRect" presStyleLbl="revTx" presStyleIdx="1" presStyleCnt="2">
        <dgm:presLayoutVars>
          <dgm:chMax val="1"/>
          <dgm:chPref val="1"/>
        </dgm:presLayoutVars>
      </dgm:prSet>
      <dgm:spPr/>
    </dgm:pt>
  </dgm:ptLst>
  <dgm:cxnLst>
    <dgm:cxn modelId="{A9DACB04-48B1-4742-97AF-3EF50EC66A9D}" type="presOf" srcId="{A9E70679-C954-40EC-A39B-3EC833EFE21F}" destId="{858DA1F4-37B0-4D79-9A96-1DBFCF392F8F}" srcOrd="0" destOrd="0" presId="urn:microsoft.com/office/officeart/2018/2/layout/IconLabelList"/>
    <dgm:cxn modelId="{D3490794-95E4-4733-8DA2-E1A48E486123}" type="presOf" srcId="{5FCD1F50-3934-497E-9896-AE60241D39E0}" destId="{3F081AB4-373E-4070-AA80-6C509810E91D}" srcOrd="0" destOrd="0" presId="urn:microsoft.com/office/officeart/2018/2/layout/IconLabelList"/>
    <dgm:cxn modelId="{EC7184A9-3F47-4E71-A1B3-77722180F796}" srcId="{63E44624-4E1F-4B08-B654-3357CA620E03}" destId="{5FCD1F50-3934-497E-9896-AE60241D39E0}" srcOrd="1" destOrd="0" parTransId="{96DBAF76-BD50-4E47-9BE3-435B6D117FC1}" sibTransId="{C1D7446F-20F0-4A7C-A3D0-D742485F494B}"/>
    <dgm:cxn modelId="{5EC071B3-76AE-45BA-A8C7-C40FE66B72AD}" type="presOf" srcId="{63E44624-4E1F-4B08-B654-3357CA620E03}" destId="{450F683F-21B3-4B7E-B013-3B0CB3FD56C1}" srcOrd="0" destOrd="0" presId="urn:microsoft.com/office/officeart/2018/2/layout/IconLabelList"/>
    <dgm:cxn modelId="{E72483BA-3D1A-49C2-87D1-E3D512726A53}" srcId="{63E44624-4E1F-4B08-B654-3357CA620E03}" destId="{A9E70679-C954-40EC-A39B-3EC833EFE21F}" srcOrd="0" destOrd="0" parTransId="{98005049-2682-4DD3-9DC5-543B55ACE5ED}" sibTransId="{DE0C982B-EE71-4D5F-B7AD-83BFAF6ACAB7}"/>
    <dgm:cxn modelId="{4D0F1500-B29D-4475-B4A7-275966D424E0}" type="presParOf" srcId="{450F683F-21B3-4B7E-B013-3B0CB3FD56C1}" destId="{2ADDEE0E-6729-4467-B386-2D3C4263D0F7}" srcOrd="0" destOrd="0" presId="urn:microsoft.com/office/officeart/2018/2/layout/IconLabelList"/>
    <dgm:cxn modelId="{80C836E6-1E0E-4CDD-A5A7-D01CDA1F48AA}" type="presParOf" srcId="{2ADDEE0E-6729-4467-B386-2D3C4263D0F7}" destId="{DDADEF14-2273-4B5C-82EA-2525E7B559AD}" srcOrd="0" destOrd="0" presId="urn:microsoft.com/office/officeart/2018/2/layout/IconLabelList"/>
    <dgm:cxn modelId="{FD00B51B-ABCC-42A2-ACC3-EBCC3E593A81}" type="presParOf" srcId="{2ADDEE0E-6729-4467-B386-2D3C4263D0F7}" destId="{B66F2245-EA19-40CC-869B-E6497759EB38}" srcOrd="1" destOrd="0" presId="urn:microsoft.com/office/officeart/2018/2/layout/IconLabelList"/>
    <dgm:cxn modelId="{28CF3FB3-AD48-41F1-BECE-4AA5594895C6}" type="presParOf" srcId="{2ADDEE0E-6729-4467-B386-2D3C4263D0F7}" destId="{858DA1F4-37B0-4D79-9A96-1DBFCF392F8F}" srcOrd="2" destOrd="0" presId="urn:microsoft.com/office/officeart/2018/2/layout/IconLabelList"/>
    <dgm:cxn modelId="{7A66F35F-3B35-4C63-B507-80A3BE22A5AB}" type="presParOf" srcId="{450F683F-21B3-4B7E-B013-3B0CB3FD56C1}" destId="{4154FDC4-560E-4D08-AFFC-95528D2183EB}" srcOrd="1" destOrd="0" presId="urn:microsoft.com/office/officeart/2018/2/layout/IconLabelList"/>
    <dgm:cxn modelId="{AD274C55-6503-4263-BEB8-F86EC2594B47}" type="presParOf" srcId="{450F683F-21B3-4B7E-B013-3B0CB3FD56C1}" destId="{9469EAFF-2526-4292-9190-6E3A342F4462}" srcOrd="2" destOrd="0" presId="urn:microsoft.com/office/officeart/2018/2/layout/IconLabelList"/>
    <dgm:cxn modelId="{EEFEACB1-0A43-4228-9E2B-5BB6E334A4BB}" type="presParOf" srcId="{9469EAFF-2526-4292-9190-6E3A342F4462}" destId="{1E16517D-7D8A-4D17-A867-E31D3B40A5F3}" srcOrd="0" destOrd="0" presId="urn:microsoft.com/office/officeart/2018/2/layout/IconLabelList"/>
    <dgm:cxn modelId="{44F666CC-9CA7-4CE0-A672-89F263B27642}" type="presParOf" srcId="{9469EAFF-2526-4292-9190-6E3A342F4462}" destId="{1902E950-3607-4A68-A8DE-5A1CB75F0C98}" srcOrd="1" destOrd="0" presId="urn:microsoft.com/office/officeart/2018/2/layout/IconLabelList"/>
    <dgm:cxn modelId="{BACE7905-AF4F-470B-B3A0-B971EA9AF6D8}" type="presParOf" srcId="{9469EAFF-2526-4292-9190-6E3A342F4462}" destId="{3F081AB4-373E-4070-AA80-6C509810E91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743CFE-94B5-47A1-9147-0CEB2B046C15}" type="doc">
      <dgm:prSet loTypeId="urn:microsoft.com/office/officeart/2005/8/layout/hierarchy1" loCatId="hierarchy" qsTypeId="urn:microsoft.com/office/officeart/2005/8/quickstyle/simple2#1" qsCatId="simple" csTypeId="urn:microsoft.com/office/officeart/2005/8/colors/accent2_2#1" csCatId="accent2" phldr="1"/>
      <dgm:spPr/>
      <dgm:t>
        <a:bodyPr/>
        <a:lstStyle/>
        <a:p>
          <a:endParaRPr lang="en-US"/>
        </a:p>
      </dgm:t>
    </dgm:pt>
    <dgm:pt modelId="{1302DB34-D755-4F95-A866-9621E8C3EF75}">
      <dgm:prSet/>
      <dgm:spPr/>
      <dgm:t>
        <a:bodyPr/>
        <a:lstStyle/>
        <a:p>
          <a:r>
            <a:rPr lang="en-US" dirty="0"/>
            <a:t>Logic and rules-based approach</a:t>
          </a:r>
        </a:p>
      </dgm:t>
    </dgm:pt>
    <dgm:pt modelId="{85B97EB8-B45F-403F-A020-A5FECF2B8F8A}" type="parTrans" cxnId="{7A161FF4-AC03-4103-B3BD-BC17088414C0}">
      <dgm:prSet/>
      <dgm:spPr/>
      <dgm:t>
        <a:bodyPr/>
        <a:lstStyle/>
        <a:p>
          <a:endParaRPr lang="en-US"/>
        </a:p>
      </dgm:t>
    </dgm:pt>
    <dgm:pt modelId="{E006123B-4119-4542-B0B3-741D37EC3D1D}" type="sibTrans" cxnId="{7A161FF4-AC03-4103-B3BD-BC17088414C0}">
      <dgm:prSet/>
      <dgm:spPr/>
      <dgm:t>
        <a:bodyPr/>
        <a:lstStyle/>
        <a:p>
          <a:endParaRPr lang="en-US"/>
        </a:p>
      </dgm:t>
    </dgm:pt>
    <dgm:pt modelId="{248662B7-2C48-4784-8A7E-F5229F2D2E67}">
      <dgm:prSet/>
      <dgm:spPr/>
      <dgm:t>
        <a:bodyPr/>
        <a:lstStyle/>
        <a:p>
          <a:r>
            <a:rPr lang="en-US" dirty="0"/>
            <a:t>Common, non-HR example: Tax preparation software</a:t>
          </a:r>
        </a:p>
      </dgm:t>
    </dgm:pt>
    <dgm:pt modelId="{98D9248D-7CEA-4AD9-A349-6B08E365D406}" type="parTrans" cxnId="{6C0D9443-5D72-4582-978E-6106C46F0CA2}">
      <dgm:prSet/>
      <dgm:spPr/>
      <dgm:t>
        <a:bodyPr/>
        <a:lstStyle/>
        <a:p>
          <a:endParaRPr lang="en-US"/>
        </a:p>
      </dgm:t>
    </dgm:pt>
    <dgm:pt modelId="{9A9AF991-1828-477D-81BE-DC33AFED0B91}" type="sibTrans" cxnId="{6C0D9443-5D72-4582-978E-6106C46F0CA2}">
      <dgm:prSet/>
      <dgm:spPr/>
      <dgm:t>
        <a:bodyPr/>
        <a:lstStyle/>
        <a:p>
          <a:endParaRPr lang="en-US"/>
        </a:p>
      </dgm:t>
    </dgm:pt>
    <dgm:pt modelId="{ED33E8CF-C4C0-42B3-8A9B-536763E2AB2F}">
      <dgm:prSet/>
      <dgm:spPr/>
      <dgm:t>
        <a:bodyPr/>
        <a:lstStyle/>
        <a:p>
          <a:r>
            <a:rPr lang="en-US" dirty="0"/>
            <a:t>Pattern-Based Approach (Machine Learning) </a:t>
          </a:r>
        </a:p>
      </dgm:t>
    </dgm:pt>
    <dgm:pt modelId="{D32BD019-F42C-4D62-999A-204ADD77EC7F}" type="parTrans" cxnId="{4A25D18C-CDCC-4080-B512-F0346F95F96D}">
      <dgm:prSet/>
      <dgm:spPr/>
      <dgm:t>
        <a:bodyPr/>
        <a:lstStyle/>
        <a:p>
          <a:endParaRPr lang="en-US"/>
        </a:p>
      </dgm:t>
    </dgm:pt>
    <dgm:pt modelId="{8E460E73-D400-4700-8A4B-95197B2E555F}" type="sibTrans" cxnId="{4A25D18C-CDCC-4080-B512-F0346F95F96D}">
      <dgm:prSet/>
      <dgm:spPr/>
      <dgm:t>
        <a:bodyPr/>
        <a:lstStyle/>
        <a:p>
          <a:endParaRPr lang="en-US"/>
        </a:p>
      </dgm:t>
    </dgm:pt>
    <dgm:pt modelId="{6A9199AA-0C18-4F39-A879-5FA8886B9CA6}">
      <dgm:prSet/>
      <dgm:spPr/>
      <dgm:t>
        <a:bodyPr/>
        <a:lstStyle/>
        <a:p>
          <a:r>
            <a:rPr lang="en-US" dirty="0"/>
            <a:t>Common, non-HR example: translation software</a:t>
          </a:r>
        </a:p>
      </dgm:t>
    </dgm:pt>
    <dgm:pt modelId="{33ACA97F-5204-4A6F-8568-03E77204A10E}" type="parTrans" cxnId="{1FFEE534-D4A4-4E33-AE89-8361CB9AE568}">
      <dgm:prSet/>
      <dgm:spPr/>
      <dgm:t>
        <a:bodyPr/>
        <a:lstStyle/>
        <a:p>
          <a:endParaRPr lang="en-US"/>
        </a:p>
      </dgm:t>
    </dgm:pt>
    <dgm:pt modelId="{439FB90D-EDAE-4360-B788-8A4BE92B73CD}" type="sibTrans" cxnId="{1FFEE534-D4A4-4E33-AE89-8361CB9AE568}">
      <dgm:prSet/>
      <dgm:spPr/>
      <dgm:t>
        <a:bodyPr/>
        <a:lstStyle/>
        <a:p>
          <a:endParaRPr lang="en-US"/>
        </a:p>
      </dgm:t>
    </dgm:pt>
    <dgm:pt modelId="{FCFEB4DD-5FE9-4358-B2C5-2E3450CCE3D1}">
      <dgm:prSet/>
      <dgm:spPr/>
      <dgm:t>
        <a:bodyPr/>
        <a:lstStyle/>
        <a:p>
          <a:r>
            <a:rPr lang="en-US" dirty="0"/>
            <a:t>An example that can help in HR, is an Email Spam Filter</a:t>
          </a:r>
        </a:p>
      </dgm:t>
    </dgm:pt>
    <dgm:pt modelId="{59160F04-6873-4E4A-A7E2-9BA3F3D16724}" type="parTrans" cxnId="{7B00A14F-63CF-4A6B-BF7F-CB8062CD7DE3}">
      <dgm:prSet/>
      <dgm:spPr/>
      <dgm:t>
        <a:bodyPr/>
        <a:lstStyle/>
        <a:p>
          <a:endParaRPr lang="en-US"/>
        </a:p>
      </dgm:t>
    </dgm:pt>
    <dgm:pt modelId="{CEAA3265-FB6E-4672-B5F5-95E55EC14B0D}" type="sibTrans" cxnId="{7B00A14F-63CF-4A6B-BF7F-CB8062CD7DE3}">
      <dgm:prSet/>
      <dgm:spPr/>
      <dgm:t>
        <a:bodyPr/>
        <a:lstStyle/>
        <a:p>
          <a:endParaRPr lang="en-US"/>
        </a:p>
      </dgm:t>
    </dgm:pt>
    <dgm:pt modelId="{39B7C45B-03FD-4BAF-B314-1F54E22C09EA}" type="pres">
      <dgm:prSet presAssocID="{D1743CFE-94B5-47A1-9147-0CEB2B046C15}" presName="hierChild1" presStyleCnt="0">
        <dgm:presLayoutVars>
          <dgm:chPref val="1"/>
          <dgm:dir/>
          <dgm:animOne val="branch"/>
          <dgm:animLvl val="lvl"/>
          <dgm:resizeHandles/>
        </dgm:presLayoutVars>
      </dgm:prSet>
      <dgm:spPr/>
    </dgm:pt>
    <dgm:pt modelId="{D2985D84-C8E8-4F7B-A2D1-99002C9C8AAC}" type="pres">
      <dgm:prSet presAssocID="{1302DB34-D755-4F95-A866-9621E8C3EF75}" presName="hierRoot1" presStyleCnt="0"/>
      <dgm:spPr/>
    </dgm:pt>
    <dgm:pt modelId="{E3EFADD7-BF5F-4B06-B7CE-3A28E38FB48E}" type="pres">
      <dgm:prSet presAssocID="{1302DB34-D755-4F95-A866-9621E8C3EF75}" presName="composite" presStyleCnt="0"/>
      <dgm:spPr/>
    </dgm:pt>
    <dgm:pt modelId="{84C66BAF-9B6D-45B1-A67B-CCBF5D620D2D}" type="pres">
      <dgm:prSet presAssocID="{1302DB34-D755-4F95-A866-9621E8C3EF75}" presName="background" presStyleLbl="node0" presStyleIdx="0" presStyleCnt="2"/>
      <dgm:spPr/>
    </dgm:pt>
    <dgm:pt modelId="{49905D4F-5F09-4901-B664-31BADE69D733}" type="pres">
      <dgm:prSet presAssocID="{1302DB34-D755-4F95-A866-9621E8C3EF75}" presName="text" presStyleLbl="fgAcc0" presStyleIdx="0" presStyleCnt="2">
        <dgm:presLayoutVars>
          <dgm:chPref val="3"/>
        </dgm:presLayoutVars>
      </dgm:prSet>
      <dgm:spPr/>
    </dgm:pt>
    <dgm:pt modelId="{2D263DA3-FE43-4AB3-81CF-02B941DDF8F4}" type="pres">
      <dgm:prSet presAssocID="{1302DB34-D755-4F95-A866-9621E8C3EF75}" presName="hierChild2" presStyleCnt="0"/>
      <dgm:spPr/>
    </dgm:pt>
    <dgm:pt modelId="{18E78CDF-BD70-49D5-9995-82FE96F06F18}" type="pres">
      <dgm:prSet presAssocID="{98D9248D-7CEA-4AD9-A349-6B08E365D406}" presName="Name10" presStyleLbl="parChTrans1D2" presStyleIdx="0" presStyleCnt="3"/>
      <dgm:spPr/>
    </dgm:pt>
    <dgm:pt modelId="{3A833C81-AB2E-4A82-BEEF-71B57C1DE75F}" type="pres">
      <dgm:prSet presAssocID="{248662B7-2C48-4784-8A7E-F5229F2D2E67}" presName="hierRoot2" presStyleCnt="0"/>
      <dgm:spPr/>
    </dgm:pt>
    <dgm:pt modelId="{3196F1FC-AFB5-4CAA-9181-E3FBB537FE3D}" type="pres">
      <dgm:prSet presAssocID="{248662B7-2C48-4784-8A7E-F5229F2D2E67}" presName="composite2" presStyleCnt="0"/>
      <dgm:spPr/>
    </dgm:pt>
    <dgm:pt modelId="{835269E4-D602-4434-AF7E-10C0B4D7D0A8}" type="pres">
      <dgm:prSet presAssocID="{248662B7-2C48-4784-8A7E-F5229F2D2E67}" presName="background2" presStyleLbl="node2" presStyleIdx="0" presStyleCnt="3"/>
      <dgm:spPr/>
    </dgm:pt>
    <dgm:pt modelId="{85F08CD9-3C4B-4FF0-8A32-81DC42B9D8AE}" type="pres">
      <dgm:prSet presAssocID="{248662B7-2C48-4784-8A7E-F5229F2D2E67}" presName="text2" presStyleLbl="fgAcc2" presStyleIdx="0" presStyleCnt="3">
        <dgm:presLayoutVars>
          <dgm:chPref val="3"/>
        </dgm:presLayoutVars>
      </dgm:prSet>
      <dgm:spPr/>
    </dgm:pt>
    <dgm:pt modelId="{51A2DDBD-7E79-4444-A160-B43161FC382E}" type="pres">
      <dgm:prSet presAssocID="{248662B7-2C48-4784-8A7E-F5229F2D2E67}" presName="hierChild3" presStyleCnt="0"/>
      <dgm:spPr/>
    </dgm:pt>
    <dgm:pt modelId="{D69A1480-5C37-4DF3-9B5B-C19CF19691A5}" type="pres">
      <dgm:prSet presAssocID="{ED33E8CF-C4C0-42B3-8A9B-536763E2AB2F}" presName="hierRoot1" presStyleCnt="0"/>
      <dgm:spPr/>
    </dgm:pt>
    <dgm:pt modelId="{52127E5D-94E9-483A-A7AF-1E58BFCC7A1E}" type="pres">
      <dgm:prSet presAssocID="{ED33E8CF-C4C0-42B3-8A9B-536763E2AB2F}" presName="composite" presStyleCnt="0"/>
      <dgm:spPr/>
    </dgm:pt>
    <dgm:pt modelId="{31F9F9B6-50AE-40D3-AD28-1B854BE040DF}" type="pres">
      <dgm:prSet presAssocID="{ED33E8CF-C4C0-42B3-8A9B-536763E2AB2F}" presName="background" presStyleLbl="node0" presStyleIdx="1" presStyleCnt="2"/>
      <dgm:spPr/>
    </dgm:pt>
    <dgm:pt modelId="{7056C703-2D93-4CCD-8145-E6842BBBA2BE}" type="pres">
      <dgm:prSet presAssocID="{ED33E8CF-C4C0-42B3-8A9B-536763E2AB2F}" presName="text" presStyleLbl="fgAcc0" presStyleIdx="1" presStyleCnt="2">
        <dgm:presLayoutVars>
          <dgm:chPref val="3"/>
        </dgm:presLayoutVars>
      </dgm:prSet>
      <dgm:spPr/>
    </dgm:pt>
    <dgm:pt modelId="{B07BC8A8-6CD7-4937-8BFE-0287EF1DD043}" type="pres">
      <dgm:prSet presAssocID="{ED33E8CF-C4C0-42B3-8A9B-536763E2AB2F}" presName="hierChild2" presStyleCnt="0"/>
      <dgm:spPr/>
    </dgm:pt>
    <dgm:pt modelId="{EAD887AC-BFD2-459A-8430-2439D5FCDB71}" type="pres">
      <dgm:prSet presAssocID="{33ACA97F-5204-4A6F-8568-03E77204A10E}" presName="Name10" presStyleLbl="parChTrans1D2" presStyleIdx="1" presStyleCnt="3"/>
      <dgm:spPr/>
    </dgm:pt>
    <dgm:pt modelId="{5D3E8A0A-A09D-4758-B5C5-B0828A492D83}" type="pres">
      <dgm:prSet presAssocID="{6A9199AA-0C18-4F39-A879-5FA8886B9CA6}" presName="hierRoot2" presStyleCnt="0"/>
      <dgm:spPr/>
    </dgm:pt>
    <dgm:pt modelId="{EB12509D-24A4-40F2-88AF-07F755919EA0}" type="pres">
      <dgm:prSet presAssocID="{6A9199AA-0C18-4F39-A879-5FA8886B9CA6}" presName="composite2" presStyleCnt="0"/>
      <dgm:spPr/>
    </dgm:pt>
    <dgm:pt modelId="{5A456FE5-083D-4606-8B77-35F3A65E41A1}" type="pres">
      <dgm:prSet presAssocID="{6A9199AA-0C18-4F39-A879-5FA8886B9CA6}" presName="background2" presStyleLbl="node2" presStyleIdx="1" presStyleCnt="3"/>
      <dgm:spPr/>
    </dgm:pt>
    <dgm:pt modelId="{5F340E99-526E-4E61-8341-188458092106}" type="pres">
      <dgm:prSet presAssocID="{6A9199AA-0C18-4F39-A879-5FA8886B9CA6}" presName="text2" presStyleLbl="fgAcc2" presStyleIdx="1" presStyleCnt="3">
        <dgm:presLayoutVars>
          <dgm:chPref val="3"/>
        </dgm:presLayoutVars>
      </dgm:prSet>
      <dgm:spPr/>
    </dgm:pt>
    <dgm:pt modelId="{0424E403-1577-4AB1-8027-6CBF09B79B5C}" type="pres">
      <dgm:prSet presAssocID="{6A9199AA-0C18-4F39-A879-5FA8886B9CA6}" presName="hierChild3" presStyleCnt="0"/>
      <dgm:spPr/>
    </dgm:pt>
    <dgm:pt modelId="{9BF8D111-1DE6-41CD-BE63-15F46FB0EB76}" type="pres">
      <dgm:prSet presAssocID="{59160F04-6873-4E4A-A7E2-9BA3F3D16724}" presName="Name10" presStyleLbl="parChTrans1D2" presStyleIdx="2" presStyleCnt="3"/>
      <dgm:spPr/>
    </dgm:pt>
    <dgm:pt modelId="{3D6A15DA-08F4-40A5-84C4-520850C84EA2}" type="pres">
      <dgm:prSet presAssocID="{FCFEB4DD-5FE9-4358-B2C5-2E3450CCE3D1}" presName="hierRoot2" presStyleCnt="0"/>
      <dgm:spPr/>
    </dgm:pt>
    <dgm:pt modelId="{848A6228-C887-4972-83C2-2A734A14F84A}" type="pres">
      <dgm:prSet presAssocID="{FCFEB4DD-5FE9-4358-B2C5-2E3450CCE3D1}" presName="composite2" presStyleCnt="0"/>
      <dgm:spPr/>
    </dgm:pt>
    <dgm:pt modelId="{CF25D140-181F-47C3-BB5F-05968A8B7F12}" type="pres">
      <dgm:prSet presAssocID="{FCFEB4DD-5FE9-4358-B2C5-2E3450CCE3D1}" presName="background2" presStyleLbl="node2" presStyleIdx="2" presStyleCnt="3"/>
      <dgm:spPr/>
    </dgm:pt>
    <dgm:pt modelId="{051CE2DE-5242-4528-A5C0-AAA2F13CC8A2}" type="pres">
      <dgm:prSet presAssocID="{FCFEB4DD-5FE9-4358-B2C5-2E3450CCE3D1}" presName="text2" presStyleLbl="fgAcc2" presStyleIdx="2" presStyleCnt="3">
        <dgm:presLayoutVars>
          <dgm:chPref val="3"/>
        </dgm:presLayoutVars>
      </dgm:prSet>
      <dgm:spPr/>
    </dgm:pt>
    <dgm:pt modelId="{840491CB-AF99-4E16-B791-4645422263A2}" type="pres">
      <dgm:prSet presAssocID="{FCFEB4DD-5FE9-4358-B2C5-2E3450CCE3D1}" presName="hierChild3" presStyleCnt="0"/>
      <dgm:spPr/>
    </dgm:pt>
  </dgm:ptLst>
  <dgm:cxnLst>
    <dgm:cxn modelId="{EB678E06-966D-46CE-97FE-EA7356E9C165}" type="presOf" srcId="{33ACA97F-5204-4A6F-8568-03E77204A10E}" destId="{EAD887AC-BFD2-459A-8430-2439D5FCDB71}" srcOrd="0" destOrd="0" presId="urn:microsoft.com/office/officeart/2005/8/layout/hierarchy1"/>
    <dgm:cxn modelId="{0CBEDE06-DED7-446A-BC9C-B365C53F77C4}" type="presOf" srcId="{248662B7-2C48-4784-8A7E-F5229F2D2E67}" destId="{85F08CD9-3C4B-4FF0-8A32-81DC42B9D8AE}" srcOrd="0" destOrd="0" presId="urn:microsoft.com/office/officeart/2005/8/layout/hierarchy1"/>
    <dgm:cxn modelId="{E031541E-E049-47D1-A162-B0D72B8C3AAC}" type="presOf" srcId="{FCFEB4DD-5FE9-4358-B2C5-2E3450CCE3D1}" destId="{051CE2DE-5242-4528-A5C0-AAA2F13CC8A2}" srcOrd="0" destOrd="0" presId="urn:microsoft.com/office/officeart/2005/8/layout/hierarchy1"/>
    <dgm:cxn modelId="{E1B48C2F-8E2B-4614-B0E9-ECDBCB2A2440}" type="presOf" srcId="{98D9248D-7CEA-4AD9-A349-6B08E365D406}" destId="{18E78CDF-BD70-49D5-9995-82FE96F06F18}" srcOrd="0" destOrd="0" presId="urn:microsoft.com/office/officeart/2005/8/layout/hierarchy1"/>
    <dgm:cxn modelId="{1FFEE534-D4A4-4E33-AE89-8361CB9AE568}" srcId="{ED33E8CF-C4C0-42B3-8A9B-536763E2AB2F}" destId="{6A9199AA-0C18-4F39-A879-5FA8886B9CA6}" srcOrd="0" destOrd="0" parTransId="{33ACA97F-5204-4A6F-8568-03E77204A10E}" sibTransId="{439FB90D-EDAE-4360-B788-8A4BE92B73CD}"/>
    <dgm:cxn modelId="{6C0D9443-5D72-4582-978E-6106C46F0CA2}" srcId="{1302DB34-D755-4F95-A866-9621E8C3EF75}" destId="{248662B7-2C48-4784-8A7E-F5229F2D2E67}" srcOrd="0" destOrd="0" parTransId="{98D9248D-7CEA-4AD9-A349-6B08E365D406}" sibTransId="{9A9AF991-1828-477D-81BE-DC33AFED0B91}"/>
    <dgm:cxn modelId="{7B00A14F-63CF-4A6B-BF7F-CB8062CD7DE3}" srcId="{ED33E8CF-C4C0-42B3-8A9B-536763E2AB2F}" destId="{FCFEB4DD-5FE9-4358-B2C5-2E3450CCE3D1}" srcOrd="1" destOrd="0" parTransId="{59160F04-6873-4E4A-A7E2-9BA3F3D16724}" sibTransId="{CEAA3265-FB6E-4672-B5F5-95E55EC14B0D}"/>
    <dgm:cxn modelId="{1D361F7C-7CCE-4390-B93E-7D27A773AD3A}" type="presOf" srcId="{D1743CFE-94B5-47A1-9147-0CEB2B046C15}" destId="{39B7C45B-03FD-4BAF-B314-1F54E22C09EA}" srcOrd="0" destOrd="0" presId="urn:microsoft.com/office/officeart/2005/8/layout/hierarchy1"/>
    <dgm:cxn modelId="{51D11387-458F-41BA-8497-50A106FB4356}" type="presOf" srcId="{6A9199AA-0C18-4F39-A879-5FA8886B9CA6}" destId="{5F340E99-526E-4E61-8341-188458092106}" srcOrd="0" destOrd="0" presId="urn:microsoft.com/office/officeart/2005/8/layout/hierarchy1"/>
    <dgm:cxn modelId="{4A25D18C-CDCC-4080-B512-F0346F95F96D}" srcId="{D1743CFE-94B5-47A1-9147-0CEB2B046C15}" destId="{ED33E8CF-C4C0-42B3-8A9B-536763E2AB2F}" srcOrd="1" destOrd="0" parTransId="{D32BD019-F42C-4D62-999A-204ADD77EC7F}" sibTransId="{8E460E73-D400-4700-8A4B-95197B2E555F}"/>
    <dgm:cxn modelId="{DE5358C0-DAF5-4F8B-B4A9-180FBA37E45C}" type="presOf" srcId="{ED33E8CF-C4C0-42B3-8A9B-536763E2AB2F}" destId="{7056C703-2D93-4CCD-8145-E6842BBBA2BE}" srcOrd="0" destOrd="0" presId="urn:microsoft.com/office/officeart/2005/8/layout/hierarchy1"/>
    <dgm:cxn modelId="{22FD81C4-FB37-469E-BAFA-BC33EE6AA8DF}" type="presOf" srcId="{1302DB34-D755-4F95-A866-9621E8C3EF75}" destId="{49905D4F-5F09-4901-B664-31BADE69D733}" srcOrd="0" destOrd="0" presId="urn:microsoft.com/office/officeart/2005/8/layout/hierarchy1"/>
    <dgm:cxn modelId="{74CB46C8-BFFA-4C67-8EA8-778C925E3A20}" type="presOf" srcId="{59160F04-6873-4E4A-A7E2-9BA3F3D16724}" destId="{9BF8D111-1DE6-41CD-BE63-15F46FB0EB76}" srcOrd="0" destOrd="0" presId="urn:microsoft.com/office/officeart/2005/8/layout/hierarchy1"/>
    <dgm:cxn modelId="{7A161FF4-AC03-4103-B3BD-BC17088414C0}" srcId="{D1743CFE-94B5-47A1-9147-0CEB2B046C15}" destId="{1302DB34-D755-4F95-A866-9621E8C3EF75}" srcOrd="0" destOrd="0" parTransId="{85B97EB8-B45F-403F-A020-A5FECF2B8F8A}" sibTransId="{E006123B-4119-4542-B0B3-741D37EC3D1D}"/>
    <dgm:cxn modelId="{3F5255F3-C950-438E-8397-558602495F33}" type="presParOf" srcId="{39B7C45B-03FD-4BAF-B314-1F54E22C09EA}" destId="{D2985D84-C8E8-4F7B-A2D1-99002C9C8AAC}" srcOrd="0" destOrd="0" presId="urn:microsoft.com/office/officeart/2005/8/layout/hierarchy1"/>
    <dgm:cxn modelId="{B1E3D2FA-4EE5-404B-BDF3-D13BAB73B9E5}" type="presParOf" srcId="{D2985D84-C8E8-4F7B-A2D1-99002C9C8AAC}" destId="{E3EFADD7-BF5F-4B06-B7CE-3A28E38FB48E}" srcOrd="0" destOrd="0" presId="urn:microsoft.com/office/officeart/2005/8/layout/hierarchy1"/>
    <dgm:cxn modelId="{22F45D41-3C8D-41F1-B689-0CA6947603B0}" type="presParOf" srcId="{E3EFADD7-BF5F-4B06-B7CE-3A28E38FB48E}" destId="{84C66BAF-9B6D-45B1-A67B-CCBF5D620D2D}" srcOrd="0" destOrd="0" presId="urn:microsoft.com/office/officeart/2005/8/layout/hierarchy1"/>
    <dgm:cxn modelId="{2015000F-DD1C-49EA-BEB6-2BB6E02B72DC}" type="presParOf" srcId="{E3EFADD7-BF5F-4B06-B7CE-3A28E38FB48E}" destId="{49905D4F-5F09-4901-B664-31BADE69D733}" srcOrd="1" destOrd="0" presId="urn:microsoft.com/office/officeart/2005/8/layout/hierarchy1"/>
    <dgm:cxn modelId="{370637B0-89CF-4B5E-B7FA-3767236BEFDB}" type="presParOf" srcId="{D2985D84-C8E8-4F7B-A2D1-99002C9C8AAC}" destId="{2D263DA3-FE43-4AB3-81CF-02B941DDF8F4}" srcOrd="1" destOrd="0" presId="urn:microsoft.com/office/officeart/2005/8/layout/hierarchy1"/>
    <dgm:cxn modelId="{19AFB8DC-3D54-4D92-968D-5F31F9D4398A}" type="presParOf" srcId="{2D263DA3-FE43-4AB3-81CF-02B941DDF8F4}" destId="{18E78CDF-BD70-49D5-9995-82FE96F06F18}" srcOrd="0" destOrd="0" presId="urn:microsoft.com/office/officeart/2005/8/layout/hierarchy1"/>
    <dgm:cxn modelId="{8772FD0A-0DC6-49C2-BAAC-128758001DA7}" type="presParOf" srcId="{2D263DA3-FE43-4AB3-81CF-02B941DDF8F4}" destId="{3A833C81-AB2E-4A82-BEEF-71B57C1DE75F}" srcOrd="1" destOrd="0" presId="urn:microsoft.com/office/officeart/2005/8/layout/hierarchy1"/>
    <dgm:cxn modelId="{D70C1702-2F73-4D63-A26E-2E00E5B25AFF}" type="presParOf" srcId="{3A833C81-AB2E-4A82-BEEF-71B57C1DE75F}" destId="{3196F1FC-AFB5-4CAA-9181-E3FBB537FE3D}" srcOrd="0" destOrd="0" presId="urn:microsoft.com/office/officeart/2005/8/layout/hierarchy1"/>
    <dgm:cxn modelId="{0779B424-1EED-4B3B-A333-6CF2C2B7A928}" type="presParOf" srcId="{3196F1FC-AFB5-4CAA-9181-E3FBB537FE3D}" destId="{835269E4-D602-4434-AF7E-10C0B4D7D0A8}" srcOrd="0" destOrd="0" presId="urn:microsoft.com/office/officeart/2005/8/layout/hierarchy1"/>
    <dgm:cxn modelId="{CB807289-220C-4DE8-A74C-5E14135B36A4}" type="presParOf" srcId="{3196F1FC-AFB5-4CAA-9181-E3FBB537FE3D}" destId="{85F08CD9-3C4B-4FF0-8A32-81DC42B9D8AE}" srcOrd="1" destOrd="0" presId="urn:microsoft.com/office/officeart/2005/8/layout/hierarchy1"/>
    <dgm:cxn modelId="{E7D66487-FC94-4649-A36D-D7D4182380EE}" type="presParOf" srcId="{3A833C81-AB2E-4A82-BEEF-71B57C1DE75F}" destId="{51A2DDBD-7E79-4444-A160-B43161FC382E}" srcOrd="1" destOrd="0" presId="urn:microsoft.com/office/officeart/2005/8/layout/hierarchy1"/>
    <dgm:cxn modelId="{2932DA5E-6414-404C-A192-7B023DA52705}" type="presParOf" srcId="{39B7C45B-03FD-4BAF-B314-1F54E22C09EA}" destId="{D69A1480-5C37-4DF3-9B5B-C19CF19691A5}" srcOrd="1" destOrd="0" presId="urn:microsoft.com/office/officeart/2005/8/layout/hierarchy1"/>
    <dgm:cxn modelId="{1BA5B54F-BEF1-4800-87E4-D06564906F0C}" type="presParOf" srcId="{D69A1480-5C37-4DF3-9B5B-C19CF19691A5}" destId="{52127E5D-94E9-483A-A7AF-1E58BFCC7A1E}" srcOrd="0" destOrd="0" presId="urn:microsoft.com/office/officeart/2005/8/layout/hierarchy1"/>
    <dgm:cxn modelId="{20AB737D-4E36-43A5-B014-608085A8B0F6}" type="presParOf" srcId="{52127E5D-94E9-483A-A7AF-1E58BFCC7A1E}" destId="{31F9F9B6-50AE-40D3-AD28-1B854BE040DF}" srcOrd="0" destOrd="0" presId="urn:microsoft.com/office/officeart/2005/8/layout/hierarchy1"/>
    <dgm:cxn modelId="{8E09700F-F5DF-4F2D-A2A3-35969C04F038}" type="presParOf" srcId="{52127E5D-94E9-483A-A7AF-1E58BFCC7A1E}" destId="{7056C703-2D93-4CCD-8145-E6842BBBA2BE}" srcOrd="1" destOrd="0" presId="urn:microsoft.com/office/officeart/2005/8/layout/hierarchy1"/>
    <dgm:cxn modelId="{561386AC-0468-45BF-A687-B0B8411CE8C0}" type="presParOf" srcId="{D69A1480-5C37-4DF3-9B5B-C19CF19691A5}" destId="{B07BC8A8-6CD7-4937-8BFE-0287EF1DD043}" srcOrd="1" destOrd="0" presId="urn:microsoft.com/office/officeart/2005/8/layout/hierarchy1"/>
    <dgm:cxn modelId="{B9664D53-4586-4A7C-B2C0-EF29899FA13D}" type="presParOf" srcId="{B07BC8A8-6CD7-4937-8BFE-0287EF1DD043}" destId="{EAD887AC-BFD2-459A-8430-2439D5FCDB71}" srcOrd="0" destOrd="0" presId="urn:microsoft.com/office/officeart/2005/8/layout/hierarchy1"/>
    <dgm:cxn modelId="{95F0DC22-32F7-4AD8-9977-33DD20EADFA2}" type="presParOf" srcId="{B07BC8A8-6CD7-4937-8BFE-0287EF1DD043}" destId="{5D3E8A0A-A09D-4758-B5C5-B0828A492D83}" srcOrd="1" destOrd="0" presId="urn:microsoft.com/office/officeart/2005/8/layout/hierarchy1"/>
    <dgm:cxn modelId="{7CEF7AC5-41C9-42C2-9445-B26EC895ADE3}" type="presParOf" srcId="{5D3E8A0A-A09D-4758-B5C5-B0828A492D83}" destId="{EB12509D-24A4-40F2-88AF-07F755919EA0}" srcOrd="0" destOrd="0" presId="urn:microsoft.com/office/officeart/2005/8/layout/hierarchy1"/>
    <dgm:cxn modelId="{6221C354-414B-4863-9E2E-783E691425C4}" type="presParOf" srcId="{EB12509D-24A4-40F2-88AF-07F755919EA0}" destId="{5A456FE5-083D-4606-8B77-35F3A65E41A1}" srcOrd="0" destOrd="0" presId="urn:microsoft.com/office/officeart/2005/8/layout/hierarchy1"/>
    <dgm:cxn modelId="{0F6F5000-CD10-462F-A95A-D0964B3A144F}" type="presParOf" srcId="{EB12509D-24A4-40F2-88AF-07F755919EA0}" destId="{5F340E99-526E-4E61-8341-188458092106}" srcOrd="1" destOrd="0" presId="urn:microsoft.com/office/officeart/2005/8/layout/hierarchy1"/>
    <dgm:cxn modelId="{002074E9-1249-4F68-AFBE-BC05D791818F}" type="presParOf" srcId="{5D3E8A0A-A09D-4758-B5C5-B0828A492D83}" destId="{0424E403-1577-4AB1-8027-6CBF09B79B5C}" srcOrd="1" destOrd="0" presId="urn:microsoft.com/office/officeart/2005/8/layout/hierarchy1"/>
    <dgm:cxn modelId="{4768D19E-AA13-41DA-8AF2-C1EB42ED9C13}" type="presParOf" srcId="{B07BC8A8-6CD7-4937-8BFE-0287EF1DD043}" destId="{9BF8D111-1DE6-41CD-BE63-15F46FB0EB76}" srcOrd="2" destOrd="0" presId="urn:microsoft.com/office/officeart/2005/8/layout/hierarchy1"/>
    <dgm:cxn modelId="{269A258D-3BEB-469D-8C3A-ED2EC304FA3F}" type="presParOf" srcId="{B07BC8A8-6CD7-4937-8BFE-0287EF1DD043}" destId="{3D6A15DA-08F4-40A5-84C4-520850C84EA2}" srcOrd="3" destOrd="0" presId="urn:microsoft.com/office/officeart/2005/8/layout/hierarchy1"/>
    <dgm:cxn modelId="{A3710D94-0F41-47AC-89FF-392B235100F2}" type="presParOf" srcId="{3D6A15DA-08F4-40A5-84C4-520850C84EA2}" destId="{848A6228-C887-4972-83C2-2A734A14F84A}" srcOrd="0" destOrd="0" presId="urn:microsoft.com/office/officeart/2005/8/layout/hierarchy1"/>
    <dgm:cxn modelId="{25F53765-430D-4D37-B7BB-FE61EEA0E309}" type="presParOf" srcId="{848A6228-C887-4972-83C2-2A734A14F84A}" destId="{CF25D140-181F-47C3-BB5F-05968A8B7F12}" srcOrd="0" destOrd="0" presId="urn:microsoft.com/office/officeart/2005/8/layout/hierarchy1"/>
    <dgm:cxn modelId="{FEA73787-FD0E-4280-AA94-06950B6328D3}" type="presParOf" srcId="{848A6228-C887-4972-83C2-2A734A14F84A}" destId="{051CE2DE-5242-4528-A5C0-AAA2F13CC8A2}" srcOrd="1" destOrd="0" presId="urn:microsoft.com/office/officeart/2005/8/layout/hierarchy1"/>
    <dgm:cxn modelId="{2394B96F-0F8D-4D9A-A069-E30804BC45AF}" type="presParOf" srcId="{3D6A15DA-08F4-40A5-84C4-520850C84EA2}" destId="{840491CB-AF99-4E16-B791-4645422263A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69197F-489D-4B53-B215-FF35EB78EE49}" type="doc">
      <dgm:prSet loTypeId="urn:microsoft.com/office/officeart/2018/5/layout/CenteredIconLabelDescriptionList" loCatId="icon" qsTypeId="urn:microsoft.com/office/officeart/2005/8/quickstyle/simple1#2" qsCatId="simple" csTypeId="urn:microsoft.com/office/officeart/2005/8/colors/accent3_2#1" csCatId="accent3" phldr="1"/>
      <dgm:spPr/>
      <dgm:t>
        <a:bodyPr/>
        <a:lstStyle/>
        <a:p>
          <a:endParaRPr lang="en-US"/>
        </a:p>
      </dgm:t>
    </dgm:pt>
    <dgm:pt modelId="{D8A494D5-E6A9-4F7E-85E7-8870F52C4246}">
      <dgm:prSet custT="1"/>
      <dgm:spPr/>
      <dgm:t>
        <a:bodyPr/>
        <a:lstStyle/>
        <a:p>
          <a:pPr>
            <a:lnSpc>
              <a:spcPct val="100000"/>
            </a:lnSpc>
            <a:defRPr b="1"/>
          </a:pPr>
          <a:r>
            <a:rPr lang="en-US" sz="2000" b="0" dirty="0"/>
            <a:t>Generate custom job descriptions and audit to identify potential biases.</a:t>
          </a:r>
        </a:p>
      </dgm:t>
    </dgm:pt>
    <dgm:pt modelId="{0C21EB34-FFBF-4F29-991A-F8A7A9F8EB9A}" type="parTrans" cxnId="{6344E156-C220-403C-A268-C5103FB008CF}">
      <dgm:prSet/>
      <dgm:spPr/>
      <dgm:t>
        <a:bodyPr/>
        <a:lstStyle/>
        <a:p>
          <a:endParaRPr lang="en-US"/>
        </a:p>
      </dgm:t>
    </dgm:pt>
    <dgm:pt modelId="{9DBAA546-DC41-4BB0-BAE7-192839F42868}" type="sibTrans" cxnId="{6344E156-C220-403C-A268-C5103FB008CF}">
      <dgm:prSet/>
      <dgm:spPr/>
      <dgm:t>
        <a:bodyPr/>
        <a:lstStyle/>
        <a:p>
          <a:endParaRPr lang="en-US"/>
        </a:p>
      </dgm:t>
    </dgm:pt>
    <dgm:pt modelId="{11178883-B855-4BCA-95C6-C12DACE70CCE}">
      <dgm:prSet/>
      <dgm:spPr/>
      <dgm:t>
        <a:bodyPr/>
        <a:lstStyle/>
        <a:p>
          <a:pPr>
            <a:lnSpc>
              <a:spcPct val="100000"/>
            </a:lnSpc>
            <a:defRPr b="1"/>
          </a:pPr>
          <a:r>
            <a:rPr lang="en-US" b="0" dirty="0"/>
            <a:t>Pressure test job description language to attract more diverse applicants.</a:t>
          </a:r>
        </a:p>
      </dgm:t>
    </dgm:pt>
    <dgm:pt modelId="{9B42913F-872D-47AF-B9F2-F94B3A23B342}" type="parTrans" cxnId="{EA23E85B-DD10-4C19-9A78-20722153C35D}">
      <dgm:prSet/>
      <dgm:spPr/>
      <dgm:t>
        <a:bodyPr/>
        <a:lstStyle/>
        <a:p>
          <a:endParaRPr lang="en-US"/>
        </a:p>
      </dgm:t>
    </dgm:pt>
    <dgm:pt modelId="{11F3AC6D-CB41-47FF-8308-C6D0D36E25F4}" type="sibTrans" cxnId="{EA23E85B-DD10-4C19-9A78-20722153C35D}">
      <dgm:prSet/>
      <dgm:spPr/>
      <dgm:t>
        <a:bodyPr/>
        <a:lstStyle/>
        <a:p>
          <a:endParaRPr lang="en-US"/>
        </a:p>
      </dgm:t>
    </dgm:pt>
    <dgm:pt modelId="{54EF01FB-6359-4AAC-A630-43498572EAD0}">
      <dgm:prSet/>
      <dgm:spPr/>
      <dgm:t>
        <a:bodyPr/>
        <a:lstStyle/>
        <a:p>
          <a:pPr>
            <a:lnSpc>
              <a:spcPct val="100000"/>
            </a:lnSpc>
            <a:defRPr b="1"/>
          </a:pPr>
          <a:r>
            <a:rPr lang="en-US" dirty="0"/>
            <a:t>	</a:t>
          </a:r>
        </a:p>
      </dgm:t>
    </dgm:pt>
    <dgm:pt modelId="{7B4B10E7-8F53-4C51-91E1-ECC1EFE03B21}" type="parTrans" cxnId="{22D8F771-D726-49FF-BBE3-B971FE32A6E7}">
      <dgm:prSet/>
      <dgm:spPr/>
      <dgm:t>
        <a:bodyPr/>
        <a:lstStyle/>
        <a:p>
          <a:endParaRPr lang="en-US"/>
        </a:p>
      </dgm:t>
    </dgm:pt>
    <dgm:pt modelId="{B850E317-B82E-42DC-8D2F-D25D870157E0}" type="sibTrans" cxnId="{22D8F771-D726-49FF-BBE3-B971FE32A6E7}">
      <dgm:prSet/>
      <dgm:spPr/>
      <dgm:t>
        <a:bodyPr/>
        <a:lstStyle/>
        <a:p>
          <a:endParaRPr lang="en-US"/>
        </a:p>
      </dgm:t>
    </dgm:pt>
    <dgm:pt modelId="{CE9A75C3-B3E9-4CB9-8964-7AAFAE75630C}">
      <dgm:prSet custT="1"/>
      <dgm:spPr/>
      <dgm:t>
        <a:bodyPr/>
        <a:lstStyle/>
        <a:p>
          <a:pPr>
            <a:lnSpc>
              <a:spcPct val="100000"/>
            </a:lnSpc>
          </a:pPr>
          <a:endParaRPr lang="en-US" sz="1200" dirty="0"/>
        </a:p>
        <a:p>
          <a:pPr>
            <a:lnSpc>
              <a:spcPct val="100000"/>
            </a:lnSpc>
          </a:pPr>
          <a:r>
            <a:rPr lang="en-US" sz="2000" dirty="0"/>
            <a:t>Refocus descriptions on key skills and clarify to match existing workflows.</a:t>
          </a:r>
        </a:p>
      </dgm:t>
    </dgm:pt>
    <dgm:pt modelId="{D46C1AD7-7327-4F02-878B-0B3F7D83014E}" type="parTrans" cxnId="{30BD24A1-E240-4970-91A2-3891B4AA94D3}">
      <dgm:prSet/>
      <dgm:spPr/>
      <dgm:t>
        <a:bodyPr/>
        <a:lstStyle/>
        <a:p>
          <a:endParaRPr lang="en-US"/>
        </a:p>
      </dgm:t>
    </dgm:pt>
    <dgm:pt modelId="{5EF8A052-E012-42CD-BBAB-70041214084D}" type="sibTrans" cxnId="{30BD24A1-E240-4970-91A2-3891B4AA94D3}">
      <dgm:prSet/>
      <dgm:spPr/>
      <dgm:t>
        <a:bodyPr/>
        <a:lstStyle/>
        <a:p>
          <a:endParaRPr lang="en-US"/>
        </a:p>
      </dgm:t>
    </dgm:pt>
    <dgm:pt modelId="{7D26C422-7A62-4A95-A013-532AA6C0BEDC}" type="pres">
      <dgm:prSet presAssocID="{CE69197F-489D-4B53-B215-FF35EB78EE49}" presName="root" presStyleCnt="0">
        <dgm:presLayoutVars>
          <dgm:dir/>
          <dgm:resizeHandles val="exact"/>
        </dgm:presLayoutVars>
      </dgm:prSet>
      <dgm:spPr/>
    </dgm:pt>
    <dgm:pt modelId="{DC2B0D71-ED4A-410D-A737-B2C8D9A6086F}" type="pres">
      <dgm:prSet presAssocID="{D8A494D5-E6A9-4F7E-85E7-8870F52C4246}" presName="compNode" presStyleCnt="0"/>
      <dgm:spPr/>
    </dgm:pt>
    <dgm:pt modelId="{8E6D33F9-5E80-4D9A-918E-117F7F95199A}" type="pres">
      <dgm:prSet presAssocID="{D8A494D5-E6A9-4F7E-85E7-8870F52C4246}"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Robot"/>
        </a:ext>
      </dgm:extLst>
    </dgm:pt>
    <dgm:pt modelId="{EC033A61-69F8-4A57-877E-4D2A6E16959E}" type="pres">
      <dgm:prSet presAssocID="{D8A494D5-E6A9-4F7E-85E7-8870F52C4246}" presName="iconSpace" presStyleCnt="0"/>
      <dgm:spPr/>
    </dgm:pt>
    <dgm:pt modelId="{C8E41B22-CFE2-4DBD-911B-EEF01742F9DA}" type="pres">
      <dgm:prSet presAssocID="{D8A494D5-E6A9-4F7E-85E7-8870F52C4246}" presName="parTx" presStyleLbl="revTx" presStyleIdx="0" presStyleCnt="6">
        <dgm:presLayoutVars>
          <dgm:chMax val="0"/>
          <dgm:chPref val="0"/>
        </dgm:presLayoutVars>
      </dgm:prSet>
      <dgm:spPr/>
    </dgm:pt>
    <dgm:pt modelId="{2C41278C-277C-44AC-8B4E-74091D04990A}" type="pres">
      <dgm:prSet presAssocID="{D8A494D5-E6A9-4F7E-85E7-8870F52C4246}" presName="txSpace" presStyleCnt="0"/>
      <dgm:spPr/>
    </dgm:pt>
    <dgm:pt modelId="{5E2CCE84-01BF-4966-A8BC-41B42ED51F1B}" type="pres">
      <dgm:prSet presAssocID="{D8A494D5-E6A9-4F7E-85E7-8870F52C4246}" presName="desTx" presStyleLbl="revTx" presStyleIdx="1" presStyleCnt="6">
        <dgm:presLayoutVars/>
      </dgm:prSet>
      <dgm:spPr/>
    </dgm:pt>
    <dgm:pt modelId="{B5EB9B5A-95FC-4404-A76E-4BF8FAD612C5}" type="pres">
      <dgm:prSet presAssocID="{9DBAA546-DC41-4BB0-BAE7-192839F42868}" presName="sibTrans" presStyleCnt="0"/>
      <dgm:spPr/>
    </dgm:pt>
    <dgm:pt modelId="{2139BF65-0100-471A-8CCF-F75B31E0ED09}" type="pres">
      <dgm:prSet presAssocID="{11178883-B855-4BCA-95C6-C12DACE70CCE}" presName="compNode" presStyleCnt="0"/>
      <dgm:spPr/>
    </dgm:pt>
    <dgm:pt modelId="{316972A5-48C7-42AC-9A10-D3ABFFC5F96D}" type="pres">
      <dgm:prSet presAssocID="{11178883-B855-4BCA-95C6-C12DACE70CC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110FA93-A036-410E-A50F-2F454A42E9AD}" type="pres">
      <dgm:prSet presAssocID="{11178883-B855-4BCA-95C6-C12DACE70CCE}" presName="iconSpace" presStyleCnt="0"/>
      <dgm:spPr/>
    </dgm:pt>
    <dgm:pt modelId="{486B3F5B-F3EB-438A-9EB9-C929D0EF5101}" type="pres">
      <dgm:prSet presAssocID="{11178883-B855-4BCA-95C6-C12DACE70CCE}" presName="parTx" presStyleLbl="revTx" presStyleIdx="2" presStyleCnt="6">
        <dgm:presLayoutVars>
          <dgm:chMax val="0"/>
          <dgm:chPref val="0"/>
        </dgm:presLayoutVars>
      </dgm:prSet>
      <dgm:spPr/>
    </dgm:pt>
    <dgm:pt modelId="{952117FF-4217-4519-9766-653EF0BE2FCF}" type="pres">
      <dgm:prSet presAssocID="{11178883-B855-4BCA-95C6-C12DACE70CCE}" presName="txSpace" presStyleCnt="0"/>
      <dgm:spPr/>
    </dgm:pt>
    <dgm:pt modelId="{B99585EE-577C-40F7-9CC0-DA21AE309516}" type="pres">
      <dgm:prSet presAssocID="{11178883-B855-4BCA-95C6-C12DACE70CCE}" presName="desTx" presStyleLbl="revTx" presStyleIdx="3" presStyleCnt="6">
        <dgm:presLayoutVars/>
      </dgm:prSet>
      <dgm:spPr/>
    </dgm:pt>
    <dgm:pt modelId="{ACAB6E0C-C27D-4F21-A19C-36EB45E160E7}" type="pres">
      <dgm:prSet presAssocID="{11F3AC6D-CB41-47FF-8308-C6D0D36E25F4}" presName="sibTrans" presStyleCnt="0"/>
      <dgm:spPr/>
    </dgm:pt>
    <dgm:pt modelId="{B7C1C839-9407-4685-B13C-E7E450CD2EE2}" type="pres">
      <dgm:prSet presAssocID="{54EF01FB-6359-4AAC-A630-43498572EAD0}" presName="compNode" presStyleCnt="0"/>
      <dgm:spPr/>
    </dgm:pt>
    <dgm:pt modelId="{A4B018E4-7E34-409D-B2EB-9A43A0DAB264}" type="pres">
      <dgm:prSet presAssocID="{54EF01FB-6359-4AAC-A630-43498572EAD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339F733D-DBD9-43E6-9288-EBBDB6D71263}" type="pres">
      <dgm:prSet presAssocID="{54EF01FB-6359-4AAC-A630-43498572EAD0}" presName="iconSpace" presStyleCnt="0"/>
      <dgm:spPr/>
    </dgm:pt>
    <dgm:pt modelId="{60623DEC-3C57-46FE-8B55-4983B44CA261}" type="pres">
      <dgm:prSet presAssocID="{54EF01FB-6359-4AAC-A630-43498572EAD0}" presName="parTx" presStyleLbl="revTx" presStyleIdx="4" presStyleCnt="6">
        <dgm:presLayoutVars>
          <dgm:chMax val="0"/>
          <dgm:chPref val="0"/>
        </dgm:presLayoutVars>
      </dgm:prSet>
      <dgm:spPr/>
    </dgm:pt>
    <dgm:pt modelId="{DCACAE65-5714-4DCB-89E0-A678AC146E65}" type="pres">
      <dgm:prSet presAssocID="{54EF01FB-6359-4AAC-A630-43498572EAD0}" presName="txSpace" presStyleCnt="0"/>
      <dgm:spPr/>
    </dgm:pt>
    <dgm:pt modelId="{A831A2AC-6DA5-411F-A013-583EADCAA13D}" type="pres">
      <dgm:prSet presAssocID="{54EF01FB-6359-4AAC-A630-43498572EAD0}" presName="desTx" presStyleLbl="revTx" presStyleIdx="5" presStyleCnt="6" custScaleY="225091" custLinFactY="-58439" custLinFactNeighborX="166" custLinFactNeighborY="-100000">
        <dgm:presLayoutVars/>
      </dgm:prSet>
      <dgm:spPr/>
    </dgm:pt>
  </dgm:ptLst>
  <dgm:cxnLst>
    <dgm:cxn modelId="{EA23E85B-DD10-4C19-9A78-20722153C35D}" srcId="{CE69197F-489D-4B53-B215-FF35EB78EE49}" destId="{11178883-B855-4BCA-95C6-C12DACE70CCE}" srcOrd="1" destOrd="0" parTransId="{9B42913F-872D-47AF-B9F2-F94B3A23B342}" sibTransId="{11F3AC6D-CB41-47FF-8308-C6D0D36E25F4}"/>
    <dgm:cxn modelId="{22D8F771-D726-49FF-BBE3-B971FE32A6E7}" srcId="{CE69197F-489D-4B53-B215-FF35EB78EE49}" destId="{54EF01FB-6359-4AAC-A630-43498572EAD0}" srcOrd="2" destOrd="0" parTransId="{7B4B10E7-8F53-4C51-91E1-ECC1EFE03B21}" sibTransId="{B850E317-B82E-42DC-8D2F-D25D870157E0}"/>
    <dgm:cxn modelId="{6344E156-C220-403C-A268-C5103FB008CF}" srcId="{CE69197F-489D-4B53-B215-FF35EB78EE49}" destId="{D8A494D5-E6A9-4F7E-85E7-8870F52C4246}" srcOrd="0" destOrd="0" parTransId="{0C21EB34-FFBF-4F29-991A-F8A7A9F8EB9A}" sibTransId="{9DBAA546-DC41-4BB0-BAE7-192839F42868}"/>
    <dgm:cxn modelId="{309B9E9F-A762-4288-9830-7496395E3237}" type="presOf" srcId="{CE9A75C3-B3E9-4CB9-8964-7AAFAE75630C}" destId="{A831A2AC-6DA5-411F-A013-583EADCAA13D}" srcOrd="0" destOrd="0" presId="urn:microsoft.com/office/officeart/2018/5/layout/CenteredIconLabelDescriptionList"/>
    <dgm:cxn modelId="{30BD24A1-E240-4970-91A2-3891B4AA94D3}" srcId="{54EF01FB-6359-4AAC-A630-43498572EAD0}" destId="{CE9A75C3-B3E9-4CB9-8964-7AAFAE75630C}" srcOrd="0" destOrd="0" parTransId="{D46C1AD7-7327-4F02-878B-0B3F7D83014E}" sibTransId="{5EF8A052-E012-42CD-BBAB-70041214084D}"/>
    <dgm:cxn modelId="{4F6219A2-375D-4AA2-8797-31E8EA563AFE}" type="presOf" srcId="{D8A494D5-E6A9-4F7E-85E7-8870F52C4246}" destId="{C8E41B22-CFE2-4DBD-911B-EEF01742F9DA}" srcOrd="0" destOrd="0" presId="urn:microsoft.com/office/officeart/2018/5/layout/CenteredIconLabelDescriptionList"/>
    <dgm:cxn modelId="{13774EB5-29FF-453F-9115-7DB638925AB3}" type="presOf" srcId="{54EF01FB-6359-4AAC-A630-43498572EAD0}" destId="{60623DEC-3C57-46FE-8B55-4983B44CA261}" srcOrd="0" destOrd="0" presId="urn:microsoft.com/office/officeart/2018/5/layout/CenteredIconLabelDescriptionList"/>
    <dgm:cxn modelId="{E220C1CE-9ACB-4566-A0D4-5F83A92FABEC}" type="presOf" srcId="{CE69197F-489D-4B53-B215-FF35EB78EE49}" destId="{7D26C422-7A62-4A95-A013-532AA6C0BEDC}" srcOrd="0" destOrd="0" presId="urn:microsoft.com/office/officeart/2018/5/layout/CenteredIconLabelDescriptionList"/>
    <dgm:cxn modelId="{7D2D05D4-705E-4739-9880-911583582D09}" type="presOf" srcId="{11178883-B855-4BCA-95C6-C12DACE70CCE}" destId="{486B3F5B-F3EB-438A-9EB9-C929D0EF5101}" srcOrd="0" destOrd="0" presId="urn:microsoft.com/office/officeart/2018/5/layout/CenteredIconLabelDescriptionList"/>
    <dgm:cxn modelId="{D4D98586-3060-4E77-A7EE-2E8D7F2A8F18}" type="presParOf" srcId="{7D26C422-7A62-4A95-A013-532AA6C0BEDC}" destId="{DC2B0D71-ED4A-410D-A737-B2C8D9A6086F}" srcOrd="0" destOrd="0" presId="urn:microsoft.com/office/officeart/2018/5/layout/CenteredIconLabelDescriptionList"/>
    <dgm:cxn modelId="{C94A6F88-1F2D-429D-B09D-27E6987303D0}" type="presParOf" srcId="{DC2B0D71-ED4A-410D-A737-B2C8D9A6086F}" destId="{8E6D33F9-5E80-4D9A-918E-117F7F95199A}" srcOrd="0" destOrd="0" presId="urn:microsoft.com/office/officeart/2018/5/layout/CenteredIconLabelDescriptionList"/>
    <dgm:cxn modelId="{EC5A0738-C99B-4967-B77C-CD74EE41DF5A}" type="presParOf" srcId="{DC2B0D71-ED4A-410D-A737-B2C8D9A6086F}" destId="{EC033A61-69F8-4A57-877E-4D2A6E16959E}" srcOrd="1" destOrd="0" presId="urn:microsoft.com/office/officeart/2018/5/layout/CenteredIconLabelDescriptionList"/>
    <dgm:cxn modelId="{ECFFBC76-D3DF-4075-92CF-014B6AF11E38}" type="presParOf" srcId="{DC2B0D71-ED4A-410D-A737-B2C8D9A6086F}" destId="{C8E41B22-CFE2-4DBD-911B-EEF01742F9DA}" srcOrd="2" destOrd="0" presId="urn:microsoft.com/office/officeart/2018/5/layout/CenteredIconLabelDescriptionList"/>
    <dgm:cxn modelId="{B4979956-4FB1-4897-8E61-BEFC92D1138C}" type="presParOf" srcId="{DC2B0D71-ED4A-410D-A737-B2C8D9A6086F}" destId="{2C41278C-277C-44AC-8B4E-74091D04990A}" srcOrd="3" destOrd="0" presId="urn:microsoft.com/office/officeart/2018/5/layout/CenteredIconLabelDescriptionList"/>
    <dgm:cxn modelId="{85198E28-CDE3-4972-8B4D-1ADE58C87509}" type="presParOf" srcId="{DC2B0D71-ED4A-410D-A737-B2C8D9A6086F}" destId="{5E2CCE84-01BF-4966-A8BC-41B42ED51F1B}" srcOrd="4" destOrd="0" presId="urn:microsoft.com/office/officeart/2018/5/layout/CenteredIconLabelDescriptionList"/>
    <dgm:cxn modelId="{0A93F0D8-86F4-49D0-9C45-9F4957BEB24A}" type="presParOf" srcId="{7D26C422-7A62-4A95-A013-532AA6C0BEDC}" destId="{B5EB9B5A-95FC-4404-A76E-4BF8FAD612C5}" srcOrd="1" destOrd="0" presId="urn:microsoft.com/office/officeart/2018/5/layout/CenteredIconLabelDescriptionList"/>
    <dgm:cxn modelId="{D7805FE3-AE75-4701-9087-71269F411FF5}" type="presParOf" srcId="{7D26C422-7A62-4A95-A013-532AA6C0BEDC}" destId="{2139BF65-0100-471A-8CCF-F75B31E0ED09}" srcOrd="2" destOrd="0" presId="urn:microsoft.com/office/officeart/2018/5/layout/CenteredIconLabelDescriptionList"/>
    <dgm:cxn modelId="{018EA23D-F7BA-4712-B939-8988348A6CE5}" type="presParOf" srcId="{2139BF65-0100-471A-8CCF-F75B31E0ED09}" destId="{316972A5-48C7-42AC-9A10-D3ABFFC5F96D}" srcOrd="0" destOrd="0" presId="urn:microsoft.com/office/officeart/2018/5/layout/CenteredIconLabelDescriptionList"/>
    <dgm:cxn modelId="{C1C68537-14F2-44B6-A746-8A86A6E478FF}" type="presParOf" srcId="{2139BF65-0100-471A-8CCF-F75B31E0ED09}" destId="{4110FA93-A036-410E-A50F-2F454A42E9AD}" srcOrd="1" destOrd="0" presId="urn:microsoft.com/office/officeart/2018/5/layout/CenteredIconLabelDescriptionList"/>
    <dgm:cxn modelId="{EA389543-F7ED-4C9B-8822-962C98FC9F83}" type="presParOf" srcId="{2139BF65-0100-471A-8CCF-F75B31E0ED09}" destId="{486B3F5B-F3EB-438A-9EB9-C929D0EF5101}" srcOrd="2" destOrd="0" presId="urn:microsoft.com/office/officeart/2018/5/layout/CenteredIconLabelDescriptionList"/>
    <dgm:cxn modelId="{DA2A58E1-734A-475F-A127-DB5C5F9A24A6}" type="presParOf" srcId="{2139BF65-0100-471A-8CCF-F75B31E0ED09}" destId="{952117FF-4217-4519-9766-653EF0BE2FCF}" srcOrd="3" destOrd="0" presId="urn:microsoft.com/office/officeart/2018/5/layout/CenteredIconLabelDescriptionList"/>
    <dgm:cxn modelId="{48168611-2679-4F01-B61E-08DDEEFD28C7}" type="presParOf" srcId="{2139BF65-0100-471A-8CCF-F75B31E0ED09}" destId="{B99585EE-577C-40F7-9CC0-DA21AE309516}" srcOrd="4" destOrd="0" presId="urn:microsoft.com/office/officeart/2018/5/layout/CenteredIconLabelDescriptionList"/>
    <dgm:cxn modelId="{F2D810CD-53B3-4010-AE98-953C73500D1B}" type="presParOf" srcId="{7D26C422-7A62-4A95-A013-532AA6C0BEDC}" destId="{ACAB6E0C-C27D-4F21-A19C-36EB45E160E7}" srcOrd="3" destOrd="0" presId="urn:microsoft.com/office/officeart/2018/5/layout/CenteredIconLabelDescriptionList"/>
    <dgm:cxn modelId="{6D2F6917-4B69-4FA6-A31F-5109DF5758B3}" type="presParOf" srcId="{7D26C422-7A62-4A95-A013-532AA6C0BEDC}" destId="{B7C1C839-9407-4685-B13C-E7E450CD2EE2}" srcOrd="4" destOrd="0" presId="urn:microsoft.com/office/officeart/2018/5/layout/CenteredIconLabelDescriptionList"/>
    <dgm:cxn modelId="{D56AE028-1684-4A2F-B78E-5C949576D52A}" type="presParOf" srcId="{B7C1C839-9407-4685-B13C-E7E450CD2EE2}" destId="{A4B018E4-7E34-409D-B2EB-9A43A0DAB264}" srcOrd="0" destOrd="0" presId="urn:microsoft.com/office/officeart/2018/5/layout/CenteredIconLabelDescriptionList"/>
    <dgm:cxn modelId="{3E5A5CF4-044D-428A-9872-146E5C212FCA}" type="presParOf" srcId="{B7C1C839-9407-4685-B13C-E7E450CD2EE2}" destId="{339F733D-DBD9-43E6-9288-EBBDB6D71263}" srcOrd="1" destOrd="0" presId="urn:microsoft.com/office/officeart/2018/5/layout/CenteredIconLabelDescriptionList"/>
    <dgm:cxn modelId="{589A4D82-ED21-4EA2-BD59-D6D55E57ED02}" type="presParOf" srcId="{B7C1C839-9407-4685-B13C-E7E450CD2EE2}" destId="{60623DEC-3C57-46FE-8B55-4983B44CA261}" srcOrd="2" destOrd="0" presId="urn:microsoft.com/office/officeart/2018/5/layout/CenteredIconLabelDescriptionList"/>
    <dgm:cxn modelId="{4064643E-EB5E-4061-9C90-67184B925B7D}" type="presParOf" srcId="{B7C1C839-9407-4685-B13C-E7E450CD2EE2}" destId="{DCACAE65-5714-4DCB-89E0-A678AC146E65}" srcOrd="3" destOrd="0" presId="urn:microsoft.com/office/officeart/2018/5/layout/CenteredIconLabelDescriptionList"/>
    <dgm:cxn modelId="{8929E47A-2B8B-4B98-9F23-6D83D170B91A}" type="presParOf" srcId="{B7C1C839-9407-4685-B13C-E7E450CD2EE2}" destId="{A831A2AC-6DA5-411F-A013-583EADCAA13D}"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DEF14-2273-4B5C-82EA-2525E7B559AD}">
      <dsp:nvSpPr>
        <dsp:cNvPr id="0" name=""/>
        <dsp:cNvSpPr/>
      </dsp:nvSpPr>
      <dsp:spPr>
        <a:xfrm>
          <a:off x="1519199" y="47917"/>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8DA1F4-37B0-4D79-9A96-1DBFCF392F8F}">
      <dsp:nvSpPr>
        <dsp:cNvPr id="0" name=""/>
        <dsp:cNvSpPr/>
      </dsp:nvSpPr>
      <dsp:spPr>
        <a:xfrm>
          <a:off x="331199" y="2553009"/>
          <a:ext cx="4320000" cy="1877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t>Simulation of human intelligence in machines that can be programmed to suppose like human beings. Algorithms that train themselves to simulate human behavior and to re-imagine workers’ experience. </a:t>
          </a:r>
        </a:p>
      </dsp:txBody>
      <dsp:txXfrm>
        <a:off x="331199" y="2553009"/>
        <a:ext cx="4320000" cy="1877939"/>
      </dsp:txXfrm>
    </dsp:sp>
    <dsp:sp modelId="{1E16517D-7D8A-4D17-A867-E31D3B40A5F3}">
      <dsp:nvSpPr>
        <dsp:cNvPr id="0" name=""/>
        <dsp:cNvSpPr/>
      </dsp:nvSpPr>
      <dsp:spPr>
        <a:xfrm>
          <a:off x="6595199" y="89902"/>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081AB4-373E-4070-AA80-6C509810E91D}">
      <dsp:nvSpPr>
        <dsp:cNvPr id="0" name=""/>
        <dsp:cNvSpPr/>
      </dsp:nvSpPr>
      <dsp:spPr>
        <a:xfrm>
          <a:off x="5407199" y="2678963"/>
          <a:ext cx="4320000" cy="17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t>Using the computer to solve problems or make automatic decisions for tasks that, when done by humans, typically require intelligence.</a:t>
          </a:r>
        </a:p>
      </dsp:txBody>
      <dsp:txXfrm>
        <a:off x="5407199" y="2678963"/>
        <a:ext cx="4320000" cy="171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8D111-1DE6-41CD-BE63-15F46FB0EB76}">
      <dsp:nvSpPr>
        <dsp:cNvPr id="0" name=""/>
        <dsp:cNvSpPr/>
      </dsp:nvSpPr>
      <dsp:spPr>
        <a:xfrm>
          <a:off x="6369992" y="1533352"/>
          <a:ext cx="1474871" cy="701904"/>
        </a:xfrm>
        <a:custGeom>
          <a:avLst/>
          <a:gdLst/>
          <a:ahLst/>
          <a:cxnLst/>
          <a:rect l="0" t="0" r="0" b="0"/>
          <a:pathLst>
            <a:path>
              <a:moveTo>
                <a:pt x="0" y="0"/>
              </a:moveTo>
              <a:lnTo>
                <a:pt x="0" y="478327"/>
              </a:lnTo>
              <a:lnTo>
                <a:pt x="1474871" y="478327"/>
              </a:lnTo>
              <a:lnTo>
                <a:pt x="1474871" y="70190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D887AC-BFD2-459A-8430-2439D5FCDB71}">
      <dsp:nvSpPr>
        <dsp:cNvPr id="0" name=""/>
        <dsp:cNvSpPr/>
      </dsp:nvSpPr>
      <dsp:spPr>
        <a:xfrm>
          <a:off x="4895120" y="1533352"/>
          <a:ext cx="1474871" cy="701904"/>
        </a:xfrm>
        <a:custGeom>
          <a:avLst/>
          <a:gdLst/>
          <a:ahLst/>
          <a:cxnLst/>
          <a:rect l="0" t="0" r="0" b="0"/>
          <a:pathLst>
            <a:path>
              <a:moveTo>
                <a:pt x="1474871" y="0"/>
              </a:moveTo>
              <a:lnTo>
                <a:pt x="1474871" y="478327"/>
              </a:lnTo>
              <a:lnTo>
                <a:pt x="0" y="478327"/>
              </a:lnTo>
              <a:lnTo>
                <a:pt x="0" y="70190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E78CDF-BD70-49D5-9995-82FE96F06F18}">
      <dsp:nvSpPr>
        <dsp:cNvPr id="0" name=""/>
        <dsp:cNvSpPr/>
      </dsp:nvSpPr>
      <dsp:spPr>
        <a:xfrm>
          <a:off x="1899657" y="1533352"/>
          <a:ext cx="91440" cy="701904"/>
        </a:xfrm>
        <a:custGeom>
          <a:avLst/>
          <a:gdLst/>
          <a:ahLst/>
          <a:cxnLst/>
          <a:rect l="0" t="0" r="0" b="0"/>
          <a:pathLst>
            <a:path>
              <a:moveTo>
                <a:pt x="45720" y="0"/>
              </a:moveTo>
              <a:lnTo>
                <a:pt x="45720" y="70190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C66BAF-9B6D-45B1-A67B-CCBF5D620D2D}">
      <dsp:nvSpPr>
        <dsp:cNvPr id="0" name=""/>
        <dsp:cNvSpPr/>
      </dsp:nvSpPr>
      <dsp:spPr>
        <a:xfrm>
          <a:off x="738663" y="826"/>
          <a:ext cx="2413426" cy="153252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9905D4F-5F09-4901-B664-31BADE69D733}">
      <dsp:nvSpPr>
        <dsp:cNvPr id="0" name=""/>
        <dsp:cNvSpPr/>
      </dsp:nvSpPr>
      <dsp:spPr>
        <a:xfrm>
          <a:off x="1006822" y="255576"/>
          <a:ext cx="2413426" cy="1532525"/>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Logic and rules-based approach</a:t>
          </a:r>
        </a:p>
      </dsp:txBody>
      <dsp:txXfrm>
        <a:off x="1051708" y="300462"/>
        <a:ext cx="2323654" cy="1442753"/>
      </dsp:txXfrm>
    </dsp:sp>
    <dsp:sp modelId="{835269E4-D602-4434-AF7E-10C0B4D7D0A8}">
      <dsp:nvSpPr>
        <dsp:cNvPr id="0" name=""/>
        <dsp:cNvSpPr/>
      </dsp:nvSpPr>
      <dsp:spPr>
        <a:xfrm>
          <a:off x="738663" y="2235257"/>
          <a:ext cx="2413426" cy="153252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5F08CD9-3C4B-4FF0-8A32-81DC42B9D8AE}">
      <dsp:nvSpPr>
        <dsp:cNvPr id="0" name=""/>
        <dsp:cNvSpPr/>
      </dsp:nvSpPr>
      <dsp:spPr>
        <a:xfrm>
          <a:off x="1006822" y="2490007"/>
          <a:ext cx="2413426" cy="1532525"/>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Common, non-HR example: Tax preparation software</a:t>
          </a:r>
        </a:p>
      </dsp:txBody>
      <dsp:txXfrm>
        <a:off x="1051708" y="2534893"/>
        <a:ext cx="2323654" cy="1442753"/>
      </dsp:txXfrm>
    </dsp:sp>
    <dsp:sp modelId="{31F9F9B6-50AE-40D3-AD28-1B854BE040DF}">
      <dsp:nvSpPr>
        <dsp:cNvPr id="0" name=""/>
        <dsp:cNvSpPr/>
      </dsp:nvSpPr>
      <dsp:spPr>
        <a:xfrm>
          <a:off x="5163279" y="826"/>
          <a:ext cx="2413426" cy="153252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056C703-2D93-4CCD-8145-E6842BBBA2BE}">
      <dsp:nvSpPr>
        <dsp:cNvPr id="0" name=""/>
        <dsp:cNvSpPr/>
      </dsp:nvSpPr>
      <dsp:spPr>
        <a:xfrm>
          <a:off x="5431437" y="255576"/>
          <a:ext cx="2413426" cy="1532525"/>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Pattern-Based Approach (Machine Learning) </a:t>
          </a:r>
        </a:p>
      </dsp:txBody>
      <dsp:txXfrm>
        <a:off x="5476323" y="300462"/>
        <a:ext cx="2323654" cy="1442753"/>
      </dsp:txXfrm>
    </dsp:sp>
    <dsp:sp modelId="{5A456FE5-083D-4606-8B77-35F3A65E41A1}">
      <dsp:nvSpPr>
        <dsp:cNvPr id="0" name=""/>
        <dsp:cNvSpPr/>
      </dsp:nvSpPr>
      <dsp:spPr>
        <a:xfrm>
          <a:off x="3688407" y="2235257"/>
          <a:ext cx="2413426" cy="153252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F340E99-526E-4E61-8341-188458092106}">
      <dsp:nvSpPr>
        <dsp:cNvPr id="0" name=""/>
        <dsp:cNvSpPr/>
      </dsp:nvSpPr>
      <dsp:spPr>
        <a:xfrm>
          <a:off x="3956565" y="2490007"/>
          <a:ext cx="2413426" cy="1532525"/>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Common, non-HR example: translation software</a:t>
          </a:r>
        </a:p>
      </dsp:txBody>
      <dsp:txXfrm>
        <a:off x="4001451" y="2534893"/>
        <a:ext cx="2323654" cy="1442753"/>
      </dsp:txXfrm>
    </dsp:sp>
    <dsp:sp modelId="{CF25D140-181F-47C3-BB5F-05968A8B7F12}">
      <dsp:nvSpPr>
        <dsp:cNvPr id="0" name=""/>
        <dsp:cNvSpPr/>
      </dsp:nvSpPr>
      <dsp:spPr>
        <a:xfrm>
          <a:off x="6638151" y="2235257"/>
          <a:ext cx="2413426" cy="153252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51CE2DE-5242-4528-A5C0-AAA2F13CC8A2}">
      <dsp:nvSpPr>
        <dsp:cNvPr id="0" name=""/>
        <dsp:cNvSpPr/>
      </dsp:nvSpPr>
      <dsp:spPr>
        <a:xfrm>
          <a:off x="6906309" y="2490007"/>
          <a:ext cx="2413426" cy="1532525"/>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An example that can help in HR, is an Email Spam Filter</a:t>
          </a:r>
        </a:p>
      </dsp:txBody>
      <dsp:txXfrm>
        <a:off x="6951195" y="2534893"/>
        <a:ext cx="2323654" cy="14427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D33F9-5E80-4D9A-918E-117F7F95199A}">
      <dsp:nvSpPr>
        <dsp:cNvPr id="0" name=""/>
        <dsp:cNvSpPr/>
      </dsp:nvSpPr>
      <dsp:spPr>
        <a:xfrm>
          <a:off x="983787" y="1128107"/>
          <a:ext cx="1048810" cy="10488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E41B22-CFE2-4DBD-911B-EEF01742F9DA}">
      <dsp:nvSpPr>
        <dsp:cNvPr id="0" name=""/>
        <dsp:cNvSpPr/>
      </dsp:nvSpPr>
      <dsp:spPr>
        <a:xfrm>
          <a:off x="9891" y="2273802"/>
          <a:ext cx="2996602" cy="95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0" kern="1200" dirty="0"/>
            <a:t>Generate custom job descriptions and audit to identify potential biases.</a:t>
          </a:r>
        </a:p>
      </dsp:txBody>
      <dsp:txXfrm>
        <a:off x="9891" y="2273802"/>
        <a:ext cx="2996602" cy="956100"/>
      </dsp:txXfrm>
    </dsp:sp>
    <dsp:sp modelId="{5E2CCE84-01BF-4966-A8BC-41B42ED51F1B}">
      <dsp:nvSpPr>
        <dsp:cNvPr id="0" name=""/>
        <dsp:cNvSpPr/>
      </dsp:nvSpPr>
      <dsp:spPr>
        <a:xfrm>
          <a:off x="9891" y="3274965"/>
          <a:ext cx="2996602" cy="106273"/>
        </a:xfrm>
        <a:prstGeom prst="rect">
          <a:avLst/>
        </a:prstGeom>
        <a:noFill/>
        <a:ln>
          <a:noFill/>
        </a:ln>
        <a:effectLst/>
      </dsp:spPr>
      <dsp:style>
        <a:lnRef idx="0">
          <a:scrgbClr r="0" g="0" b="0"/>
        </a:lnRef>
        <a:fillRef idx="0">
          <a:scrgbClr r="0" g="0" b="0"/>
        </a:fillRef>
        <a:effectRef idx="0">
          <a:scrgbClr r="0" g="0" b="0"/>
        </a:effectRef>
        <a:fontRef idx="minor"/>
      </dsp:style>
    </dsp:sp>
    <dsp:sp modelId="{316972A5-48C7-42AC-9A10-D3ABFFC5F96D}">
      <dsp:nvSpPr>
        <dsp:cNvPr id="0" name=""/>
        <dsp:cNvSpPr/>
      </dsp:nvSpPr>
      <dsp:spPr>
        <a:xfrm>
          <a:off x="4504794" y="1128107"/>
          <a:ext cx="1048810" cy="10488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6B3F5B-F3EB-438A-9EB9-C929D0EF5101}">
      <dsp:nvSpPr>
        <dsp:cNvPr id="0" name=""/>
        <dsp:cNvSpPr/>
      </dsp:nvSpPr>
      <dsp:spPr>
        <a:xfrm>
          <a:off x="3530898" y="2273802"/>
          <a:ext cx="2996602" cy="95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0" kern="1200" dirty="0"/>
            <a:t>Pressure test job description language to attract more diverse applicants.</a:t>
          </a:r>
        </a:p>
      </dsp:txBody>
      <dsp:txXfrm>
        <a:off x="3530898" y="2273802"/>
        <a:ext cx="2996602" cy="956100"/>
      </dsp:txXfrm>
    </dsp:sp>
    <dsp:sp modelId="{B99585EE-577C-40F7-9CC0-DA21AE309516}">
      <dsp:nvSpPr>
        <dsp:cNvPr id="0" name=""/>
        <dsp:cNvSpPr/>
      </dsp:nvSpPr>
      <dsp:spPr>
        <a:xfrm>
          <a:off x="3530898" y="3274965"/>
          <a:ext cx="2996602" cy="106273"/>
        </a:xfrm>
        <a:prstGeom prst="rect">
          <a:avLst/>
        </a:prstGeom>
        <a:noFill/>
        <a:ln>
          <a:noFill/>
        </a:ln>
        <a:effectLst/>
      </dsp:spPr>
      <dsp:style>
        <a:lnRef idx="0">
          <a:scrgbClr r="0" g="0" b="0"/>
        </a:lnRef>
        <a:fillRef idx="0">
          <a:scrgbClr r="0" g="0" b="0"/>
        </a:fillRef>
        <a:effectRef idx="0">
          <a:scrgbClr r="0" g="0" b="0"/>
        </a:effectRef>
        <a:fontRef idx="minor"/>
      </dsp:style>
    </dsp:sp>
    <dsp:sp modelId="{A4B018E4-7E34-409D-B2EB-9A43A0DAB264}">
      <dsp:nvSpPr>
        <dsp:cNvPr id="0" name=""/>
        <dsp:cNvSpPr/>
      </dsp:nvSpPr>
      <dsp:spPr>
        <a:xfrm>
          <a:off x="8025802" y="922000"/>
          <a:ext cx="1048810" cy="10488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623DEC-3C57-46FE-8B55-4983B44CA261}">
      <dsp:nvSpPr>
        <dsp:cNvPr id="0" name=""/>
        <dsp:cNvSpPr/>
      </dsp:nvSpPr>
      <dsp:spPr>
        <a:xfrm>
          <a:off x="7051906" y="2067695"/>
          <a:ext cx="2996602" cy="95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dirty="0"/>
            <a:t>	</a:t>
          </a:r>
        </a:p>
      </dsp:txBody>
      <dsp:txXfrm>
        <a:off x="7051906" y="2067695"/>
        <a:ext cx="2996602" cy="956100"/>
      </dsp:txXfrm>
    </dsp:sp>
    <dsp:sp modelId="{A831A2AC-6DA5-411F-A013-583EADCAA13D}">
      <dsp:nvSpPr>
        <dsp:cNvPr id="0" name=""/>
        <dsp:cNvSpPr/>
      </dsp:nvSpPr>
      <dsp:spPr>
        <a:xfrm>
          <a:off x="7056880" y="2001536"/>
          <a:ext cx="2996602" cy="93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endParaRPr lang="en-US" sz="1200" kern="1200" dirty="0"/>
        </a:p>
        <a:p>
          <a:pPr marL="0" lvl="0" indent="0" algn="ctr" defTabSz="533400">
            <a:lnSpc>
              <a:spcPct val="100000"/>
            </a:lnSpc>
            <a:spcBef>
              <a:spcPct val="0"/>
            </a:spcBef>
            <a:spcAft>
              <a:spcPct val="35000"/>
            </a:spcAft>
            <a:buNone/>
          </a:pPr>
          <a:r>
            <a:rPr lang="en-US" sz="2000" kern="1200" dirty="0"/>
            <a:t>Refocus descriptions on key skills and clarify to match existing workflows.</a:t>
          </a:r>
        </a:p>
      </dsp:txBody>
      <dsp:txXfrm>
        <a:off x="7056880" y="2001536"/>
        <a:ext cx="2996602" cy="93069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0D9F75-FEF6-4EA7-AAB7-DC09FCF70C14}"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8C048-9766-4D0D-87A5-072857035818}" type="slidenum">
              <a:rPr lang="en-US" smtClean="0"/>
              <a:t>‹#›</a:t>
            </a:fld>
            <a:endParaRPr lang="en-US"/>
          </a:p>
        </p:txBody>
      </p:sp>
    </p:spTree>
    <p:extLst>
      <p:ext uri="{BB962C8B-B14F-4D97-AF65-F5344CB8AC3E}">
        <p14:creationId xmlns:p14="http://schemas.microsoft.com/office/powerpoint/2010/main" val="2990504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ironmountain.com/services/information-management-and-content-services-solution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kallidus.com/product/learn-lms/?utm_term=employee+learning+and+development&amp;gad=1&amp;utm_campaign=&amp;utm_source=adwords&amp;utm_medium=ppc&amp;hsa_tgt=kwd-320802530539&amp;hsa_grp=144997607748&amp;hsa_src=g&amp;hsa_net=adwords&amp;hsa_mt=p&amp;hsa_ver=3&amp;hsa_ad=658884099983&amp;hsa_acc=1499310400&amp;hsa_kw=employee%20learning%20and%20development&amp;hsa_cam=17201934160&amp;gclid=EAIaIQobChMI4O7Q2vCWgAMVDQatBh0qvA2yEAAYASAAEgJd_vD_BwE"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keenan.com/Solutions/Property-Liability/P-C-Bridge/Keenan-SafeSchools"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officevibe.com/?utm_source=bing&amp;utm_medium=cpc&amp;utm_campaign=sem_bing_brand_usa&amp;utm_adgroup=Officevibe_exact&amp;utm_term=officevibe&amp;hsa_acc=2955024606&amp;hsa_cam=357840373&amp;hsa_grp=1206164714541007&amp;hsa_ad&amp;hsa_src=o&amp;hsa_tgt=kwd-75385461130158%3Aloc-190&amp;hsa_kw=officevibe&amp;hsa_mt=e&amp;hsa_net=adwords&amp;hsa_ver=3&amp;msclkid=415ee5182cb71ee7c08481ef9f52e92e&amp;utm_content=officevibe_brand"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495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BBF75C-E55E-452C-8F3E-8AA09D77BD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89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Learning 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By the end of the presentation, you will be able to:</a:t>
            </a:r>
          </a:p>
          <a:p>
            <a:pPr marL="685800" lvl="1" indent="-228600">
              <a:buFont typeface="+mj-lt"/>
              <a:buAutoNum type="arabicPeriod"/>
            </a:pPr>
            <a:r>
              <a:rPr lang="en-US" sz="1200" kern="1200" dirty="0">
                <a:solidFill>
                  <a:schemeClr val="tx1"/>
                </a:solidFill>
                <a:effectLst/>
                <a:latin typeface="+mn-lt"/>
                <a:ea typeface="+mn-ea"/>
                <a:cs typeface="+mn-cs"/>
              </a:rPr>
              <a:t>Identify at least three HR tasks that can appropriately be assisted by AI.</a:t>
            </a:r>
          </a:p>
          <a:p>
            <a:pPr marL="685800" lvl="1" indent="-228600">
              <a:buFont typeface="+mj-lt"/>
              <a:buAutoNum type="arabicPeriod"/>
            </a:pPr>
            <a:r>
              <a:rPr lang="en-US" sz="1200" kern="1200" dirty="0">
                <a:solidFill>
                  <a:schemeClr val="tx1"/>
                </a:solidFill>
                <a:effectLst/>
                <a:latin typeface="+mn-lt"/>
                <a:ea typeface="+mn-ea"/>
                <a:cs typeface="+mn-cs"/>
              </a:rPr>
              <a:t>Write a useful AI prompt for a common HR task.</a:t>
            </a:r>
          </a:p>
          <a:p>
            <a:pPr marL="685800" lvl="1" indent="-228600">
              <a:buFont typeface="+mj-lt"/>
              <a:buAutoNum type="arabicPeriod"/>
            </a:pPr>
            <a:r>
              <a:rPr lang="en-US" sz="1200" kern="1200" dirty="0">
                <a:solidFill>
                  <a:schemeClr val="tx1"/>
                </a:solidFill>
                <a:effectLst/>
                <a:latin typeface="+mn-lt"/>
                <a:ea typeface="+mn-ea"/>
                <a:cs typeface="+mn-cs"/>
              </a:rPr>
              <a:t>Recognize situations in which AI use presents elevated legal, privacy, equity, or employee-relations risks.</a:t>
            </a:r>
          </a:p>
          <a:p>
            <a:pPr marL="685800" lvl="1" indent="-228600">
              <a:buFont typeface="+mj-lt"/>
              <a:buAutoNum type="arabicPeriod"/>
            </a:pPr>
            <a:r>
              <a:rPr lang="en-US" sz="1200" kern="1200" dirty="0">
                <a:solidFill>
                  <a:schemeClr val="tx1"/>
                </a:solidFill>
                <a:effectLst/>
                <a:latin typeface="+mn-lt"/>
                <a:ea typeface="+mn-ea"/>
                <a:cs typeface="+mn-cs"/>
              </a:rPr>
              <a:t>Develop practical skills to move toward responsible AI adoption within your HR department.</a:t>
            </a: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3</a:t>
            </a:fld>
            <a:endParaRPr lang="en-US"/>
          </a:p>
        </p:txBody>
      </p:sp>
    </p:spTree>
    <p:extLst>
      <p:ext uri="{BB962C8B-B14F-4D97-AF65-F5344CB8AC3E}">
        <p14:creationId xmlns:p14="http://schemas.microsoft.com/office/powerpoint/2010/main" val="3450732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Quote is by Andrew Ng, who was cofounder and head of Google Brain.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972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5</a:t>
            </a:fld>
            <a:endParaRPr lang="en-US"/>
          </a:p>
        </p:txBody>
      </p:sp>
    </p:spTree>
    <p:extLst>
      <p:ext uri="{BB962C8B-B14F-4D97-AF65-F5344CB8AC3E}">
        <p14:creationId xmlns:p14="http://schemas.microsoft.com/office/powerpoint/2010/main" val="2119771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term was first coined by John McCarthy in in 1956, when he held an academic conference on the subject. </a:t>
            </a:r>
          </a:p>
          <a:p>
            <a:endParaRPr lang="en-US" dirty="0"/>
          </a:p>
          <a:p>
            <a:r>
              <a:rPr lang="en-US" sz="1200" b="1" kern="1200" dirty="0">
                <a:solidFill>
                  <a:schemeClr val="tx1"/>
                </a:solidFill>
                <a:effectLst/>
                <a:latin typeface="+mn-lt"/>
                <a:ea typeface="+mn-ea"/>
                <a:cs typeface="+mn-cs"/>
              </a:rPr>
              <a:t>AI Is Not One Thing:</a:t>
            </a:r>
          </a:p>
          <a:p>
            <a:r>
              <a:rPr lang="en-US" sz="1200" b="1" kern="1200" dirty="0">
                <a:solidFill>
                  <a:schemeClr val="tx1"/>
                </a:solidFill>
                <a:effectLst/>
                <a:latin typeface="+mn-lt"/>
                <a:ea typeface="+mn-ea"/>
                <a:cs typeface="+mn-cs"/>
              </a:rPr>
              <a:t>1. Generative AI: </a:t>
            </a:r>
            <a:r>
              <a:rPr lang="en-US" sz="1200" kern="1200" dirty="0">
                <a:solidFill>
                  <a:schemeClr val="tx1"/>
                </a:solidFill>
                <a:effectLst/>
                <a:latin typeface="+mn-lt"/>
                <a:ea typeface="+mn-ea"/>
                <a:cs typeface="+mn-cs"/>
              </a:rPr>
              <a:t>Creates or transforms content.</a:t>
            </a:r>
          </a:p>
          <a:p>
            <a:r>
              <a:rPr lang="en-US" sz="1200" kern="1200" dirty="0">
                <a:solidFill>
                  <a:schemeClr val="tx1"/>
                </a:solidFill>
                <a:effectLst/>
                <a:latin typeface="+mn-lt"/>
                <a:ea typeface="+mn-ea"/>
                <a:cs typeface="+mn-cs"/>
              </a:rPr>
              <a:t>Examples:</a:t>
            </a:r>
          </a:p>
          <a:p>
            <a:pPr lvl="0"/>
            <a:r>
              <a:rPr lang="en-US" sz="1200" kern="1200" dirty="0">
                <a:solidFill>
                  <a:schemeClr val="tx1"/>
                </a:solidFill>
                <a:effectLst/>
                <a:latin typeface="+mn-lt"/>
                <a:ea typeface="+mn-ea"/>
                <a:cs typeface="+mn-cs"/>
              </a:rPr>
              <a:t>Drafting an email</a:t>
            </a:r>
          </a:p>
          <a:p>
            <a:pPr lvl="0"/>
            <a:r>
              <a:rPr lang="en-US" sz="1200" kern="1200" dirty="0">
                <a:solidFill>
                  <a:schemeClr val="tx1"/>
                </a:solidFill>
                <a:effectLst/>
                <a:latin typeface="+mn-lt"/>
                <a:ea typeface="+mn-ea"/>
                <a:cs typeface="+mn-cs"/>
              </a:rPr>
              <a:t>Summarizing a document</a:t>
            </a:r>
          </a:p>
          <a:p>
            <a:pPr lvl="0"/>
            <a:r>
              <a:rPr lang="en-US" sz="1200" kern="1200" dirty="0">
                <a:solidFill>
                  <a:schemeClr val="tx1"/>
                </a:solidFill>
                <a:effectLst/>
                <a:latin typeface="+mn-lt"/>
                <a:ea typeface="+mn-ea"/>
                <a:cs typeface="+mn-cs"/>
              </a:rPr>
              <a:t>Creating interview questions</a:t>
            </a:r>
          </a:p>
          <a:p>
            <a:pPr lvl="0"/>
            <a:r>
              <a:rPr lang="en-US" sz="1200" kern="1200" dirty="0">
                <a:solidFill>
                  <a:schemeClr val="tx1"/>
                </a:solidFill>
                <a:effectLst/>
                <a:latin typeface="+mn-lt"/>
                <a:ea typeface="+mn-ea"/>
                <a:cs typeface="+mn-cs"/>
              </a:rPr>
              <a:t>Developing a training outline</a:t>
            </a:r>
          </a:p>
          <a:p>
            <a:r>
              <a:rPr lang="en-US" sz="1200" b="1" kern="1200" dirty="0">
                <a:solidFill>
                  <a:schemeClr val="tx1"/>
                </a:solidFill>
                <a:effectLst/>
                <a:latin typeface="+mn-lt"/>
                <a:ea typeface="+mn-ea"/>
                <a:cs typeface="+mn-cs"/>
              </a:rPr>
              <a:t>2. Predictive/Analytical AI: </a:t>
            </a:r>
            <a:r>
              <a:rPr lang="en-US" sz="1200" kern="1200" dirty="0">
                <a:solidFill>
                  <a:schemeClr val="tx1"/>
                </a:solidFill>
                <a:effectLst/>
                <a:latin typeface="+mn-lt"/>
                <a:ea typeface="+mn-ea"/>
                <a:cs typeface="+mn-cs"/>
              </a:rPr>
              <a:t>Uses data to identify patterns or make predictions.</a:t>
            </a:r>
          </a:p>
          <a:p>
            <a:r>
              <a:rPr lang="en-US" sz="1200" kern="1200" dirty="0">
                <a:solidFill>
                  <a:schemeClr val="tx1"/>
                </a:solidFill>
                <a:effectLst/>
                <a:latin typeface="+mn-lt"/>
                <a:ea typeface="+mn-ea"/>
                <a:cs typeface="+mn-cs"/>
              </a:rPr>
              <a:t>Examples:</a:t>
            </a:r>
          </a:p>
          <a:p>
            <a:pPr lvl="0"/>
            <a:r>
              <a:rPr lang="en-US" sz="1200" kern="1200" dirty="0">
                <a:solidFill>
                  <a:schemeClr val="tx1"/>
                </a:solidFill>
                <a:effectLst/>
                <a:latin typeface="+mn-lt"/>
                <a:ea typeface="+mn-ea"/>
                <a:cs typeface="+mn-cs"/>
              </a:rPr>
              <a:t>Forecasting turnover</a:t>
            </a:r>
          </a:p>
          <a:p>
            <a:pPr lvl="0"/>
            <a:r>
              <a:rPr lang="en-US" sz="1200" kern="1200" dirty="0">
                <a:solidFill>
                  <a:schemeClr val="tx1"/>
                </a:solidFill>
                <a:effectLst/>
                <a:latin typeface="+mn-lt"/>
                <a:ea typeface="+mn-ea"/>
                <a:cs typeface="+mn-cs"/>
              </a:rPr>
              <a:t>Identifying trends</a:t>
            </a:r>
          </a:p>
          <a:p>
            <a:pPr lvl="0"/>
            <a:r>
              <a:rPr lang="en-US" sz="1200" kern="1200" dirty="0">
                <a:solidFill>
                  <a:schemeClr val="tx1"/>
                </a:solidFill>
                <a:effectLst/>
                <a:latin typeface="+mn-lt"/>
                <a:ea typeface="+mn-ea"/>
                <a:cs typeface="+mn-cs"/>
              </a:rPr>
              <a:t>Analyzing survey responses</a:t>
            </a:r>
          </a:p>
          <a:p>
            <a:r>
              <a:rPr lang="en-US" sz="1200" b="1" kern="1200" dirty="0">
                <a:solidFill>
                  <a:schemeClr val="tx1"/>
                </a:solidFill>
                <a:effectLst/>
                <a:latin typeface="+mn-lt"/>
                <a:ea typeface="+mn-ea"/>
                <a:cs typeface="+mn-cs"/>
              </a:rPr>
              <a:t>3. Agentic AI: </a:t>
            </a:r>
            <a:r>
              <a:rPr lang="en-US" sz="1200" kern="1200" dirty="0">
                <a:solidFill>
                  <a:schemeClr val="tx1"/>
                </a:solidFill>
                <a:effectLst/>
                <a:latin typeface="+mn-lt"/>
                <a:ea typeface="+mn-ea"/>
                <a:cs typeface="+mn-cs"/>
              </a:rPr>
              <a:t>Can perform multiple steps or take actions with limited human intervention.</a:t>
            </a:r>
          </a:p>
          <a:p>
            <a:r>
              <a:rPr lang="en-US" sz="1200" kern="1200" dirty="0">
                <a:solidFill>
                  <a:schemeClr val="tx1"/>
                </a:solidFill>
                <a:effectLst/>
                <a:latin typeface="+mn-lt"/>
                <a:ea typeface="+mn-ea"/>
                <a:cs typeface="+mn-cs"/>
              </a:rPr>
              <a:t>Examples:</a:t>
            </a:r>
          </a:p>
          <a:p>
            <a:pPr lvl="0"/>
            <a:r>
              <a:rPr lang="en-US" sz="1200" kern="1200" dirty="0">
                <a:solidFill>
                  <a:schemeClr val="tx1"/>
                </a:solidFill>
                <a:effectLst/>
                <a:latin typeface="+mn-lt"/>
                <a:ea typeface="+mn-ea"/>
                <a:cs typeface="+mn-cs"/>
              </a:rPr>
              <a:t>Searching information</a:t>
            </a:r>
          </a:p>
          <a:p>
            <a:pPr lvl="0"/>
            <a:r>
              <a:rPr lang="en-US" sz="1200" kern="1200" dirty="0">
                <a:solidFill>
                  <a:schemeClr val="tx1"/>
                </a:solidFill>
                <a:effectLst/>
                <a:latin typeface="+mn-lt"/>
                <a:ea typeface="+mn-ea"/>
                <a:cs typeface="+mn-cs"/>
              </a:rPr>
              <a:t>Creating a report</a:t>
            </a:r>
          </a:p>
          <a:p>
            <a:pPr lvl="0"/>
            <a:r>
              <a:rPr lang="en-US" sz="1200" kern="1200" dirty="0">
                <a:solidFill>
                  <a:schemeClr val="tx1"/>
                </a:solidFill>
                <a:effectLst/>
                <a:latin typeface="+mn-lt"/>
                <a:ea typeface="+mn-ea"/>
                <a:cs typeface="+mn-cs"/>
              </a:rPr>
              <a:t>Updating systems</a:t>
            </a:r>
          </a:p>
          <a:p>
            <a:pPr lvl="0"/>
            <a:r>
              <a:rPr lang="en-US" sz="1200" kern="1200" dirty="0">
                <a:solidFill>
                  <a:schemeClr val="tx1"/>
                </a:solidFill>
                <a:effectLst/>
                <a:latin typeface="+mn-lt"/>
                <a:ea typeface="+mn-ea"/>
                <a:cs typeface="+mn-cs"/>
              </a:rPr>
              <a:t>Sending communications</a:t>
            </a:r>
          </a:p>
          <a:p>
            <a:pPr lvl="0"/>
            <a:r>
              <a:rPr lang="en-US" sz="1200" kern="1200" dirty="0">
                <a:solidFill>
                  <a:schemeClr val="tx1"/>
                </a:solidFill>
                <a:effectLst/>
                <a:latin typeface="+mn-lt"/>
                <a:ea typeface="+mn-ea"/>
                <a:cs typeface="+mn-cs"/>
              </a:rPr>
              <a:t>Triggering workflows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Automation: trigger event initiates defined protocol.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11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Email Spam Filter: System detects patterns in email that are likely markers of spam.</a:t>
            </a:r>
          </a:p>
          <a:p>
            <a:r>
              <a:rPr lang="en-US" dirty="0"/>
              <a:t>For example, emails with “car warranty” in them are more likely to be spam.</a:t>
            </a:r>
          </a:p>
          <a:p>
            <a:r>
              <a:rPr lang="en-US" dirty="0"/>
              <a:t>Employee who deletes the car warranty emails that do make it into the email box, allows the filter to “figure out” through the use of patterns how to delete more car warranty spam emails in the future.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685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Best way to use artificial intelligence: augmented human with machines (the chess lesson). The chess lesson shows that when a human chess player focuses on the strategic planning and the computer takes care of the calculations, best results. It is the ability to coordinate and effectively coach the computers that defeats a great chess player and a good PC—and allows even a novice chess player to win. Humans plus computers are better than humans or computers alone.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If AI could safely eliminate one repetitive HR task from your workload tomorrow, what would you choose?</a:t>
            </a:r>
            <a:endParaRPr lang="en-US" dirty="0"/>
          </a:p>
          <a:p>
            <a:r>
              <a:rPr lang="en-US" u="sng" dirty="0"/>
              <a:t>EXAMPLES</a:t>
            </a:r>
            <a:r>
              <a:rPr lang="en-US" dirty="0"/>
              <a:t>:</a:t>
            </a:r>
          </a:p>
          <a:p>
            <a:pPr lvl="0"/>
            <a:r>
              <a:rPr lang="en-US" sz="1200" kern="1200" dirty="0">
                <a:solidFill>
                  <a:schemeClr val="tx1"/>
                </a:solidFill>
                <a:effectLst/>
                <a:latin typeface="+mn-lt"/>
                <a:ea typeface="+mn-ea"/>
                <a:cs typeface="+mn-cs"/>
              </a:rPr>
              <a:t>Drafting routine communications</a:t>
            </a:r>
          </a:p>
          <a:p>
            <a:pPr lvl="0"/>
            <a:r>
              <a:rPr lang="en-US" sz="1200" kern="1200" dirty="0">
                <a:solidFill>
                  <a:schemeClr val="tx1"/>
                </a:solidFill>
                <a:effectLst/>
                <a:latin typeface="+mn-lt"/>
                <a:ea typeface="+mn-ea"/>
                <a:cs typeface="+mn-cs"/>
              </a:rPr>
              <a:t>Summarizing meetings</a:t>
            </a:r>
          </a:p>
          <a:p>
            <a:pPr lvl="0"/>
            <a:r>
              <a:rPr lang="en-US" sz="1200" kern="1200" dirty="0">
                <a:solidFill>
                  <a:schemeClr val="tx1"/>
                </a:solidFill>
                <a:effectLst/>
                <a:latin typeface="+mn-lt"/>
                <a:ea typeface="+mn-ea"/>
                <a:cs typeface="+mn-cs"/>
              </a:rPr>
              <a:t>Creating job descriptions</a:t>
            </a:r>
          </a:p>
          <a:p>
            <a:pPr lvl="0"/>
            <a:r>
              <a:rPr lang="en-US" sz="1200" kern="1200" dirty="0">
                <a:solidFill>
                  <a:schemeClr val="tx1"/>
                </a:solidFill>
                <a:effectLst/>
                <a:latin typeface="+mn-lt"/>
                <a:ea typeface="+mn-ea"/>
                <a:cs typeface="+mn-cs"/>
              </a:rPr>
              <a:t>Responding to repetitive questions</a:t>
            </a:r>
          </a:p>
          <a:p>
            <a:pPr lvl="0"/>
            <a:r>
              <a:rPr lang="en-US" sz="1200" kern="1200" dirty="0">
                <a:solidFill>
                  <a:schemeClr val="tx1"/>
                </a:solidFill>
                <a:effectLst/>
                <a:latin typeface="+mn-lt"/>
                <a:ea typeface="+mn-ea"/>
                <a:cs typeface="+mn-cs"/>
              </a:rPr>
              <a:t>Reviewing policies</a:t>
            </a:r>
          </a:p>
          <a:p>
            <a:pPr lvl="0"/>
            <a:r>
              <a:rPr lang="en-US" sz="1200" kern="1200" dirty="0">
                <a:solidFill>
                  <a:schemeClr val="tx1"/>
                </a:solidFill>
                <a:effectLst/>
                <a:latin typeface="+mn-lt"/>
                <a:ea typeface="+mn-ea"/>
                <a:cs typeface="+mn-cs"/>
              </a:rPr>
              <a:t>Preparing reports</a:t>
            </a:r>
          </a:p>
          <a:p>
            <a:pPr lvl="0"/>
            <a:r>
              <a:rPr lang="en-US" sz="1200" kern="1200" dirty="0">
                <a:solidFill>
                  <a:schemeClr val="tx1"/>
                </a:solidFill>
                <a:effectLst/>
                <a:latin typeface="+mn-lt"/>
                <a:ea typeface="+mn-ea"/>
                <a:cs typeface="+mn-cs"/>
              </a:rPr>
              <a:t>Creating training materials</a:t>
            </a:r>
          </a:p>
          <a:p>
            <a:pPr lvl="0"/>
            <a:r>
              <a:rPr lang="en-US" sz="1200" kern="1200" dirty="0">
                <a:solidFill>
                  <a:schemeClr val="tx1"/>
                </a:solidFill>
                <a:effectLst/>
                <a:latin typeface="+mn-lt"/>
                <a:ea typeface="+mn-ea"/>
                <a:cs typeface="+mn-cs"/>
              </a:rPr>
              <a:t>Scheduling/interview preparation</a:t>
            </a:r>
          </a:p>
          <a:p>
            <a:pPr lvl="0"/>
            <a:r>
              <a:rPr lang="en-US" sz="1200" kern="1200" dirty="0">
                <a:solidFill>
                  <a:schemeClr val="tx1"/>
                </a:solidFill>
                <a:effectLst/>
                <a:latin typeface="+mn-lt"/>
                <a:ea typeface="+mn-ea"/>
                <a:cs typeface="+mn-cs"/>
              </a:rPr>
              <a:t>Creating FAQs</a:t>
            </a: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8</a:t>
            </a:fld>
            <a:endParaRPr lang="en-US"/>
          </a:p>
        </p:txBody>
      </p:sp>
    </p:spTree>
    <p:extLst>
      <p:ext uri="{BB962C8B-B14F-4D97-AF65-F5344CB8AC3E}">
        <p14:creationId xmlns:p14="http://schemas.microsoft.com/office/powerpoint/2010/main" val="1048157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AI Is Becoming Part of the HR Workplace</a:t>
            </a:r>
            <a:endParaRPr lang="en-US" sz="1200" kern="1200" dirty="0">
              <a:solidFill>
                <a:schemeClr val="tx1"/>
              </a:solidFill>
              <a:effectLst/>
              <a:latin typeface="+mn-lt"/>
              <a:ea typeface="+mn-ea"/>
              <a:cs typeface="+mn-cs"/>
            </a:endParaRPr>
          </a:p>
          <a:p>
            <a:endParaRPr lang="en-US" dirty="0"/>
          </a:p>
          <a:p>
            <a:r>
              <a:rPr lang="en-US" sz="1200" b="1" kern="1200" dirty="0">
                <a:solidFill>
                  <a:schemeClr val="tx1"/>
                </a:solidFill>
                <a:effectLst/>
                <a:latin typeface="+mn-lt"/>
                <a:ea typeface="+mn-ea"/>
                <a:cs typeface="+mn-cs"/>
              </a:rPr>
              <a:t>AI can help:</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Create → Organize → Summarize → Analyze → Suggest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9</a:t>
            </a:fld>
            <a:endParaRPr lang="en-US"/>
          </a:p>
        </p:txBody>
      </p:sp>
    </p:spTree>
    <p:extLst>
      <p:ext uri="{BB962C8B-B14F-4D97-AF65-F5344CB8AC3E}">
        <p14:creationId xmlns:p14="http://schemas.microsoft.com/office/powerpoint/2010/main" val="497025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HR must retain responsibility: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Verify → Interpret → Decide → Communicate → Document</a:t>
            </a:r>
            <a:endParaRPr lang="en-US" sz="1200" kern="1200" dirty="0">
              <a:solidFill>
                <a:schemeClr val="tx1"/>
              </a:solidFill>
              <a:effectLst/>
              <a:latin typeface="+mn-lt"/>
              <a:ea typeface="+mn-ea"/>
              <a:cs typeface="+mn-cs"/>
            </a:endParaRPr>
          </a:p>
          <a:p>
            <a:endParaRPr lang="en-US" dirty="0"/>
          </a:p>
          <a:p>
            <a:r>
              <a:rPr lang="en-US" sz="1200" b="1" kern="1200" dirty="0">
                <a:solidFill>
                  <a:schemeClr val="tx1"/>
                </a:solidFill>
                <a:effectLst/>
                <a:latin typeface="+mn-lt"/>
                <a:ea typeface="+mn-ea"/>
                <a:cs typeface="+mn-cs"/>
              </a:rPr>
              <a:t>AI Can Sound Right and Be Wrong. </a:t>
            </a:r>
            <a:r>
              <a:rPr lang="en-US" sz="1200" kern="1200" dirty="0">
                <a:solidFill>
                  <a:schemeClr val="tx1"/>
                </a:solidFill>
                <a:effectLst/>
                <a:latin typeface="+mn-lt"/>
                <a:ea typeface="+mn-ea"/>
                <a:cs typeface="+mn-cs"/>
              </a:rPr>
              <a:t>AI may:</a:t>
            </a:r>
          </a:p>
          <a:p>
            <a:pPr lvl="1"/>
            <a:r>
              <a:rPr lang="en-US" sz="1200" kern="1200" dirty="0">
                <a:solidFill>
                  <a:schemeClr val="tx1"/>
                </a:solidFill>
                <a:effectLst/>
                <a:latin typeface="+mn-lt"/>
                <a:ea typeface="+mn-ea"/>
                <a:cs typeface="+mn-cs"/>
              </a:rPr>
              <a:t>Invent citations</a:t>
            </a:r>
          </a:p>
          <a:p>
            <a:pPr lvl="1"/>
            <a:r>
              <a:rPr lang="en-US" sz="1200" kern="1200" dirty="0">
                <a:solidFill>
                  <a:schemeClr val="tx1"/>
                </a:solidFill>
                <a:effectLst/>
                <a:latin typeface="+mn-lt"/>
                <a:ea typeface="+mn-ea"/>
                <a:cs typeface="+mn-cs"/>
              </a:rPr>
              <a:t>Misstate a policy</a:t>
            </a:r>
          </a:p>
          <a:p>
            <a:pPr lvl="1"/>
            <a:r>
              <a:rPr lang="en-US" sz="1200" kern="1200" dirty="0">
                <a:solidFill>
                  <a:schemeClr val="tx1"/>
                </a:solidFill>
                <a:effectLst/>
                <a:latin typeface="+mn-lt"/>
                <a:ea typeface="+mn-ea"/>
                <a:cs typeface="+mn-cs"/>
              </a:rPr>
              <a:t>Create nonexistent requirements</a:t>
            </a:r>
          </a:p>
          <a:p>
            <a:pPr lvl="1"/>
            <a:r>
              <a:rPr lang="en-US" sz="1200" kern="1200" dirty="0">
                <a:solidFill>
                  <a:schemeClr val="tx1"/>
                </a:solidFill>
                <a:effectLst/>
                <a:latin typeface="+mn-lt"/>
                <a:ea typeface="+mn-ea"/>
                <a:cs typeface="+mn-cs"/>
              </a:rPr>
              <a:t>Misinterpret exceptions</a:t>
            </a:r>
          </a:p>
          <a:p>
            <a:pPr lvl="1"/>
            <a:r>
              <a:rPr lang="en-US" sz="1200" kern="1200" dirty="0">
                <a:solidFill>
                  <a:schemeClr val="tx1"/>
                </a:solidFill>
                <a:effectLst/>
                <a:latin typeface="+mn-lt"/>
                <a:ea typeface="+mn-ea"/>
                <a:cs typeface="+mn-cs"/>
              </a:rPr>
              <a:t>Combine unrelated rules</a:t>
            </a:r>
          </a:p>
          <a:p>
            <a:pPr lvl="1"/>
            <a:r>
              <a:rPr lang="en-US" sz="1200" kern="1200" dirty="0">
                <a:solidFill>
                  <a:schemeClr val="tx1"/>
                </a:solidFill>
                <a:effectLst/>
                <a:latin typeface="+mn-lt"/>
                <a:ea typeface="+mn-ea"/>
                <a:cs typeface="+mn-cs"/>
              </a:rPr>
              <a:t>Use outdated information</a:t>
            </a:r>
          </a:p>
          <a:p>
            <a:pPr lvl="1"/>
            <a:r>
              <a:rPr lang="en-US" sz="1200" kern="1200" dirty="0">
                <a:solidFill>
                  <a:schemeClr val="tx1"/>
                </a:solidFill>
                <a:effectLst/>
                <a:latin typeface="+mn-lt"/>
                <a:ea typeface="+mn-ea"/>
                <a:cs typeface="+mn-cs"/>
              </a:rPr>
              <a:t>Present speculation as fact</a:t>
            </a:r>
          </a:p>
          <a:p>
            <a:r>
              <a:rPr lang="en-US" sz="1200" b="1" kern="1200" dirty="0">
                <a:solidFill>
                  <a:schemeClr val="tx1"/>
                </a:solidFill>
                <a:effectLst/>
                <a:latin typeface="+mn-lt"/>
                <a:ea typeface="+mn-ea"/>
                <a:cs typeface="+mn-cs"/>
              </a:rPr>
              <a:t>The solution is not: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"Don't use AI."</a:t>
            </a:r>
          </a:p>
          <a:p>
            <a:r>
              <a:rPr lang="en-US" sz="1200" b="1" kern="1200" dirty="0">
                <a:solidFill>
                  <a:schemeClr val="tx1"/>
                </a:solidFill>
                <a:effectLst/>
                <a:latin typeface="+mn-lt"/>
                <a:ea typeface="+mn-ea"/>
                <a:cs typeface="+mn-cs"/>
              </a:rPr>
              <a:t>The solution is: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Use AI with verification.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STOP. REVIEW. VERIFY.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10</a:t>
            </a:fld>
            <a:endParaRPr lang="en-US"/>
          </a:p>
        </p:txBody>
      </p:sp>
    </p:spTree>
    <p:extLst>
      <p:ext uri="{BB962C8B-B14F-4D97-AF65-F5344CB8AC3E}">
        <p14:creationId xmlns:p14="http://schemas.microsoft.com/office/powerpoint/2010/main" val="301047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California Community Colleges Chancellor’s Office describes its systemwide approach as </a:t>
            </a:r>
            <a:r>
              <a:rPr lang="en-US" sz="1200" b="1" kern="1200" dirty="0">
                <a:solidFill>
                  <a:schemeClr val="tx1"/>
                </a:solidFill>
                <a:effectLst/>
                <a:latin typeface="+mn-lt"/>
                <a:ea typeface="+mn-ea"/>
                <a:cs typeface="+mn-cs"/>
              </a:rPr>
              <a:t>human-centered, equity-focused, transparent, accountable, and privacy-conscious</a:t>
            </a:r>
            <a:r>
              <a:rPr lang="en-US" sz="1200" kern="1200" dirty="0">
                <a:solidFill>
                  <a:schemeClr val="tx1"/>
                </a:solidFill>
                <a:effectLst/>
                <a:latin typeface="+mn-lt"/>
                <a:ea typeface="+mn-ea"/>
                <a:cs typeface="+mn-cs"/>
              </a:rPr>
              <a:t>. Its AI Council and guidance are intended to support responsible AI adoption across the system. The Chancellor's Office describes AI as a tool intended to support—not replace—human expertise, relationships, and judgment. </a:t>
            </a:r>
          </a:p>
          <a:p>
            <a:pPr lvl="1">
              <a:buFont typeface="Wingdings" panose="05000000000000000000" pitchFamily="2" charset="2"/>
              <a:buChar char="Ø"/>
            </a:pPr>
            <a:r>
              <a:rPr lang="en-US" b="1" dirty="0"/>
              <a:t>Human-centered Approach</a:t>
            </a:r>
            <a:br>
              <a:rPr lang="en-US" dirty="0"/>
            </a:br>
            <a:r>
              <a:rPr lang="en-US" dirty="0"/>
              <a:t>Include humans in design and testing so AI supports equitable access, minimize bias, and improve outcomes.</a:t>
            </a:r>
          </a:p>
          <a:p>
            <a:pPr lvl="1">
              <a:buFont typeface="Wingdings" panose="05000000000000000000" pitchFamily="2" charset="2"/>
              <a:buChar char="Ø"/>
            </a:pPr>
            <a:r>
              <a:rPr lang="en-US" b="1" dirty="0"/>
              <a:t>Universal Support</a:t>
            </a:r>
            <a:br>
              <a:rPr lang="en-US" dirty="0"/>
            </a:br>
            <a:r>
              <a:rPr lang="en-US" dirty="0"/>
              <a:t>People can opt out of AI enabled experiences and reach a human to correct errors or resolve issues.</a:t>
            </a:r>
          </a:p>
          <a:p>
            <a:pPr lvl="1">
              <a:buFont typeface="Wingdings" panose="05000000000000000000" pitchFamily="2" charset="2"/>
              <a:buChar char="Ø"/>
            </a:pPr>
            <a:r>
              <a:rPr lang="en-US" b="1" dirty="0"/>
              <a:t>Managed Privacy Controls</a:t>
            </a:r>
            <a:br>
              <a:rPr lang="en-US" dirty="0"/>
            </a:br>
            <a:r>
              <a:rPr lang="en-US" dirty="0"/>
              <a:t>People maintain agency over how personal data is collected and used.</a:t>
            </a:r>
          </a:p>
          <a:p>
            <a:pPr lvl="1">
              <a:buFont typeface="Wingdings" panose="05000000000000000000" pitchFamily="2" charset="2"/>
              <a:buChar char="Ø"/>
            </a:pPr>
            <a:r>
              <a:rPr lang="en-US" b="1" dirty="0"/>
              <a:t>Algorithmic Discrimination Protections </a:t>
            </a:r>
            <a:br>
              <a:rPr lang="en-US" dirty="0"/>
            </a:br>
            <a:r>
              <a:rPr lang="en-US" dirty="0"/>
              <a:t>Systems are designed to prevent discrimination and inequitable outcomes. </a:t>
            </a:r>
          </a:p>
          <a:p>
            <a:pPr lvl="1">
              <a:buFont typeface="Wingdings" panose="05000000000000000000" pitchFamily="2" charset="2"/>
              <a:buChar char="Ø"/>
            </a:pPr>
            <a:r>
              <a:rPr lang="en-US" b="1" dirty="0"/>
              <a:t>Notice and Explanation</a:t>
            </a:r>
            <a:br>
              <a:rPr lang="en-US" dirty="0"/>
            </a:br>
            <a:r>
              <a:rPr lang="en-US" dirty="0"/>
              <a:t>Clear notice is provided for AI use including how it effects users and how it related to decisions or outcomes.</a:t>
            </a:r>
          </a:p>
          <a:p>
            <a:pPr lvl="1">
              <a:buFont typeface="Wingdings" panose="05000000000000000000" pitchFamily="2" charset="2"/>
              <a:buChar char="Ø"/>
            </a:pPr>
            <a:r>
              <a:rPr lang="en-US" b="1" dirty="0"/>
              <a:t>Safety Security</a:t>
            </a:r>
            <a:br>
              <a:rPr lang="en-US" dirty="0"/>
            </a:br>
            <a:r>
              <a:rPr lang="en-US" dirty="0"/>
              <a:t>AI tools are monitored and managed to prevent unsafe, unreliable, or ineffective use with protective safeguards.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AI Drafts. HR Decides.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D88C048-9766-4D0D-87A5-072857035818}" type="slidenum">
              <a:rPr lang="en-US" smtClean="0"/>
              <a:t>11</a:t>
            </a:fld>
            <a:endParaRPr lang="en-US"/>
          </a:p>
        </p:txBody>
      </p:sp>
    </p:spTree>
    <p:extLst>
      <p:ext uri="{BB962C8B-B14F-4D97-AF65-F5344CB8AC3E}">
        <p14:creationId xmlns:p14="http://schemas.microsoft.com/office/powerpoint/2010/main" val="361066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Treat output as a draft, never a decision</a:t>
            </a:r>
          </a:p>
          <a:p>
            <a:pPr lvl="0"/>
            <a:r>
              <a:rPr lang="en-US" sz="1200" kern="1200" dirty="0">
                <a:solidFill>
                  <a:schemeClr val="tx1"/>
                </a:solidFill>
                <a:effectLst/>
                <a:latin typeface="+mn-lt"/>
                <a:ea typeface="+mn-ea"/>
                <a:cs typeface="+mn-cs"/>
              </a:rPr>
              <a:t>AI output is a first draft, not legal advice and not a final determination.</a:t>
            </a:r>
          </a:p>
          <a:p>
            <a:pPr lvl="0"/>
            <a:r>
              <a:rPr lang="en-US" sz="1200" kern="1200" dirty="0">
                <a:solidFill>
                  <a:schemeClr val="tx1"/>
                </a:solidFill>
                <a:effectLst/>
                <a:latin typeface="+mn-lt"/>
                <a:ea typeface="+mn-ea"/>
                <a:cs typeface="+mn-cs"/>
              </a:rPr>
              <a:t>Verify every legal and contractual reference against the </a:t>
            </a:r>
            <a:r>
              <a:rPr lang="en-US" sz="1200" b="1" kern="1200" dirty="0">
                <a:solidFill>
                  <a:schemeClr val="tx1"/>
                </a:solidFill>
                <a:effectLst/>
                <a:latin typeface="+mn-lt"/>
                <a:ea typeface="+mn-ea"/>
                <a:cs typeface="+mn-cs"/>
              </a:rPr>
              <a:t>current</a:t>
            </a:r>
            <a:r>
              <a:rPr lang="en-US" sz="1200" kern="1200" dirty="0">
                <a:solidFill>
                  <a:schemeClr val="tx1"/>
                </a:solidFill>
                <a:effectLst/>
                <a:latin typeface="+mn-lt"/>
                <a:ea typeface="+mn-ea"/>
                <a:cs typeface="+mn-cs"/>
              </a:rPr>
              <a:t> CBA, Education Code, Title 5, and your Board Policies/Administrative Procedures. Models can cite outdated or invented provisions.</a:t>
            </a:r>
          </a:p>
          <a:p>
            <a:pPr lvl="0"/>
            <a:r>
              <a:rPr lang="en-US" sz="1200" kern="1200" dirty="0">
                <a:solidFill>
                  <a:schemeClr val="tx1"/>
                </a:solidFill>
                <a:effectLst/>
                <a:latin typeface="+mn-lt"/>
                <a:ea typeface="+mn-ea"/>
                <a:cs typeface="+mn-cs"/>
              </a:rPr>
              <a:t>Loop in legal counsel for dismissal, layoff, arbitration, threats to safety, and ADA/FEHA accommodation decisions.</a:t>
            </a:r>
          </a:p>
          <a:p>
            <a:pPr lvl="0"/>
            <a:r>
              <a:rPr lang="en-US" sz="1200" kern="1200" dirty="0">
                <a:solidFill>
                  <a:schemeClr val="tx1"/>
                </a:solidFill>
                <a:effectLst/>
                <a:latin typeface="+mn-lt"/>
                <a:ea typeface="+mn-ea"/>
                <a:cs typeface="+mn-cs"/>
              </a:rPr>
              <a:t>Watch for bias — especially in any screening or selection content. AI must never screen or rank real candidates for you.</a:t>
            </a:r>
          </a:p>
          <a:p>
            <a:pPr lvl="0"/>
            <a:r>
              <a:rPr lang="en-US" sz="1200" kern="1200" dirty="0">
                <a:solidFill>
                  <a:schemeClr val="tx1"/>
                </a:solidFill>
                <a:effectLst/>
                <a:latin typeface="+mn-lt"/>
                <a:ea typeface="+mn-ea"/>
                <a:cs typeface="+mn-cs"/>
              </a:rPr>
              <a:t>Keep a human in the loop and document your own reasoning; you remain accountable for the decision.</a:t>
            </a:r>
            <a:endParaRPr lang="en-US" dirty="0"/>
          </a:p>
          <a:p>
            <a:endParaRPr lang="en-US" dirty="0"/>
          </a:p>
          <a:p>
            <a:r>
              <a:rPr lang="en-US" sz="1200" b="1" u="sng" kern="1200" dirty="0">
                <a:solidFill>
                  <a:schemeClr val="tx1"/>
                </a:solidFill>
                <a:effectLst/>
                <a:latin typeface="+mn-lt"/>
                <a:ea typeface="+mn-ea"/>
                <a:cs typeface="+mn-cs"/>
              </a:rPr>
              <a:t>Do not input:</a:t>
            </a:r>
          </a:p>
          <a:p>
            <a:r>
              <a:rPr lang="en-US" sz="1200" kern="1200" dirty="0">
                <a:solidFill>
                  <a:schemeClr val="tx1"/>
                </a:solidFill>
                <a:effectLst/>
                <a:latin typeface="+mn-lt"/>
                <a:ea typeface="+mn-ea"/>
                <a:cs typeface="+mn-cs"/>
              </a:rPr>
              <a:t>Names, employee or student IDs, Social Security numbers, home addresses, or other direct identifiers.</a:t>
            </a:r>
          </a:p>
          <a:p>
            <a:r>
              <a:rPr lang="en-US" sz="1200" kern="1200" dirty="0">
                <a:solidFill>
                  <a:schemeClr val="tx1"/>
                </a:solidFill>
                <a:effectLst/>
                <a:latin typeface="+mn-lt"/>
                <a:ea typeface="+mn-ea"/>
                <a:cs typeface="+mn-cs"/>
              </a:rPr>
              <a:t>Medical information, disability details, leave diagnoses, or anything resembling a medical record.</a:t>
            </a:r>
          </a:p>
          <a:p>
            <a:r>
              <a:rPr lang="en-US" sz="1200" kern="1200" dirty="0">
                <a:solidFill>
                  <a:schemeClr val="tx1"/>
                </a:solidFill>
                <a:effectLst/>
                <a:latin typeface="+mn-lt"/>
                <a:ea typeface="+mn-ea"/>
                <a:cs typeface="+mn-cs"/>
              </a:rPr>
              <a:t>Specifics of an open investigation, discipline, or negotiation that could identify a person.</a:t>
            </a:r>
          </a:p>
          <a:p>
            <a:r>
              <a:rPr lang="en-US" sz="1200" kern="1200" dirty="0">
                <a:solidFill>
                  <a:schemeClr val="tx1"/>
                </a:solidFill>
                <a:effectLst/>
                <a:latin typeface="+mn-lt"/>
                <a:ea typeface="+mn-ea"/>
                <a:cs typeface="+mn-cs"/>
              </a:rPr>
              <a:t>Anything covered by attorney-client privilege or that your IT/security and AI-use policies prohibit.</a:t>
            </a:r>
            <a:endParaRPr lang="en-US" dirty="0"/>
          </a:p>
          <a:p>
            <a:endParaRPr lang="en-US" dirty="0"/>
          </a:p>
          <a:p>
            <a:r>
              <a:rPr lang="en-US" dirty="0"/>
              <a:t>Individual task review:</a:t>
            </a:r>
          </a:p>
          <a:p>
            <a:r>
              <a:rPr lang="en-US" sz="1200" b="1" kern="1200" dirty="0">
                <a:solidFill>
                  <a:schemeClr val="tx1"/>
                </a:solidFill>
                <a:effectLst/>
                <a:latin typeface="+mn-lt"/>
                <a:ea typeface="+mn-ea"/>
                <a:cs typeface="+mn-cs"/>
              </a:rPr>
              <a:t>Task</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do I repeatedly do?</a:t>
            </a:r>
          </a:p>
          <a:p>
            <a:r>
              <a:rPr lang="en-US" sz="1200" b="1" kern="1200" dirty="0">
                <a:solidFill>
                  <a:schemeClr val="tx1"/>
                </a:solidFill>
                <a:effectLst/>
                <a:latin typeface="+mn-lt"/>
                <a:ea typeface="+mn-ea"/>
                <a:cs typeface="+mn-cs"/>
              </a:rPr>
              <a:t>Frequency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often?</a:t>
            </a:r>
          </a:p>
          <a:p>
            <a:r>
              <a:rPr lang="en-US" sz="1200" b="1" kern="1200" dirty="0">
                <a:solidFill>
                  <a:schemeClr val="tx1"/>
                </a:solidFill>
                <a:effectLst/>
                <a:latin typeface="+mn-lt"/>
                <a:ea typeface="+mn-ea"/>
                <a:cs typeface="+mn-cs"/>
              </a:rPr>
              <a:t>Time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much time does it take?</a:t>
            </a:r>
          </a:p>
          <a:p>
            <a:r>
              <a:rPr lang="en-US" sz="1200" b="1" kern="1200" dirty="0">
                <a:solidFill>
                  <a:schemeClr val="tx1"/>
                </a:solidFill>
                <a:effectLst/>
                <a:latin typeface="+mn-lt"/>
                <a:ea typeface="+mn-ea"/>
                <a:cs typeface="+mn-cs"/>
              </a:rPr>
              <a:t>Information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information does it require?</a:t>
            </a:r>
          </a:p>
          <a:p>
            <a:r>
              <a:rPr lang="en-US" sz="1200" b="1" kern="1200" dirty="0">
                <a:solidFill>
                  <a:schemeClr val="tx1"/>
                </a:solidFill>
                <a:effectLst/>
                <a:latin typeface="+mn-lt"/>
                <a:ea typeface="+mn-ea"/>
                <a:cs typeface="+mn-cs"/>
              </a:rPr>
              <a:t>Risk</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could go wrong?</a:t>
            </a:r>
          </a:p>
          <a:p>
            <a:r>
              <a:rPr lang="en-US" sz="1200" b="1" kern="1200" dirty="0">
                <a:solidFill>
                  <a:schemeClr val="tx1"/>
                </a:solidFill>
                <a:effectLst/>
                <a:latin typeface="+mn-lt"/>
                <a:ea typeface="+mn-ea"/>
                <a:cs typeface="+mn-cs"/>
              </a:rPr>
              <a:t>AI Opportunity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Could AI:</a:t>
            </a:r>
          </a:p>
          <a:p>
            <a:pPr lvl="0"/>
            <a:r>
              <a:rPr lang="en-US" sz="1200" kern="1200" dirty="0">
                <a:solidFill>
                  <a:schemeClr val="tx1"/>
                </a:solidFill>
                <a:effectLst/>
                <a:latin typeface="+mn-lt"/>
                <a:ea typeface="+mn-ea"/>
                <a:cs typeface="+mn-cs"/>
              </a:rPr>
              <a:t>Draft it?</a:t>
            </a:r>
          </a:p>
          <a:p>
            <a:pPr lvl="0"/>
            <a:r>
              <a:rPr lang="en-US" sz="1200" kern="1200" dirty="0">
                <a:solidFill>
                  <a:schemeClr val="tx1"/>
                </a:solidFill>
                <a:effectLst/>
                <a:latin typeface="+mn-lt"/>
                <a:ea typeface="+mn-ea"/>
                <a:cs typeface="+mn-cs"/>
              </a:rPr>
              <a:t>Summarize it?</a:t>
            </a:r>
          </a:p>
          <a:p>
            <a:pPr lvl="0"/>
            <a:r>
              <a:rPr lang="en-US" sz="1200" kern="1200" dirty="0">
                <a:solidFill>
                  <a:schemeClr val="tx1"/>
                </a:solidFill>
                <a:effectLst/>
                <a:latin typeface="+mn-lt"/>
                <a:ea typeface="+mn-ea"/>
                <a:cs typeface="+mn-cs"/>
              </a:rPr>
              <a:t>Organize it?</a:t>
            </a:r>
          </a:p>
          <a:p>
            <a:pPr lvl="0"/>
            <a:r>
              <a:rPr lang="en-US" sz="1200" kern="1200" dirty="0">
                <a:solidFill>
                  <a:schemeClr val="tx1"/>
                </a:solidFill>
                <a:effectLst/>
                <a:latin typeface="+mn-lt"/>
                <a:ea typeface="+mn-ea"/>
                <a:cs typeface="+mn-cs"/>
              </a:rPr>
              <a:t>Analyze it?</a:t>
            </a:r>
          </a:p>
          <a:p>
            <a:pPr lvl="0"/>
            <a:r>
              <a:rPr lang="en-US" sz="1200" kern="1200" dirty="0">
                <a:solidFill>
                  <a:schemeClr val="tx1"/>
                </a:solidFill>
                <a:effectLst/>
                <a:latin typeface="+mn-lt"/>
                <a:ea typeface="+mn-ea"/>
                <a:cs typeface="+mn-cs"/>
              </a:rPr>
              <a:t>Create a first version?</a:t>
            </a:r>
          </a:p>
          <a:p>
            <a:r>
              <a:rPr lang="en-US" sz="1200" b="1" kern="1200" dirty="0">
                <a:solidFill>
                  <a:schemeClr val="tx1"/>
                </a:solidFill>
                <a:effectLst/>
                <a:latin typeface="+mn-lt"/>
                <a:ea typeface="+mn-ea"/>
                <a:cs typeface="+mn-cs"/>
              </a:rPr>
              <a:t>Human Review</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must a person verify?</a:t>
            </a: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12</a:t>
            </a:fld>
            <a:endParaRPr lang="en-US"/>
          </a:p>
        </p:txBody>
      </p:sp>
    </p:spTree>
    <p:extLst>
      <p:ext uri="{BB962C8B-B14F-4D97-AF65-F5344CB8AC3E}">
        <p14:creationId xmlns:p14="http://schemas.microsoft.com/office/powerpoint/2010/main" val="868056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 Better Prompt = Better Output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Ask AI to explain its reasoning and flag items for human review</a:t>
            </a:r>
            <a:endParaRPr lang="en-US" sz="1200" kern="1200" dirty="0">
              <a:solidFill>
                <a:schemeClr val="tx1"/>
              </a:solidFill>
              <a:effectLst/>
              <a:latin typeface="+mn-lt"/>
              <a:ea typeface="+mn-ea"/>
              <a:cs typeface="+mn-cs"/>
            </a:endParaRPr>
          </a:p>
          <a:p>
            <a:endParaRPr lang="en-US" dirty="0"/>
          </a:p>
          <a:p>
            <a:r>
              <a:rPr lang="en-US" sz="1200" b="1" kern="1200" dirty="0">
                <a:solidFill>
                  <a:schemeClr val="tx1"/>
                </a:solidFill>
                <a:effectLst/>
                <a:latin typeface="+mn-lt"/>
                <a:ea typeface="+mn-ea"/>
                <a:cs typeface="+mn-cs"/>
              </a:rPr>
              <a:t>Weak Prompt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"Write an email about our new leave policy."</a:t>
            </a:r>
          </a:p>
          <a:p>
            <a:r>
              <a:rPr lang="en-US" sz="1200" b="1" kern="1200" dirty="0">
                <a:solidFill>
                  <a:schemeClr val="tx1"/>
                </a:solidFill>
                <a:effectLst/>
                <a:latin typeface="+mn-lt"/>
                <a:ea typeface="+mn-ea"/>
                <a:cs typeface="+mn-cs"/>
              </a:rPr>
              <a:t>Better Prompt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"Act as an HR communications specialist. Draft a concise employee email announcing the attached leave-policy update. Use a professional, approachable tone. Explain what is changing, when it takes effect, and where employees can obtain additional information. Do not add requirements, deadlines, eligibility rules, or interpretations that are not contained in the source document. Flag any information that appears ambiguous or missing. Keep the email under 300 words."</a:t>
            </a:r>
          </a:p>
          <a:p>
            <a:r>
              <a:rPr lang="en-US" sz="1200" b="1" kern="1200" dirty="0">
                <a:solidFill>
                  <a:schemeClr val="tx1"/>
                </a:solidFill>
                <a:effectLst/>
                <a:latin typeface="+mn-lt"/>
                <a:ea typeface="+mn-ea"/>
                <a:cs typeface="+mn-cs"/>
              </a:rPr>
              <a:t>Best practice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Tell AI what it must not invent.</a:t>
            </a:r>
            <a:endParaRPr lang="en-US" sz="1200" kern="1200" dirty="0">
              <a:solidFill>
                <a:schemeClr val="tx1"/>
              </a:solidFill>
              <a:effectLst/>
              <a:latin typeface="+mn-lt"/>
              <a:ea typeface="+mn-ea"/>
              <a:cs typeface="+mn-cs"/>
            </a:endParaRPr>
          </a:p>
          <a:p>
            <a:r>
              <a:rPr lang="en-US" b="0" dirty="0"/>
              <a:t>Ask: </a:t>
            </a:r>
            <a:r>
              <a:rPr lang="en-US" sz="1200" b="0" kern="1200" dirty="0">
                <a:solidFill>
                  <a:schemeClr val="tx1"/>
                </a:solidFill>
                <a:effectLst/>
                <a:latin typeface="+mn-lt"/>
                <a:ea typeface="+mn-ea"/>
                <a:cs typeface="+mn-cs"/>
              </a:rPr>
              <a:t>"What would you still verify before finalizing this?"</a:t>
            </a:r>
            <a:endParaRPr lang="en-US" b="0" dirty="0"/>
          </a:p>
        </p:txBody>
      </p:sp>
      <p:sp>
        <p:nvSpPr>
          <p:cNvPr id="4" name="Slide Number Placeholder 3"/>
          <p:cNvSpPr>
            <a:spLocks noGrp="1"/>
          </p:cNvSpPr>
          <p:nvPr>
            <p:ph type="sldNum" sz="quarter" idx="5"/>
          </p:nvPr>
        </p:nvSpPr>
        <p:spPr/>
        <p:txBody>
          <a:bodyPr/>
          <a:lstStyle/>
          <a:p>
            <a:fld id="{FD88C048-9766-4D0D-87A5-072857035818}" type="slidenum">
              <a:rPr lang="en-US" smtClean="0"/>
              <a:t>13</a:t>
            </a:fld>
            <a:endParaRPr lang="en-US"/>
          </a:p>
        </p:txBody>
      </p:sp>
    </p:spTree>
    <p:extLst>
      <p:ext uri="{BB962C8B-B14F-4D97-AF65-F5344CB8AC3E}">
        <p14:creationId xmlns:p14="http://schemas.microsoft.com/office/powerpoint/2010/main" val="743235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Generated content does not replace authoritative sources — use CCCCO DataMart, the State Chancellor’s Office, </a:t>
            </a:r>
            <a:r>
              <a:rPr lang="en-US" sz="1200" kern="1200" dirty="0" err="1">
                <a:solidFill>
                  <a:schemeClr val="tx1"/>
                </a:solidFill>
                <a:effectLst/>
                <a:latin typeface="+mn-lt"/>
                <a:ea typeface="+mn-ea"/>
                <a:cs typeface="+mn-cs"/>
              </a:rPr>
              <a:t>CalHR</a:t>
            </a:r>
            <a:r>
              <a:rPr lang="en-US" sz="1200" kern="1200" dirty="0">
                <a:solidFill>
                  <a:schemeClr val="tx1"/>
                </a:solidFill>
                <a:effectLst/>
                <a:latin typeface="+mn-lt"/>
                <a:ea typeface="+mn-ea"/>
                <a:cs typeface="+mn-cs"/>
              </a:rPr>
              <a:t>, EDD, and comparison districts’ CBAs and salary schedules to verify actual numbers.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Generative AI does not have live access to current salary schedules. Use it to design the study and present the findings — input source material or pull the actual figures from authoritative, current sources.</a:t>
            </a:r>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15</a:t>
            </a:fld>
            <a:endParaRPr lang="en-US"/>
          </a:p>
        </p:txBody>
      </p:sp>
    </p:spTree>
    <p:extLst>
      <p:ext uri="{BB962C8B-B14F-4D97-AF65-F5344CB8AC3E}">
        <p14:creationId xmlns:p14="http://schemas.microsoft.com/office/powerpoint/2010/main" val="578481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Heavy review needed before finalizing. </a:t>
            </a:r>
          </a:p>
        </p:txBody>
      </p:sp>
      <p:sp>
        <p:nvSpPr>
          <p:cNvPr id="4" name="Slide Number Placeholder 3"/>
          <p:cNvSpPr>
            <a:spLocks noGrp="1"/>
          </p:cNvSpPr>
          <p:nvPr>
            <p:ph type="sldNum" sz="quarter" idx="5"/>
          </p:nvPr>
        </p:nvSpPr>
        <p:spPr/>
        <p:txBody>
          <a:bodyPr/>
          <a:lstStyle/>
          <a:p>
            <a:fld id="{FD88C048-9766-4D0D-87A5-072857035818}" type="slidenum">
              <a:rPr lang="en-US" smtClean="0"/>
              <a:t>16</a:t>
            </a:fld>
            <a:endParaRPr lang="en-US"/>
          </a:p>
        </p:txBody>
      </p:sp>
    </p:spTree>
    <p:extLst>
      <p:ext uri="{BB962C8B-B14F-4D97-AF65-F5344CB8AC3E}">
        <p14:creationId xmlns:p14="http://schemas.microsoft.com/office/powerpoint/2010/main" val="534116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sz="1200" dirty="0"/>
              <a:t>Can also be used in:</a:t>
            </a:r>
          </a:p>
          <a:p>
            <a:pPr marL="171450" indent="-171450">
              <a:buFont typeface="Arial" panose="020B0604020202020204" pitchFamily="34" charset="0"/>
              <a:buChar char="•"/>
            </a:pPr>
            <a:r>
              <a:rPr lang="en-US" sz="1200" dirty="0"/>
              <a:t>Verifying that websites and application materials are accessible</a:t>
            </a:r>
          </a:p>
          <a:p>
            <a:pPr>
              <a:buFont typeface="Arial" panose="020B0604020202020204" pitchFamily="34" charset="0"/>
              <a:buChar char="•"/>
            </a:pPr>
            <a:r>
              <a:rPr lang="en-US" sz="1200" dirty="0"/>
              <a:t>Automatic responses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931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District hiring obligations include — Title 5 and EEO requirements, minimum qualifications or equivalency for faculty, job-related screening criteria, and consistent, bias-aware evaluation. “Norming” is how a screening or interview committee calibrates to a shared, job-related standard before they review a single applicant, so that every candidate is measured the same way. AI is a strong tool for designing criteria, generating job-related questions, and building norming materials — but it must not screen, score, or rank or select applicants.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Use norming standards to run a defensible, equitable committee process. Have AI help produce the materials; the committee’s judgments remain human.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 not paste real applicant materials and ask AI to screen, score, or rank them. Beyond the privacy issue, automated screening can embed and scale bias and creates legal exposure. AI builds your criteria and questions; trained human committees evaluate the people.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160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01168" lvl="1" indent="0">
              <a:buNone/>
            </a:pPr>
            <a:endParaRPr lang="en-US" dirty="0"/>
          </a:p>
          <a:p>
            <a:pPr lvl="1">
              <a:buFont typeface="Wingdings" panose="05000000000000000000" pitchFamily="2" charset="2"/>
              <a:buChar char="Ø"/>
            </a:pPr>
            <a:r>
              <a:rPr lang="en-US" dirty="0"/>
              <a:t>Assign access to systems</a:t>
            </a:r>
          </a:p>
          <a:p>
            <a:pPr lvl="1">
              <a:buFont typeface="Wingdings" panose="05000000000000000000" pitchFamily="2" charset="2"/>
              <a:buChar char="Ø"/>
            </a:pPr>
            <a:r>
              <a:rPr lang="en-US" dirty="0"/>
              <a:t>User manuals</a:t>
            </a:r>
          </a:p>
          <a:p>
            <a:pPr lvl="1">
              <a:buFont typeface="Wingdings" panose="05000000000000000000" pitchFamily="2" charset="2"/>
              <a:buChar char="Ø"/>
            </a:pPr>
            <a:r>
              <a:rPr lang="en-US" dirty="0"/>
              <a:t>How to videos</a:t>
            </a:r>
          </a:p>
          <a:p>
            <a:pPr lvl="1">
              <a:buFont typeface="Wingdings" panose="05000000000000000000" pitchFamily="2" charset="2"/>
              <a:buChar char="Ø"/>
            </a:pPr>
            <a:endParaRPr lang="en-US" dirty="0"/>
          </a:p>
          <a:p>
            <a:pPr lvl="1">
              <a:buFont typeface="Wingdings" panose="05000000000000000000" pitchFamily="2" charset="2"/>
              <a:buChar char="Ø"/>
            </a:pPr>
            <a:r>
              <a:rPr lang="en-US" dirty="0"/>
              <a:t>Select a mentor to get the new hire acclimated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7011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AI is strongest here as a thinking partner for planning, drafting, and pressure-testing tone — always on de-identified facts, and never as the decision-maker.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229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Chatbots can answer common employee questions.</a:t>
            </a:r>
          </a:p>
          <a:p>
            <a:endParaRPr lang="en-US" dirty="0"/>
          </a:p>
          <a:p>
            <a:r>
              <a:rPr lang="en-US" dirty="0"/>
              <a:t>Chatbots can be used to perform some assist with navigating the district website and providing information regarding the District’s employee benefits plans.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26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Ø"/>
            </a:pPr>
            <a:r>
              <a:rPr lang="en-US" dirty="0"/>
              <a:t>Machine learning algorithms can scan large volumes of data to identify patterns or classify the contents of records for you.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t>Algorithms can interpret the subject matter, entities involved, dates, status, etc. </a:t>
            </a:r>
          </a:p>
          <a:p>
            <a:pPr>
              <a:buFont typeface="Wingdings" panose="05000000000000000000" pitchFamily="2" charset="2"/>
              <a:buNone/>
            </a:pPr>
            <a:endParaRPr lang="en-US" dirty="0"/>
          </a:p>
          <a:p>
            <a:pPr>
              <a:buFont typeface="Wingdings" panose="05000000000000000000" pitchFamily="2" charset="2"/>
              <a:buChar char="Ø"/>
            </a:pPr>
            <a:r>
              <a:rPr lang="en-US" dirty="0"/>
              <a:t>Helps with responses to CPRA requests as well.</a:t>
            </a:r>
          </a:p>
          <a:p>
            <a:endParaRPr lang="en-US" dirty="0"/>
          </a:p>
          <a:p>
            <a:pPr>
              <a:buFont typeface="Wingdings" panose="05000000000000000000" pitchFamily="2" charset="2"/>
              <a:buNone/>
            </a:pPr>
            <a:r>
              <a:rPr lang="en-US" dirty="0"/>
              <a:t>Examples:</a:t>
            </a:r>
          </a:p>
          <a:p>
            <a:pPr>
              <a:buFont typeface="Wingdings" panose="05000000000000000000" pitchFamily="2" charset="2"/>
              <a:buChar char="Ø"/>
            </a:pPr>
            <a:r>
              <a:rPr lang="en-US" dirty="0"/>
              <a:t> 1. Ingestion</a:t>
            </a:r>
          </a:p>
          <a:p>
            <a:pPr>
              <a:buFont typeface="Wingdings" panose="05000000000000000000" pitchFamily="2" charset="2"/>
              <a:buChar char="Ø"/>
            </a:pPr>
            <a:r>
              <a:rPr lang="en-US" dirty="0"/>
              <a:t>Digitize</a:t>
            </a:r>
          </a:p>
          <a:p>
            <a:pPr>
              <a:buFont typeface="Wingdings" panose="05000000000000000000" pitchFamily="2" charset="2"/>
              <a:buChar char="Ø"/>
            </a:pPr>
            <a:r>
              <a:rPr lang="en-US" dirty="0"/>
              <a:t>Put into system</a:t>
            </a:r>
          </a:p>
          <a:p>
            <a:pPr>
              <a:buFont typeface="Wingdings" panose="05000000000000000000" pitchFamily="2" charset="2"/>
              <a:buChar char="Ø"/>
            </a:pPr>
            <a:r>
              <a:rPr lang="en-US" dirty="0"/>
              <a:t>Label categorize</a:t>
            </a:r>
          </a:p>
          <a:p>
            <a:pPr>
              <a:buFont typeface="Wingdings" panose="05000000000000000000" pitchFamily="2" charset="2"/>
              <a:buChar char="Ø"/>
            </a:pPr>
            <a:r>
              <a:rPr lang="en-US" dirty="0"/>
              <a:t>Index</a:t>
            </a:r>
          </a:p>
          <a:p>
            <a:pPr>
              <a:buFont typeface="Wingdings" panose="05000000000000000000" pitchFamily="2" charset="2"/>
              <a:buChar char="Ø"/>
            </a:pPr>
            <a:r>
              <a:rPr lang="en-US" dirty="0"/>
              <a:t>2. Identify duplicates and spamming</a:t>
            </a:r>
          </a:p>
          <a:p>
            <a:pPr>
              <a:buFont typeface="Wingdings" panose="05000000000000000000" pitchFamily="2" charset="2"/>
              <a:buChar char="Ø"/>
            </a:pPr>
            <a:r>
              <a:rPr lang="en-US" dirty="0"/>
              <a:t>Example:  </a:t>
            </a:r>
            <a:r>
              <a:rPr lang="en-US" dirty="0">
                <a:hlinkClick r:id="rId3"/>
              </a:rPr>
              <a:t>Iron Mountain </a:t>
            </a:r>
            <a:r>
              <a:rPr lang="en-US" dirty="0" err="1">
                <a:hlinkClick r:id="rId3"/>
              </a:rPr>
              <a:t>InSight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613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623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have content libraries. </a:t>
            </a:r>
          </a:p>
          <a:p>
            <a:endParaRPr lang="en-US" dirty="0"/>
          </a:p>
          <a:p>
            <a:r>
              <a:rPr lang="en-US" dirty="0"/>
              <a:t>Can map skills employees have, want, and need for targeted training. </a:t>
            </a:r>
          </a:p>
          <a:p>
            <a:endParaRPr lang="en-US" dirty="0"/>
          </a:p>
          <a:p>
            <a:r>
              <a:rPr lang="en-US" dirty="0"/>
              <a:t>Generate certifications. Have audit trails. Gamify learning. </a:t>
            </a:r>
          </a:p>
          <a:p>
            <a:endParaRPr lang="en-US" dirty="0"/>
          </a:p>
          <a:p>
            <a:r>
              <a:rPr lang="en-US" dirty="0"/>
              <a:t>Example: </a:t>
            </a:r>
            <a:r>
              <a:rPr lang="en-US" dirty="0">
                <a:hlinkClick r:id="rId3"/>
              </a:rPr>
              <a:t>Kallidus</a:t>
            </a:r>
            <a:endParaRPr lang="en-US" dirty="0"/>
          </a:p>
          <a:p>
            <a:r>
              <a:rPr lang="en-US" dirty="0">
                <a:hlinkClick r:id="rId4"/>
              </a:rPr>
              <a:t>Keenan</a:t>
            </a:r>
            <a:r>
              <a:rPr lang="en-US" dirty="0"/>
              <a:t> (Active Shooter, Sexual Harassment, Concussion Awareness, New Hire Orientation, Workplace Bullying, School Intruders, Child Abuse and Mandatory Reporter, Transportation, etc.)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8266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move from manually created flowcharts to easily AI generated workflows, with some of the processes at least automated. </a:t>
            </a:r>
          </a:p>
          <a:p>
            <a:endParaRPr lang="en-US" dirty="0"/>
          </a:p>
          <a:p>
            <a:r>
              <a:rPr lang="en-US" dirty="0"/>
              <a:t>Audit tasks to determine where AI or automation can improve efficiency.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364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can help automate performance review rubrics. However, still human evaluator &amp; collective bargaining.</a:t>
            </a:r>
          </a:p>
          <a:p>
            <a:r>
              <a:rPr lang="en-US" dirty="0"/>
              <a:t>Can have continuous real-time assessments through AI and data analytics.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194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Courier New" panose="02070309020205020404" pitchFamily="49" charset="0"/>
              <a:buChar char="o"/>
            </a:pPr>
            <a:r>
              <a:rPr lang="en-US" sz="2900" dirty="0"/>
              <a:t>Fast information sharing</a:t>
            </a:r>
          </a:p>
          <a:p>
            <a:pPr lvl="1">
              <a:buFont typeface="Courier New" panose="02070309020205020404" pitchFamily="49" charset="0"/>
              <a:buChar char="o"/>
            </a:pPr>
            <a:r>
              <a:rPr lang="en-US" sz="2900" dirty="0"/>
              <a:t>24/7 conversational interfaces like chatbots</a:t>
            </a:r>
          </a:p>
          <a:p>
            <a:pPr lvl="1">
              <a:buFont typeface="Courier New" panose="02070309020205020404" pitchFamily="49" charset="0"/>
              <a:buChar char="o"/>
            </a:pPr>
            <a:r>
              <a:rPr lang="en-US" sz="2900" dirty="0"/>
              <a:t>Analyze workplace policies</a:t>
            </a:r>
          </a:p>
          <a:p>
            <a:pPr marL="201168" lvl="1" indent="0">
              <a:buNone/>
            </a:pPr>
            <a:endParaRPr lang="en-US" sz="2900" dirty="0"/>
          </a:p>
          <a:p>
            <a:pPr lvl="1"/>
            <a:r>
              <a:rPr lang="en-US" sz="2900" dirty="0"/>
              <a:t>Example: </a:t>
            </a:r>
            <a:r>
              <a:rPr lang="en-US" sz="2900" dirty="0">
                <a:hlinkClick r:id="rId3"/>
              </a:rPr>
              <a:t>officevibe</a:t>
            </a:r>
            <a:endParaRPr lang="en-US" sz="29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0267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AI can accelerate the analytical and drafting work around the table — interest analysis, proposal costing structure, language drafting, ground rules, sunshine notices, and ratification summaries — but live strategy and any real numbers stay with you and your team. Never paste confidential proposals, board parameters, or closed-session content into a general tool.</a:t>
            </a:r>
          </a:p>
          <a:p>
            <a:endParaRPr lang="en-US" dirty="0"/>
          </a:p>
          <a:p>
            <a:r>
              <a:rPr lang="en-US" sz="1200" kern="1200" dirty="0">
                <a:solidFill>
                  <a:schemeClr val="tx1"/>
                </a:solidFill>
                <a:effectLst/>
                <a:latin typeface="+mn-lt"/>
                <a:ea typeface="+mn-ea"/>
                <a:cs typeface="+mn-cs"/>
              </a:rPr>
              <a:t>Treat all costing math the AI produces as scratch work to be re-verified in your own validated spreadsheet. And keep board-authorized parameters, settlement ranges, and closed-session strategy out of any general AI tool entirely.</a:t>
            </a:r>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31</a:t>
            </a:fld>
            <a:endParaRPr lang="en-US"/>
          </a:p>
        </p:txBody>
      </p:sp>
    </p:spTree>
    <p:extLst>
      <p:ext uri="{BB962C8B-B14F-4D97-AF65-F5344CB8AC3E}">
        <p14:creationId xmlns:p14="http://schemas.microsoft.com/office/powerpoint/2010/main" val="1717529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confirm the accuracy of inputs and verify comparative values.</a:t>
            </a:r>
          </a:p>
        </p:txBody>
      </p:sp>
      <p:sp>
        <p:nvSpPr>
          <p:cNvPr id="4" name="Slide Number Placeholder 3"/>
          <p:cNvSpPr>
            <a:spLocks noGrp="1"/>
          </p:cNvSpPr>
          <p:nvPr>
            <p:ph type="sldNum" sz="quarter" idx="5"/>
          </p:nvPr>
        </p:nvSpPr>
        <p:spPr/>
        <p:txBody>
          <a:bodyPr/>
          <a:lstStyle/>
          <a:p>
            <a:fld id="{FD88C048-9766-4D0D-87A5-072857035818}" type="slidenum">
              <a:rPr lang="en-US" smtClean="0"/>
              <a:t>32</a:t>
            </a:fld>
            <a:endParaRPr lang="en-US"/>
          </a:p>
        </p:txBody>
      </p:sp>
    </p:spTree>
    <p:extLst>
      <p:ext uri="{BB962C8B-B14F-4D97-AF65-F5344CB8AC3E}">
        <p14:creationId xmlns:p14="http://schemas.microsoft.com/office/powerpoint/2010/main" val="16020807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grievance response is contract interpretation under deadline pressure. AI helps you analyze the claim, organize the timeline, locate the implicated provisions, and draft a clean, level-appropriate response — grounded strictly in the contract text you provide, not in the model’s assumptions about “typical” contracts.</a:t>
            </a: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33</a:t>
            </a:fld>
            <a:endParaRPr lang="en-US"/>
          </a:p>
        </p:txBody>
      </p:sp>
    </p:spTree>
    <p:extLst>
      <p:ext uri="{BB962C8B-B14F-4D97-AF65-F5344CB8AC3E}">
        <p14:creationId xmlns:p14="http://schemas.microsoft.com/office/powerpoint/2010/main" val="296340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296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California's employment regulations expressly address automated-decision systems used in employment activities, including systems that screen, evaluate, categorize, or recommend applicants or employees. (2 CCR § 11008 et seq.)</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California’s employment regulations concerning automated-decision systems became effective </a:t>
            </a:r>
            <a:r>
              <a:rPr lang="en-US" sz="1200" b="1" kern="1200" dirty="0">
                <a:solidFill>
                  <a:schemeClr val="tx1"/>
                </a:solidFill>
                <a:effectLst/>
                <a:latin typeface="+mn-lt"/>
                <a:ea typeface="+mn-ea"/>
                <a:cs typeface="+mn-cs"/>
              </a:rPr>
              <a:t>October 1, 2025.</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California's Civil Rights Council approved regulations addressing automated-decision systems in employment.</a:t>
            </a:r>
          </a:p>
          <a:p>
            <a:r>
              <a:rPr lang="en-US" sz="1200" kern="1200" dirty="0">
                <a:solidFill>
                  <a:schemeClr val="tx1"/>
                </a:solidFill>
                <a:effectLst/>
                <a:latin typeface="+mn-lt"/>
                <a:ea typeface="+mn-ea"/>
                <a:cs typeface="+mn-cs"/>
              </a:rPr>
              <a:t>The regulations became effective </a:t>
            </a:r>
            <a:r>
              <a:rPr lang="en-US" sz="1200" b="1" kern="1200" dirty="0">
                <a:solidFill>
                  <a:schemeClr val="tx1"/>
                </a:solidFill>
                <a:effectLst/>
                <a:latin typeface="+mn-lt"/>
                <a:ea typeface="+mn-ea"/>
                <a:cs typeface="+mn-cs"/>
              </a:rPr>
              <a:t>October 1, 2025</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They clarify that existing employment discrimination protections apply when AI, algorithms, or other automated systems are used in employment-related decisions. The regulations address activities including recruitment, hiring, promotion, screening, evaluation, and other employment benefits. </a:t>
            </a:r>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35</a:t>
            </a:fld>
            <a:endParaRPr lang="en-US"/>
          </a:p>
        </p:txBody>
      </p:sp>
    </p:spTree>
    <p:extLst>
      <p:ext uri="{BB962C8B-B14F-4D97-AF65-F5344CB8AC3E}">
        <p14:creationId xmlns:p14="http://schemas.microsoft.com/office/powerpoint/2010/main" val="797962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Family Educational Rights and Privacy Act (“FERPA”): </a:t>
            </a:r>
            <a:r>
              <a:rPr lang="en-US" sz="1200" dirty="0">
                <a:ln w="0"/>
                <a:solidFill>
                  <a:schemeClr val="bg1"/>
                </a:solidFill>
                <a:effectLst>
                  <a:outerShdw blurRad="38100" dist="25400" dir="5400000" algn="ctr" rotWithShape="0">
                    <a:srgbClr val="6E747A">
                      <a:alpha val="43000"/>
                    </a:srgbClr>
                  </a:outerShdw>
                </a:effectLst>
              </a:rPr>
              <a:t>Enacted to guarantee </a:t>
            </a:r>
            <a:r>
              <a:rPr lang="en-US" sz="1200" b="1" dirty="0">
                <a:ln w="0"/>
                <a:solidFill>
                  <a:schemeClr val="bg1"/>
                </a:solidFill>
                <a:effectLst>
                  <a:outerShdw blurRad="38100" dist="25400" dir="5400000" algn="ctr" rotWithShape="0">
                    <a:srgbClr val="6E747A">
                      <a:alpha val="43000"/>
                    </a:srgbClr>
                  </a:outerShdw>
                </a:effectLst>
              </a:rPr>
              <a:t>parents</a:t>
            </a:r>
            <a:r>
              <a:rPr lang="en-US" sz="1200" dirty="0">
                <a:ln w="0"/>
                <a:solidFill>
                  <a:schemeClr val="bg1"/>
                </a:solidFill>
                <a:effectLst>
                  <a:outerShdw blurRad="38100" dist="25400" dir="5400000" algn="ctr" rotWithShape="0">
                    <a:srgbClr val="6E747A">
                      <a:alpha val="43000"/>
                    </a:srgbClr>
                  </a:outerShdw>
                </a:effectLst>
              </a:rPr>
              <a:t> and </a:t>
            </a:r>
            <a:r>
              <a:rPr lang="en-US" sz="1200" b="1" dirty="0">
                <a:ln w="0"/>
                <a:solidFill>
                  <a:schemeClr val="bg1"/>
                </a:solidFill>
                <a:effectLst>
                  <a:outerShdw blurRad="38100" dist="25400" dir="5400000" algn="ctr" rotWithShape="0">
                    <a:srgbClr val="6E747A">
                      <a:alpha val="43000"/>
                    </a:srgbClr>
                  </a:outerShdw>
                </a:effectLst>
              </a:rPr>
              <a:t>students</a:t>
            </a:r>
            <a:r>
              <a:rPr lang="en-US" sz="1200" dirty="0">
                <a:ln w="0"/>
                <a:solidFill>
                  <a:schemeClr val="bg1"/>
                </a:solidFill>
                <a:effectLst>
                  <a:outerShdw blurRad="38100" dist="25400" dir="5400000" algn="ctr" rotWithShape="0">
                    <a:srgbClr val="6E747A">
                      <a:alpha val="43000"/>
                    </a:srgbClr>
                  </a:outerShdw>
                </a:effectLst>
              </a:rPr>
              <a:t> a certain degree of confidentiality and fundamental fairness with respect to the maintenance and use of student records. </a:t>
            </a:r>
            <a:r>
              <a:rPr lang="en-US" sz="1200" dirty="0"/>
              <a:t>District must have </a:t>
            </a:r>
            <a:r>
              <a:rPr lang="en-US" sz="1200" b="1" i="1" u="sng" dirty="0"/>
              <a:t>written permission </a:t>
            </a:r>
            <a:r>
              <a:rPr lang="en-US" sz="1200" dirty="0"/>
              <a:t>from the parent or eligible student in order to release any information from a student’s </a:t>
            </a:r>
            <a:r>
              <a:rPr lang="en-US" sz="1200" b="1" u="sng" dirty="0"/>
              <a:t>education record</a:t>
            </a:r>
            <a:r>
              <a:rPr lang="en-US" sz="1200" dirty="0"/>
              <a:t>. (Some exceptions apply.)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n w="0"/>
              <a:solidFill>
                <a:schemeClr val="bg1"/>
              </a:solidFill>
              <a:effectLst>
                <a:outerShdw blurRad="38100" dist="25400" dir="5400000" algn="ctr" rotWithShape="0">
                  <a:srgbClr val="6E747A">
                    <a:alpha val="43000"/>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Health Insurance Portability and Accountability Act (“HIPAA”): </a:t>
            </a:r>
            <a:r>
              <a:rPr lang="en-US" sz="1200" dirty="0"/>
              <a:t>When a school provides health care to students in the normal course of business, such as through its health clinic, it is also a “</a:t>
            </a:r>
            <a:r>
              <a:rPr lang="en-US" sz="1200" b="1" u="sng" dirty="0"/>
              <a:t>health care provider</a:t>
            </a:r>
            <a:r>
              <a:rPr lang="en-US" sz="1200" dirty="0"/>
              <a:t>” as defined by </a:t>
            </a:r>
            <a:r>
              <a:rPr lang="en-US" sz="1200" i="1" dirty="0"/>
              <a:t>HIPAA</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California Information Practices Act (California Civil Code § 1798 et seq.): </a:t>
            </a:r>
            <a:r>
              <a:rPr lang="en-US" sz="1200" dirty="0"/>
              <a:t>The </a:t>
            </a:r>
            <a:r>
              <a:rPr lang="en-US" sz="1200" b="1" u="sng" dirty="0"/>
              <a:t>Information Practices Act</a:t>
            </a:r>
            <a:r>
              <a:rPr lang="en-US" sz="1200" dirty="0"/>
              <a:t> requires public agencies (including school districts and community college districts) to notify affected California residents if their personal information has been, or is reasonably believed to have been, acquired by an unauthorized party.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36</a:t>
            </a:fld>
            <a:endParaRPr lang="en-US"/>
          </a:p>
        </p:txBody>
      </p:sp>
    </p:spTree>
    <p:extLst>
      <p:ext uri="{BB962C8B-B14F-4D97-AF65-F5344CB8AC3E}">
        <p14:creationId xmlns:p14="http://schemas.microsoft.com/office/powerpoint/2010/main" val="817506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CCR § 7001 et seq. </a:t>
            </a:r>
          </a:p>
        </p:txBody>
      </p:sp>
      <p:sp>
        <p:nvSpPr>
          <p:cNvPr id="4" name="Slide Number Placeholder 3"/>
          <p:cNvSpPr>
            <a:spLocks noGrp="1"/>
          </p:cNvSpPr>
          <p:nvPr>
            <p:ph type="sldNum" sz="quarter" idx="5"/>
          </p:nvPr>
        </p:nvSpPr>
        <p:spPr/>
        <p:txBody>
          <a:bodyPr/>
          <a:lstStyle/>
          <a:p>
            <a:fld id="{FD88C048-9766-4D0D-87A5-072857035818}" type="slidenum">
              <a:rPr lang="en-US" smtClean="0"/>
              <a:t>37</a:t>
            </a:fld>
            <a:endParaRPr lang="en-US"/>
          </a:p>
        </p:txBody>
      </p:sp>
    </p:spTree>
    <p:extLst>
      <p:ext uri="{BB962C8B-B14F-4D97-AF65-F5344CB8AC3E}">
        <p14:creationId xmlns:p14="http://schemas.microsoft.com/office/powerpoint/2010/main" val="643251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Ø"/>
            </a:pPr>
            <a:r>
              <a:rPr lang="en-US" dirty="0"/>
              <a:t>Monitoring</a:t>
            </a:r>
          </a:p>
          <a:p>
            <a:pPr>
              <a:buFont typeface="Wingdings" panose="05000000000000000000" pitchFamily="2" charset="2"/>
              <a:buChar char="Ø"/>
            </a:pPr>
            <a:r>
              <a:rPr lang="en-US" dirty="0"/>
              <a:t>Replace humans</a:t>
            </a:r>
          </a:p>
          <a:p>
            <a:pPr>
              <a:buFont typeface="Wingdings" panose="05000000000000000000" pitchFamily="2" charset="2"/>
              <a:buChar char="Ø"/>
            </a:pPr>
            <a:r>
              <a:rPr lang="en-US" dirty="0"/>
              <a:t>Technostress</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r>
              <a:rPr lang="en-US" sz="1200" b="1" kern="1200" dirty="0">
                <a:solidFill>
                  <a:schemeClr val="tx1"/>
                </a:solidFill>
                <a:effectLst/>
                <a:latin typeface="+mn-lt"/>
                <a:ea typeface="+mn-ea"/>
                <a:cs typeface="+mn-cs"/>
              </a:rPr>
              <a:t>AI Cannot Become an Accessibility Barrier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Federal EEOC guidance warns that AI and algorithmic tools can disadvantage applicants or employees with disabilities. Employers should have processes for reasonable accommodation when algorithmic tools are involved.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C3348-A0BA-4E2D-BE83-45CFB7712F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82500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Implementation Strategy:</a:t>
            </a:r>
          </a:p>
          <a:p>
            <a:r>
              <a:rPr lang="en-US" b="1" dirty="0"/>
              <a:t>1. </a:t>
            </a:r>
            <a:r>
              <a:rPr lang="en-US" dirty="0"/>
              <a:t>Identify one repetitive task.</a:t>
            </a:r>
          </a:p>
          <a:p>
            <a:r>
              <a:rPr lang="en-US" b="1" dirty="0"/>
              <a:t>2. </a:t>
            </a:r>
            <a:r>
              <a:rPr lang="en-US" dirty="0"/>
              <a:t>Pilot AI on a low-risk activity.</a:t>
            </a:r>
          </a:p>
          <a:p>
            <a:r>
              <a:rPr lang="en-US" b="1" dirty="0"/>
              <a:t>3. </a:t>
            </a:r>
            <a:r>
              <a:rPr lang="en-US" dirty="0"/>
              <a:t>Create a human-review standard.</a:t>
            </a:r>
          </a:p>
          <a:p>
            <a:r>
              <a:rPr lang="en-US" b="1" dirty="0"/>
              <a:t>4. </a:t>
            </a:r>
            <a:r>
              <a:rPr lang="en-US" dirty="0"/>
              <a:t>Establish clear data/privacy rules.</a:t>
            </a:r>
          </a:p>
          <a:p>
            <a:r>
              <a:rPr lang="en-US" b="1" dirty="0"/>
              <a:t>5. </a:t>
            </a:r>
            <a:r>
              <a:rPr lang="en-US" dirty="0"/>
              <a:t>Build AI literacy across the HR team.</a:t>
            </a:r>
          </a:p>
          <a:p>
            <a:endParaRPr lang="en-US" dirty="0"/>
          </a:p>
        </p:txBody>
      </p:sp>
      <p:sp>
        <p:nvSpPr>
          <p:cNvPr id="4" name="Slide Number Placeholder 3"/>
          <p:cNvSpPr>
            <a:spLocks noGrp="1"/>
          </p:cNvSpPr>
          <p:nvPr>
            <p:ph type="sldNum" sz="quarter" idx="5"/>
          </p:nvPr>
        </p:nvSpPr>
        <p:spPr/>
        <p:txBody>
          <a:bodyPr/>
          <a:lstStyle/>
          <a:p>
            <a:fld id="{FD88C048-9766-4D0D-87A5-072857035818}" type="slidenum">
              <a:rPr lang="en-US" smtClean="0"/>
              <a:t>39</a:t>
            </a:fld>
            <a:endParaRPr lang="en-US"/>
          </a:p>
        </p:txBody>
      </p:sp>
    </p:spTree>
    <p:extLst>
      <p:ext uri="{BB962C8B-B14F-4D97-AF65-F5344CB8AC3E}">
        <p14:creationId xmlns:p14="http://schemas.microsoft.com/office/powerpoint/2010/main" val="1183585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A83155B3-620C-427E-96A4-AF51C2E1F47C}"/>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232340361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9/11/2026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13" name="Slide Number Placeholder 5">
            <a:extLst>
              <a:ext uri="{FF2B5EF4-FFF2-40B4-BE49-F238E27FC236}">
                <a16:creationId xmlns:a16="http://schemas.microsoft.com/office/drawing/2014/main" id="{F1791D36-7882-4B02-85B5-FD46F16F2043}"/>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366393019"/>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9/11/2026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9" name="Slide Number Placeholder 5">
            <a:extLst>
              <a:ext uri="{FF2B5EF4-FFF2-40B4-BE49-F238E27FC236}">
                <a16:creationId xmlns:a16="http://schemas.microsoft.com/office/drawing/2014/main" id="{EFAD1C8E-04B9-44F7-BC54-692BBF7F6F6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1202658512"/>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3493442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9/11/2026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dirty="0"/>
          </a:p>
        </p:txBody>
      </p:sp>
      <p:sp>
        <p:nvSpPr>
          <p:cNvPr id="10" name="Slide Number Placeholder 5">
            <a:extLst>
              <a:ext uri="{FF2B5EF4-FFF2-40B4-BE49-F238E27FC236}">
                <a16:creationId xmlns:a16="http://schemas.microsoft.com/office/drawing/2014/main" id="{7229F780-5A22-4404-94D4-BDC9280E142F}"/>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204413708"/>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9/11/2026</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4483270-19E1-4BA4-B7A2-2A8837FA553A}"/>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3567758563"/>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EFA6CA-AB77-434A-97CA-5DA6C025FDD9}" type="datetimeFigureOut">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3D404A-1DFE-41B4-89C5-BA53E71E52DE}" type="slidenum">
              <a:rPr lang="en-US" smtClean="0"/>
              <a:t>‹#›</a:t>
            </a:fld>
            <a:endParaRPr lang="en-US" dirty="0"/>
          </a:p>
        </p:txBody>
      </p:sp>
    </p:spTree>
    <p:extLst>
      <p:ext uri="{BB962C8B-B14F-4D97-AF65-F5344CB8AC3E}">
        <p14:creationId xmlns:p14="http://schemas.microsoft.com/office/powerpoint/2010/main" val="208388043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4687521" y="674918"/>
            <a:ext cx="7642837" cy="5508165"/>
          </a:xfrm>
          <a:prstGeom prst="rect">
            <a:avLst/>
          </a:prstGeom>
          <a:solidFill>
            <a:schemeClr val="bg1">
              <a:lumMod val="95000"/>
            </a:schemeClr>
          </a:solidFill>
        </p:spPr>
        <p:txBody>
          <a:bodyPr>
            <a:normAutofit/>
          </a:bodyPr>
          <a:lstStyle>
            <a:lvl1pPr>
              <a:defRPr sz="1051"/>
            </a:lvl1pPr>
          </a:lstStyle>
          <a:p>
            <a:endParaRPr lang="en-US" dirty="0"/>
          </a:p>
        </p:txBody>
      </p:sp>
    </p:spTree>
    <p:extLst>
      <p:ext uri="{BB962C8B-B14F-4D97-AF65-F5344CB8AC3E}">
        <p14:creationId xmlns:p14="http://schemas.microsoft.com/office/powerpoint/2010/main" val="208842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138358" y="-130628"/>
            <a:ext cx="12468716" cy="5542610"/>
          </a:xfrm>
          <a:prstGeom prst="rect">
            <a:avLst/>
          </a:prstGeom>
          <a:solidFill>
            <a:schemeClr val="bg1">
              <a:lumMod val="95000"/>
            </a:schemeClr>
          </a:solidFill>
        </p:spPr>
        <p:txBody>
          <a:bodyPr>
            <a:normAutofit/>
          </a:bodyPr>
          <a:lstStyle>
            <a:lvl1pPr>
              <a:defRPr sz="1051"/>
            </a:lvl1pPr>
          </a:lstStyle>
          <a:p>
            <a:endParaRPr lang="en-US" dirty="0"/>
          </a:p>
        </p:txBody>
      </p:sp>
    </p:spTree>
    <p:extLst>
      <p:ext uri="{BB962C8B-B14F-4D97-AF65-F5344CB8AC3E}">
        <p14:creationId xmlns:p14="http://schemas.microsoft.com/office/powerpoint/2010/main" val="737084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pic>
        <p:nvPicPr>
          <p:cNvPr id="11" name="Graphic 10">
            <a:extLst>
              <a:ext uri="{FF2B5EF4-FFF2-40B4-BE49-F238E27FC236}">
                <a16:creationId xmlns:a16="http://schemas.microsoft.com/office/drawing/2014/main" id="{7EE38F81-D607-4969-A291-14ABFE06FC5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105169" y="6400800"/>
            <a:ext cx="428008" cy="427152"/>
          </a:xfrm>
          <a:prstGeom prst="rect">
            <a:avLst/>
          </a:prstGeom>
        </p:spPr>
      </p:pic>
    </p:spTree>
    <p:extLst>
      <p:ext uri="{BB962C8B-B14F-4D97-AF65-F5344CB8AC3E}">
        <p14:creationId xmlns:p14="http://schemas.microsoft.com/office/powerpoint/2010/main" val="3717224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creativecommons.org/licenses/by-sa/2.0/?ref=openverse" TargetMode="External"/><Relationship Id="rId5" Type="http://schemas.openxmlformats.org/officeDocument/2006/relationships/hyperlink" Target="https://www.flickr.com/photos/141290938@N03" TargetMode="External"/><Relationship Id="rId4" Type="http://schemas.openxmlformats.org/officeDocument/2006/relationships/hyperlink" Target="https://www.flickr.com/photos/141290938@N03/2668269129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hyperlink" Target="https://www.wallpaperflare.com/search?wallpaper=ta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ideo" Target="https://www.youtube.com/embed/GgXWlMES9CU?feature=oembed"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biz.libretexts.org/Courses/Lumen_Learning/Book:_Human_Resources_Management_(Lumen)/08:_Module_5:_Workforce_Planning/08.14:_Putting_It_Together:_Workforce_Planning"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hyperlink" Target="http://theconversation.com/millions-of-households-are-missing-out-on-good-financial-planning-30519" TargetMode="External"/><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pixabay.com/en/caution-sign-safety-warning-risk-45436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42051"/>
            <a:ext cx="10058400" cy="2092881"/>
          </a:xfrm>
        </p:spPr>
        <p:txBody>
          <a:bodyPr>
            <a:normAutofit/>
          </a:bodyPr>
          <a:lstStyle/>
          <a:p>
            <a:r>
              <a:rPr lang="en-US" sz="5400" i="1" cap="small" dirty="0">
                <a:latin typeface="+mn-lt"/>
              </a:rPr>
              <a:t>Seamless Integration of AI and Automation for HR Functions</a:t>
            </a:r>
          </a:p>
        </p:txBody>
      </p:sp>
      <p:sp>
        <p:nvSpPr>
          <p:cNvPr id="5" name="TextBox 4"/>
          <p:cNvSpPr txBox="1"/>
          <p:nvPr/>
        </p:nvSpPr>
        <p:spPr>
          <a:xfrm>
            <a:off x="974906" y="3172106"/>
            <a:ext cx="4328614" cy="298543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41528"/>
                </a:solidFill>
                <a:effectLst/>
                <a:uLnTx/>
                <a:uFillTx/>
                <a:latin typeface="Calibri" panose="020F0502020204030204"/>
                <a:ea typeface="+mn-ea"/>
                <a:cs typeface="+mn-cs"/>
              </a:rPr>
              <a:t>September 30, 2026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41528"/>
                </a:solidFill>
                <a:effectLst/>
                <a:uLnTx/>
                <a:uFillTx/>
                <a:latin typeface="Calibri" panose="020F0502020204030204"/>
                <a:ea typeface="+mn-ea"/>
                <a:cs typeface="+mn-cs"/>
              </a:rPr>
              <a:t>ACHRO/EEO Annual Conference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841528"/>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41528"/>
                </a:solidFill>
                <a:effectLst/>
                <a:uLnTx/>
                <a:uFillTx/>
                <a:latin typeface="Calibri" panose="020F0502020204030204"/>
                <a:ea typeface="+mn-ea"/>
                <a:cs typeface="+mn-cs"/>
              </a:rPr>
              <a:t>Presented by: </a:t>
            </a:r>
            <a:endParaRPr kumimoji="0" lang="en-US" altLang="en-US" sz="2000" b="1" i="0" u="none" strike="noStrike" kern="1200" cap="none" spc="0" normalizeH="0" baseline="0" noProof="0" dirty="0">
              <a:ln>
                <a:noFill/>
              </a:ln>
              <a:solidFill>
                <a:srgbClr val="841528"/>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841528"/>
                </a:solidFill>
                <a:effectLst/>
                <a:uLnTx/>
                <a:uFillTx/>
                <a:latin typeface="Calibri" panose="020F0502020204030204"/>
                <a:ea typeface="+mn-ea"/>
                <a:cs typeface="+mn-cs"/>
              </a:rPr>
              <a:t>Mercedes Gutierrez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841528"/>
                </a:solidFill>
                <a:effectLst/>
                <a:uLnTx/>
                <a:uFillTx/>
                <a:latin typeface="Calibri" panose="020F0502020204030204"/>
                <a:ea typeface="+mn-ea"/>
                <a:cs typeface="+mn-cs"/>
              </a:rPr>
              <a:t>Cerritos Community College District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841528"/>
                </a:solidFill>
                <a:effectLst/>
                <a:uLnTx/>
                <a:uFillTx/>
                <a:latin typeface="Calibri" panose="020F0502020204030204"/>
                <a:ea typeface="+mn-ea"/>
                <a:cs typeface="+mn-cs"/>
              </a:rPr>
              <a:t>	&amp;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841528"/>
                </a:solidFill>
                <a:effectLst/>
                <a:uLnTx/>
                <a:uFillTx/>
                <a:latin typeface="Calibri" panose="020F0502020204030204"/>
                <a:ea typeface="+mn-ea"/>
                <a:cs typeface="+mn-cs"/>
              </a:rPr>
              <a:t>Angelique A. Cramer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841528"/>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841528"/>
              </a:solidFill>
              <a:effectLst/>
              <a:uLnTx/>
              <a:uFillTx/>
              <a:latin typeface="Calibri" panose="020F0502020204030204"/>
              <a:ea typeface="+mn-ea"/>
              <a:cs typeface="+mn-cs"/>
            </a:endParaRPr>
          </a:p>
        </p:txBody>
      </p:sp>
      <p:pic>
        <p:nvPicPr>
          <p:cNvPr id="6" name="Picture 5" descr="A picture containing text, bottle, sign&#10;&#10;Description automatically generated">
            <a:extLst>
              <a:ext uri="{FF2B5EF4-FFF2-40B4-BE49-F238E27FC236}">
                <a16:creationId xmlns:a16="http://schemas.microsoft.com/office/drawing/2014/main" id="{2978F9AF-37AE-9C03-5A1A-B2CFDF8231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582" y="5577840"/>
            <a:ext cx="3038278" cy="616275"/>
          </a:xfrm>
          <a:prstGeom prst="rect">
            <a:avLst/>
          </a:prstGeom>
        </p:spPr>
      </p:pic>
      <p:sp>
        <p:nvSpPr>
          <p:cNvPr id="3" name="AutoShape 4" descr="Access for skinny wheelchairs only">
            <a:extLst>
              <a:ext uri="{FF2B5EF4-FFF2-40B4-BE49-F238E27FC236}">
                <a16:creationId xmlns:a16="http://schemas.microsoft.com/office/drawing/2014/main" id="{849B4F87-37C0-DF60-7D94-5BBF81E706EA}"/>
              </a:ext>
            </a:extLst>
          </p:cNvPr>
          <p:cNvSpPr>
            <a:spLocks noChangeAspect="1" noChangeArrowheads="1"/>
          </p:cNvSpPr>
          <p:nvPr/>
        </p:nvSpPr>
        <p:spPr bwMode="auto">
          <a:xfrm>
            <a:off x="3238500" y="1143000"/>
            <a:ext cx="5715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60505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7817" y="4693389"/>
            <a:ext cx="11162992" cy="566738"/>
          </a:xfrm>
        </p:spPr>
        <p:txBody>
          <a:bodyPr anchor="b">
            <a:noAutofit/>
          </a:bodyPr>
          <a:lstStyle/>
          <a:p>
            <a:r>
              <a:rPr lang="en-US" sz="4800" b="1" dirty="0"/>
              <a:t>Disclaimer:</a:t>
            </a:r>
            <a:endParaRPr lang="en-US" sz="4800" dirty="0"/>
          </a:p>
        </p:txBody>
      </p:sp>
      <p:pic>
        <p:nvPicPr>
          <p:cNvPr id="6" name="Picture 5">
            <a:extLst>
              <a:ext uri="{FF2B5EF4-FFF2-40B4-BE49-F238E27FC236}">
                <a16:creationId xmlns:a16="http://schemas.microsoft.com/office/drawing/2014/main" id="{9E034636-26FF-D14D-11B8-C305635C8E27}"/>
              </a:ext>
            </a:extLst>
          </p:cNvPr>
          <p:cNvPicPr>
            <a:picLocks noChangeAspect="1"/>
          </p:cNvPicPr>
          <p:nvPr/>
        </p:nvPicPr>
        <p:blipFill rotWithShape="1">
          <a:blip r:embed="rId3"/>
          <a:srcRect t="25213" r="-1" b="46826"/>
          <a:stretch/>
        </p:blipFill>
        <p:spPr>
          <a:xfrm>
            <a:off x="447817" y="599725"/>
            <a:ext cx="11290859" cy="3557252"/>
          </a:xfrm>
          <a:prstGeom prst="rect">
            <a:avLst/>
          </a:prstGeom>
          <a:noFill/>
        </p:spPr>
      </p:pic>
      <p:sp>
        <p:nvSpPr>
          <p:cNvPr id="2" name="Content Placeholder 1"/>
          <p:cNvSpPr>
            <a:spLocks noGrp="1"/>
          </p:cNvSpPr>
          <p:nvPr>
            <p:ph type="body" sz="half" idx="2"/>
          </p:nvPr>
        </p:nvSpPr>
        <p:spPr>
          <a:xfrm>
            <a:off x="581192" y="5260127"/>
            <a:ext cx="11029617" cy="598671"/>
          </a:xfrm>
        </p:spPr>
        <p:txBody>
          <a:bodyPr>
            <a:noAutofit/>
          </a:bodyPr>
          <a:lstStyle/>
          <a:p>
            <a:r>
              <a:rPr lang="en-US" sz="2400" dirty="0"/>
              <a:t>The following information is designed to be a general guide and should NOT be considered legal advice. For questions about specific situations, please consult an attorney.</a:t>
            </a:r>
          </a:p>
        </p:txBody>
      </p:sp>
      <p:sp>
        <p:nvSpPr>
          <p:cNvPr id="4" name="Slide Number Placeholder 3" hidden="1">
            <a:extLst>
              <a:ext uri="{FF2B5EF4-FFF2-40B4-BE49-F238E27FC236}">
                <a16:creationId xmlns:a16="http://schemas.microsoft.com/office/drawing/2014/main" id="{AC1E3C6F-B443-8B69-AB93-5FF100F44CBB}"/>
              </a:ext>
            </a:extLst>
          </p:cNvPr>
          <p:cNvSpPr>
            <a:spLocks noGrp="1"/>
          </p:cNvSpPr>
          <p:nvPr>
            <p:ph type="sldNum" sz="quarter" idx="12"/>
          </p:nvPr>
        </p:nvSpPr>
        <p:spPr>
          <a:xfrm>
            <a:off x="7425344" y="6459786"/>
            <a:ext cx="984019"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EAB398DC-F755-4F84-9ECC-75C1413B8BFB}" type="slidenum">
              <a:rPr kumimoji="0" lang="en-US" sz="1050" b="1"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a:t>
            </a:fld>
            <a:endParaRPr kumimoji="0" lang="en-US" sz="105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52C9970-3B91-E449-43BC-5C3615707957}"/>
              </a:ext>
            </a:extLst>
          </p:cNvPr>
          <p:cNvSpPr txBox="1"/>
          <p:nvPr/>
        </p:nvSpPr>
        <p:spPr>
          <a:xfrm>
            <a:off x="7080794" y="6479677"/>
            <a:ext cx="5111206"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a:t>
            </a: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Court Gavel - Judge's Gavel - Courtroom</a:t>
            </a: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by </a:t>
            </a: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weiss_paarz_photos</a:t>
            </a: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is licensed under </a:t>
            </a: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CC BY-SA 2.0</a:t>
            </a:r>
            <a:r>
              <a:rPr kumimoji="0" lang="en-US" sz="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954034367"/>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B6C9201-A36F-FC46-A5BC-1AE40CBAF56A}"/>
              </a:ext>
            </a:extLst>
          </p:cNvPr>
          <p:cNvSpPr/>
          <p:nvPr/>
        </p:nvSpPr>
        <p:spPr>
          <a:xfrm rot="10800000" flipV="1">
            <a:off x="8372" y="-50470"/>
            <a:ext cx="1218882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Placeholder 3">
            <a:extLst>
              <a:ext uri="{FF2B5EF4-FFF2-40B4-BE49-F238E27FC236}">
                <a16:creationId xmlns:a16="http://schemas.microsoft.com/office/drawing/2014/main" id="{D7B76AB6-D1DE-2498-D03F-57CEFCD740BF}"/>
              </a:ext>
              <a:ext uri="{C183D7F6-B498-43B3-948B-1728B52AA6E4}">
                <adec:decorative xmlns:adec="http://schemas.microsoft.com/office/drawing/2017/decorative" val="1"/>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532" r="9532"/>
          <a:stretch>
            <a:fillRect/>
          </a:stretch>
        </p:blipFill>
        <p:spPr>
          <a:xfrm>
            <a:off x="4580926" y="804672"/>
            <a:ext cx="7602702" cy="5425912"/>
          </a:xfrm>
        </p:spPr>
      </p:pic>
      <p:sp>
        <p:nvSpPr>
          <p:cNvPr id="14" name="Rectangle 13">
            <a:extLst>
              <a:ext uri="{FF2B5EF4-FFF2-40B4-BE49-F238E27FC236}">
                <a16:creationId xmlns:a16="http://schemas.microsoft.com/office/drawing/2014/main" id="{70AF9D1C-141B-C740-BEF5-A28F41DA7F4C}"/>
              </a:ext>
            </a:extLst>
          </p:cNvPr>
          <p:cNvSpPr/>
          <p:nvPr/>
        </p:nvSpPr>
        <p:spPr>
          <a:xfrm rot="10800000" flipV="1">
            <a:off x="1584" y="674918"/>
            <a:ext cx="4450517" cy="2296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F5010F2-2026-3F40-B7FB-0BE41FBB3B94}"/>
              </a:ext>
            </a:extLst>
          </p:cNvPr>
          <p:cNvSpPr txBox="1"/>
          <p:nvPr/>
        </p:nvSpPr>
        <p:spPr>
          <a:xfrm>
            <a:off x="858944" y="1093283"/>
            <a:ext cx="3425249" cy="707886"/>
          </a:xfrm>
          <a:prstGeom prst="rect">
            <a:avLst/>
          </a:prstGeom>
          <a:noFill/>
          <a:ln>
            <a:noFill/>
          </a:ln>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PT Sans" panose="020B0503020203020204" pitchFamily="34" charset="77"/>
                <a:ea typeface="Roboto Medium" panose="02000000000000000000" pitchFamily="2" charset="0"/>
                <a:cs typeface="Poppins Medium" pitchFamily="2" charset="77"/>
              </a:rPr>
              <a:t>Overview</a:t>
            </a:r>
          </a:p>
        </p:txBody>
      </p:sp>
      <p:sp>
        <p:nvSpPr>
          <p:cNvPr id="2" name="TextBox 1">
            <a:extLst>
              <a:ext uri="{FF2B5EF4-FFF2-40B4-BE49-F238E27FC236}">
                <a16:creationId xmlns:a16="http://schemas.microsoft.com/office/drawing/2014/main" id="{EFFFBEFA-7256-6FD8-3B44-AC2E83A1A425}"/>
              </a:ext>
            </a:extLst>
          </p:cNvPr>
          <p:cNvSpPr txBox="1"/>
          <p:nvPr/>
        </p:nvSpPr>
        <p:spPr>
          <a:xfrm>
            <a:off x="1074717" y="3378530"/>
            <a:ext cx="2755075" cy="80021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C2A7755-CF33-575A-719B-A3D5808B82F3}"/>
              </a:ext>
            </a:extLst>
          </p:cNvPr>
          <p:cNvSpPr txBox="1"/>
          <p:nvPr/>
        </p:nvSpPr>
        <p:spPr>
          <a:xfrm>
            <a:off x="158980" y="1921728"/>
            <a:ext cx="4211851" cy="378565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Introduction to AI Tools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Best Practices for Incorporating AI and Improving Results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Using AI or Automation in: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	Recruitment</a:t>
            </a:r>
          </a:p>
          <a:p>
            <a:pPr marL="914400" marR="0" lvl="1" indent="-457200" algn="l" defTabSz="914400" rtl="0" eaLnBrk="1" fontAlgn="auto" latinLnBrk="0" hangingPunct="1">
              <a:lnSpc>
                <a:spcPct val="100000"/>
              </a:lnSpc>
              <a:spcBef>
                <a:spcPts val="0"/>
              </a:spcBef>
              <a:spcAft>
                <a:spcPts val="0"/>
              </a:spcAft>
              <a:buClrTx/>
              <a:buSzTx/>
              <a:buFontTx/>
              <a:buAutoNum type="alphaLcPeriod" startAt="2"/>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Employee Self-Service</a:t>
            </a:r>
          </a:p>
          <a:p>
            <a:pPr marL="914400" marR="0" lvl="1" indent="-457200" algn="l" defTabSz="914400" rtl="0" eaLnBrk="1" fontAlgn="auto" latinLnBrk="0" hangingPunct="1">
              <a:lnSpc>
                <a:spcPct val="100000"/>
              </a:lnSpc>
              <a:spcBef>
                <a:spcPts val="0"/>
              </a:spcBef>
              <a:spcAft>
                <a:spcPts val="0"/>
              </a:spcAft>
              <a:buClrTx/>
              <a:buSzTx/>
              <a:buFontTx/>
              <a:buAutoNum type="alphaLcPeriod" startAt="2"/>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Employee Development</a:t>
            </a:r>
          </a:p>
          <a:p>
            <a:pPr marL="914400" marR="0" lvl="1" indent="-457200" algn="l" defTabSz="914400" rtl="0" eaLnBrk="1" fontAlgn="auto" latinLnBrk="0" hangingPunct="1">
              <a:lnSpc>
                <a:spcPct val="100000"/>
              </a:lnSpc>
              <a:spcBef>
                <a:spcPts val="0"/>
              </a:spcBef>
              <a:spcAft>
                <a:spcPts val="0"/>
              </a:spcAft>
              <a:buClrTx/>
              <a:buSzTx/>
              <a:buFontTx/>
              <a:buAutoNum type="alphaLcPeriod" startAt="2"/>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Labor Relations</a:t>
            </a:r>
          </a:p>
          <a:p>
            <a:pPr marL="342900" lvl="0" indent="-342900">
              <a:buFontTx/>
              <a:buAutoNum type="arabicPeriod"/>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Concerns about </a:t>
            </a:r>
            <a:r>
              <a:rPr lang="en-US" sz="2400" dirty="0">
                <a:solidFill>
                  <a:prstClr val="white"/>
                </a:solidFill>
              </a:rPr>
              <a:t>AI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Use for HR</a:t>
            </a:r>
          </a:p>
        </p:txBody>
      </p:sp>
    </p:spTree>
    <p:extLst>
      <p:ext uri="{BB962C8B-B14F-4D97-AF65-F5344CB8AC3E}">
        <p14:creationId xmlns:p14="http://schemas.microsoft.com/office/powerpoint/2010/main" val="1335940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50000"/>
            <a:alpha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2BC44-FF88-3699-9F4D-528C23977E1B}"/>
              </a:ext>
            </a:extLst>
          </p:cNvPr>
          <p:cNvSpPr>
            <a:spLocks noGrp="1"/>
          </p:cNvSpPr>
          <p:nvPr>
            <p:ph idx="4294967295"/>
          </p:nvPr>
        </p:nvSpPr>
        <p:spPr>
          <a:xfrm>
            <a:off x="1066800" y="2044566"/>
            <a:ext cx="10058400" cy="4022725"/>
          </a:xfrm>
        </p:spPr>
        <p:txBody>
          <a:bodyPr>
            <a:normAutofit/>
          </a:bodyPr>
          <a:lstStyle/>
          <a:p>
            <a:r>
              <a:rPr lang="en-US" sz="4800" dirty="0"/>
              <a:t>“</a:t>
            </a:r>
            <a:r>
              <a:rPr lang="en-US" sz="4800" i="1" dirty="0"/>
              <a:t>AI is the new electricity.</a:t>
            </a:r>
            <a:r>
              <a:rPr lang="en-US" sz="4800" dirty="0"/>
              <a:t>”</a:t>
            </a:r>
          </a:p>
          <a:p>
            <a:endParaRPr lang="en-US" dirty="0"/>
          </a:p>
        </p:txBody>
      </p:sp>
      <p:pic>
        <p:nvPicPr>
          <p:cNvPr id="3074" name="Picture 2" descr="Decorative. Picture of lightbulb with puzzle pieces.">
            <a:extLst>
              <a:ext uri="{FF2B5EF4-FFF2-40B4-BE49-F238E27FC236}">
                <a16:creationId xmlns:a16="http://schemas.microsoft.com/office/drawing/2014/main" id="{6219E0A0-50EA-4E44-C4F3-DB228733E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150" y="400050"/>
            <a:ext cx="3143250" cy="535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37274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EB4D45-6BB2-2078-A1FF-9F419265CCB7}"/>
              </a:ext>
            </a:extLst>
          </p:cNvPr>
          <p:cNvSpPr>
            <a:spLocks noGrp="1"/>
          </p:cNvSpPr>
          <p:nvPr>
            <p:ph type="title" idx="4294967295"/>
          </p:nvPr>
        </p:nvSpPr>
        <p:spPr>
          <a:xfrm>
            <a:off x="2133600" y="287338"/>
            <a:ext cx="10058400" cy="1449387"/>
          </a:xfrm>
        </p:spPr>
        <p:txBody>
          <a:bodyPr/>
          <a:lstStyle/>
          <a:p>
            <a:br>
              <a:rPr lang="en-US" dirty="0"/>
            </a:br>
            <a:endParaRPr lang="en-US" dirty="0"/>
          </a:p>
        </p:txBody>
      </p:sp>
      <p:pic>
        <p:nvPicPr>
          <p:cNvPr id="2" name="Online Media 1" title="AI in the Workplace: Jobs Affected, Skills to Know, More">
            <a:hlinkClick r:id="" action="ppaction://media"/>
            <a:extLst>
              <a:ext uri="{FF2B5EF4-FFF2-40B4-BE49-F238E27FC236}">
                <a16:creationId xmlns:a16="http://schemas.microsoft.com/office/drawing/2014/main" id="{E30085BB-FF1E-0909-EED1-94861CCC829B}"/>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2004871601"/>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0401DD-E1E1-5930-4F15-BE7924B02E47}"/>
              </a:ext>
            </a:extLst>
          </p:cNvPr>
          <p:cNvSpPr>
            <a:spLocks noGrp="1"/>
          </p:cNvSpPr>
          <p:nvPr>
            <p:ph type="title"/>
          </p:nvPr>
        </p:nvSpPr>
        <p:spPr>
          <a:xfrm>
            <a:off x="1097280" y="286603"/>
            <a:ext cx="10058400" cy="1450757"/>
          </a:xfrm>
        </p:spPr>
        <p:txBody>
          <a:bodyPr anchor="b">
            <a:normAutofit/>
          </a:bodyPr>
          <a:lstStyle/>
          <a:p>
            <a:r>
              <a:rPr lang="en-US" dirty="0"/>
              <a:t>What is Artificial Intelligence?</a:t>
            </a:r>
          </a:p>
        </p:txBody>
      </p:sp>
      <p:graphicFrame>
        <p:nvGraphicFramePr>
          <p:cNvPr id="5" name="Content Placeholder 1">
            <a:extLst>
              <a:ext uri="{FF2B5EF4-FFF2-40B4-BE49-F238E27FC236}">
                <a16:creationId xmlns:a16="http://schemas.microsoft.com/office/drawing/2014/main" id="{EA6CF992-195B-2602-170B-F07AEFADDDA4}"/>
              </a:ext>
            </a:extLst>
          </p:cNvPr>
          <p:cNvGraphicFramePr>
            <a:graphicFrameLocks noGrp="1"/>
          </p:cNvGraphicFramePr>
          <p:nvPr>
            <p:ph idx="1"/>
          </p:nvPr>
        </p:nvGraphicFramePr>
        <p:xfrm>
          <a:off x="1097280" y="1845734"/>
          <a:ext cx="10058400" cy="44788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7180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A5854-C14F-EF50-C3F5-D9C123491676}"/>
              </a:ext>
            </a:extLst>
          </p:cNvPr>
          <p:cNvSpPr>
            <a:spLocks noGrp="1"/>
          </p:cNvSpPr>
          <p:nvPr>
            <p:ph type="title"/>
          </p:nvPr>
        </p:nvSpPr>
        <p:spPr>
          <a:xfrm>
            <a:off x="1097280" y="286603"/>
            <a:ext cx="10058400" cy="1450757"/>
          </a:xfrm>
        </p:spPr>
        <p:txBody>
          <a:bodyPr anchor="b">
            <a:normAutofit/>
          </a:bodyPr>
          <a:lstStyle/>
          <a:p>
            <a:r>
              <a:rPr lang="en-US" dirty="0"/>
              <a:t>Main AI Approaches</a:t>
            </a:r>
          </a:p>
        </p:txBody>
      </p:sp>
      <p:graphicFrame>
        <p:nvGraphicFramePr>
          <p:cNvPr id="5" name="Content Placeholder 2">
            <a:extLst>
              <a:ext uri="{FF2B5EF4-FFF2-40B4-BE49-F238E27FC236}">
                <a16:creationId xmlns:a16="http://schemas.microsoft.com/office/drawing/2014/main" id="{D15EF4BB-AEBE-C2BA-BBC9-11AFBE4BC8D2}"/>
              </a:ext>
            </a:extLst>
          </p:cNvPr>
          <p:cNvGraphicFramePr>
            <a:graphicFrameLocks noGrp="1"/>
          </p:cNvGraphicFramePr>
          <p:nvPr>
            <p:ph idx="1"/>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peech Bubble: Oval 3">
            <a:extLst>
              <a:ext uri="{FF2B5EF4-FFF2-40B4-BE49-F238E27FC236}">
                <a16:creationId xmlns:a16="http://schemas.microsoft.com/office/drawing/2014/main" id="{A8840511-4268-AC0C-B24B-64862C72CE4E}"/>
              </a:ext>
            </a:extLst>
          </p:cNvPr>
          <p:cNvSpPr/>
          <p:nvPr/>
        </p:nvSpPr>
        <p:spPr>
          <a:xfrm>
            <a:off x="10005060" y="1722120"/>
            <a:ext cx="2019300" cy="253746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ACEF403-ED86-25F8-7EA2-0834C079147F}"/>
              </a:ext>
            </a:extLst>
          </p:cNvPr>
          <p:cNvSpPr txBox="1"/>
          <p:nvPr/>
        </p:nvSpPr>
        <p:spPr>
          <a:xfrm>
            <a:off x="10328910" y="2415540"/>
            <a:ext cx="1405890"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We’re emailing about your car warranty!</a:t>
            </a:r>
          </a:p>
        </p:txBody>
      </p:sp>
    </p:spTree>
    <p:extLst>
      <p:ext uri="{BB962C8B-B14F-4D97-AF65-F5344CB8AC3E}">
        <p14:creationId xmlns:p14="http://schemas.microsoft.com/office/powerpoint/2010/main" val="225856922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1E0C1F-57F4-E392-9B9C-ED5881C73C2F}"/>
              </a:ext>
            </a:extLst>
          </p:cNvPr>
          <p:cNvSpPr>
            <a:spLocks noGrp="1"/>
          </p:cNvSpPr>
          <p:nvPr>
            <p:ph type="title"/>
          </p:nvPr>
        </p:nvSpPr>
        <p:spPr/>
        <p:txBody>
          <a:bodyPr/>
          <a:lstStyle/>
          <a:p>
            <a:r>
              <a:rPr lang="en-US" b="1" dirty="0">
                <a:solidFill>
                  <a:schemeClr val="bg1"/>
                </a:solidFill>
              </a:rPr>
              <a:t>AI Best Practices</a:t>
            </a:r>
          </a:p>
        </p:txBody>
      </p:sp>
      <p:pic>
        <p:nvPicPr>
          <p:cNvPr id="6" name="Picture 4" descr="Terminator PNG transparent image download, size: 1395x999px">
            <a:extLst>
              <a:ext uri="{FF2B5EF4-FFF2-40B4-BE49-F238E27FC236}">
                <a16:creationId xmlns:a16="http://schemas.microsoft.com/office/drawing/2014/main" id="{D5BA67DF-661D-3461-8A53-ACA3B4C48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087657" y="3553563"/>
            <a:ext cx="3884386" cy="2781921"/>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073CC074-1B08-4739-6D2C-7C8071F42B3F}"/>
              </a:ext>
            </a:extLst>
          </p:cNvPr>
          <p:cNvSpPr/>
          <p:nvPr/>
        </p:nvSpPr>
        <p:spPr>
          <a:xfrm>
            <a:off x="7448373" y="2100943"/>
            <a:ext cx="4322673" cy="1452619"/>
          </a:xfrm>
          <a:prstGeom prst="cloudCallout">
            <a:avLst>
              <a:gd name="adj1" fmla="val -28863"/>
              <a:gd name="adj2" fmla="val 6096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omic Sans MS" panose="030F0702030302020204" pitchFamily="66" charset="0"/>
              </a:rPr>
              <a:t>I’ve got this. Trust me!</a:t>
            </a:r>
          </a:p>
        </p:txBody>
      </p:sp>
    </p:spTree>
    <p:extLst>
      <p:ext uri="{BB962C8B-B14F-4D97-AF65-F5344CB8AC3E}">
        <p14:creationId xmlns:p14="http://schemas.microsoft.com/office/powerpoint/2010/main" val="3054511022"/>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4646A-E145-0863-0362-2366A87CB2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25955C-2370-BCE0-C53C-1FB21D3A8085}"/>
              </a:ext>
            </a:extLst>
          </p:cNvPr>
          <p:cNvSpPr>
            <a:spLocks noGrp="1"/>
          </p:cNvSpPr>
          <p:nvPr>
            <p:ph type="title"/>
          </p:nvPr>
        </p:nvSpPr>
        <p:spPr/>
        <p:txBody>
          <a:bodyPr/>
          <a:lstStyle/>
          <a:p>
            <a:r>
              <a:rPr lang="en-US" dirty="0"/>
              <a:t>AI Benefits &amp; Uses </a:t>
            </a:r>
          </a:p>
        </p:txBody>
      </p:sp>
      <p:sp>
        <p:nvSpPr>
          <p:cNvPr id="2" name="Content Placeholder 1">
            <a:extLst>
              <a:ext uri="{FF2B5EF4-FFF2-40B4-BE49-F238E27FC236}">
                <a16:creationId xmlns:a16="http://schemas.microsoft.com/office/drawing/2014/main" id="{34C60C88-0D40-CF07-F216-217A5B6601BE}"/>
              </a:ext>
            </a:extLst>
          </p:cNvPr>
          <p:cNvSpPr>
            <a:spLocks noGrp="1"/>
          </p:cNvSpPr>
          <p:nvPr>
            <p:ph sz="half" idx="1"/>
          </p:nvPr>
        </p:nvSpPr>
        <p:spPr/>
        <p:txBody>
          <a:bodyPr>
            <a:normAutofit/>
          </a:bodyPr>
          <a:lstStyle/>
          <a:p>
            <a:r>
              <a:rPr lang="en-US" b="1" dirty="0"/>
              <a:t>AI can help HR Professionals:</a:t>
            </a:r>
          </a:p>
          <a:p>
            <a:pPr lvl="1">
              <a:buFont typeface="Courier New" panose="02070309020205020404" pitchFamily="49" charset="0"/>
              <a:buChar char="o"/>
            </a:pPr>
            <a:r>
              <a:rPr lang="en-US" dirty="0"/>
              <a:t>Reduce administrative workload</a:t>
            </a:r>
          </a:p>
          <a:p>
            <a:pPr lvl="1">
              <a:buFont typeface="Courier New" panose="02070309020205020404" pitchFamily="49" charset="0"/>
              <a:buChar char="o"/>
            </a:pPr>
            <a:r>
              <a:rPr lang="en-US" dirty="0"/>
              <a:t>Improve consistency</a:t>
            </a:r>
          </a:p>
          <a:p>
            <a:pPr lvl="1">
              <a:buFont typeface="Courier New" panose="02070309020205020404" pitchFamily="49" charset="0"/>
              <a:buChar char="o"/>
            </a:pPr>
            <a:r>
              <a:rPr lang="en-US" dirty="0"/>
              <a:t>Accelerate drafting and research</a:t>
            </a:r>
          </a:p>
          <a:p>
            <a:pPr lvl="1">
              <a:buFont typeface="Courier New" panose="02070309020205020404" pitchFamily="49" charset="0"/>
              <a:buChar char="o"/>
            </a:pPr>
            <a:r>
              <a:rPr lang="en-US" dirty="0"/>
              <a:t>Make information easier to access</a:t>
            </a:r>
          </a:p>
          <a:p>
            <a:pPr lvl="1">
              <a:buFont typeface="Courier New" panose="02070309020205020404" pitchFamily="49" charset="0"/>
              <a:buChar char="o"/>
            </a:pPr>
            <a:r>
              <a:rPr lang="en-US" dirty="0"/>
              <a:t>Create employee self-service resources</a:t>
            </a:r>
          </a:p>
          <a:p>
            <a:pPr lvl="1">
              <a:buFont typeface="Courier New" panose="02070309020205020404" pitchFamily="49" charset="0"/>
              <a:buChar char="o"/>
            </a:pPr>
            <a:r>
              <a:rPr lang="en-US" dirty="0"/>
              <a:t>Evaluate options</a:t>
            </a:r>
          </a:p>
          <a:p>
            <a:pPr lvl="1">
              <a:buFont typeface="Courier New" panose="02070309020205020404" pitchFamily="49" charset="0"/>
              <a:buChar char="o"/>
            </a:pPr>
            <a:r>
              <a:rPr lang="en-US" dirty="0"/>
              <a:t>Develop training</a:t>
            </a:r>
          </a:p>
          <a:p>
            <a:pPr lvl="1">
              <a:buFont typeface="Courier New" panose="02070309020205020404" pitchFamily="49" charset="0"/>
              <a:buChar char="o"/>
            </a:pPr>
            <a:r>
              <a:rPr lang="en-US" dirty="0"/>
              <a:t>Improve communication</a:t>
            </a:r>
          </a:p>
          <a:p>
            <a:pPr lvl="1">
              <a:buFont typeface="Courier New" panose="02070309020205020404" pitchFamily="49" charset="0"/>
              <a:buChar char="o"/>
            </a:pPr>
            <a:r>
              <a:rPr lang="en-US" dirty="0"/>
              <a:t>Audit workflows</a:t>
            </a:r>
          </a:p>
          <a:p>
            <a:pPr lvl="1">
              <a:buFont typeface="Courier New" panose="02070309020205020404" pitchFamily="49" charset="0"/>
              <a:buChar char="o"/>
            </a:pPr>
            <a:r>
              <a:rPr lang="en-US" dirty="0"/>
              <a:t>Manage priorities and scheduling</a:t>
            </a:r>
          </a:p>
          <a:p>
            <a:pPr lvl="1"/>
            <a:endParaRPr lang="en-US" dirty="0"/>
          </a:p>
        </p:txBody>
      </p:sp>
      <p:sp>
        <p:nvSpPr>
          <p:cNvPr id="3" name="Content Placeholder 2">
            <a:extLst>
              <a:ext uri="{FF2B5EF4-FFF2-40B4-BE49-F238E27FC236}">
                <a16:creationId xmlns:a16="http://schemas.microsoft.com/office/drawing/2014/main" id="{7333FB5D-355B-AF56-9BB1-E0A73C726297}"/>
              </a:ext>
            </a:extLst>
          </p:cNvPr>
          <p:cNvSpPr>
            <a:spLocks noGrp="1"/>
          </p:cNvSpPr>
          <p:nvPr>
            <p:ph sz="half" idx="2"/>
          </p:nvPr>
        </p:nvSpPr>
        <p:spPr/>
        <p:txBody>
          <a:bodyPr>
            <a:normAutofit/>
          </a:bodyPr>
          <a:lstStyle/>
          <a:p>
            <a:r>
              <a:rPr lang="en-US" b="1" dirty="0"/>
              <a:t>AI is particularly useful for:</a:t>
            </a:r>
          </a:p>
          <a:p>
            <a:pPr marL="761238" lvl="2" indent="-285750">
              <a:buFont typeface="Courier New" panose="02070309020205020404" pitchFamily="49" charset="0"/>
              <a:buChar char="o"/>
            </a:pPr>
            <a:r>
              <a:rPr lang="en-US" sz="1800" dirty="0"/>
              <a:t>Drafting</a:t>
            </a:r>
          </a:p>
          <a:p>
            <a:pPr marL="761238" lvl="2" indent="-285750">
              <a:buFont typeface="Courier New" panose="02070309020205020404" pitchFamily="49" charset="0"/>
              <a:buChar char="o"/>
            </a:pPr>
            <a:r>
              <a:rPr lang="en-US" sz="1800" dirty="0"/>
              <a:t>Editing</a:t>
            </a:r>
          </a:p>
          <a:p>
            <a:pPr marL="761238" lvl="2" indent="-285750">
              <a:buFont typeface="Courier New" panose="02070309020205020404" pitchFamily="49" charset="0"/>
              <a:buChar char="o"/>
            </a:pPr>
            <a:r>
              <a:rPr lang="en-US" sz="1800" dirty="0"/>
              <a:t>Summarizing</a:t>
            </a:r>
          </a:p>
          <a:p>
            <a:pPr marL="761238" lvl="2" indent="-285750">
              <a:buFont typeface="Courier New" panose="02070309020205020404" pitchFamily="49" charset="0"/>
              <a:buChar char="o"/>
            </a:pPr>
            <a:r>
              <a:rPr lang="en-US" sz="1800" dirty="0"/>
              <a:t>Brainstorming</a:t>
            </a:r>
          </a:p>
          <a:p>
            <a:pPr marL="761238" lvl="2" indent="-285750">
              <a:buFont typeface="Courier New" panose="02070309020205020404" pitchFamily="49" charset="0"/>
              <a:buChar char="o"/>
            </a:pPr>
            <a:r>
              <a:rPr lang="en-US" sz="1800" dirty="0"/>
              <a:t>Organizing</a:t>
            </a:r>
          </a:p>
          <a:p>
            <a:pPr marL="761238" lvl="2" indent="-285750">
              <a:buFont typeface="Courier New" panose="02070309020205020404" pitchFamily="49" charset="0"/>
              <a:buChar char="o"/>
            </a:pPr>
            <a:r>
              <a:rPr lang="en-US" sz="1800" dirty="0"/>
              <a:t>Creating outlines</a:t>
            </a:r>
          </a:p>
          <a:p>
            <a:pPr marL="761238" lvl="2" indent="-285750">
              <a:buFont typeface="Courier New" panose="02070309020205020404" pitchFamily="49" charset="0"/>
              <a:buChar char="o"/>
            </a:pPr>
            <a:r>
              <a:rPr lang="en-US" sz="1800" dirty="0"/>
              <a:t>Generating alternatives</a:t>
            </a:r>
          </a:p>
          <a:p>
            <a:pPr marL="761238" lvl="2" indent="-285750">
              <a:buFont typeface="Courier New" panose="02070309020205020404" pitchFamily="49" charset="0"/>
              <a:buChar char="o"/>
            </a:pPr>
            <a:r>
              <a:rPr lang="en-US" sz="1800" dirty="0"/>
              <a:t>Converting information into FAQs</a:t>
            </a:r>
          </a:p>
          <a:p>
            <a:pPr marL="761238" lvl="2" indent="-285750">
              <a:buFont typeface="Courier New" panose="02070309020205020404" pitchFamily="49" charset="0"/>
              <a:buChar char="o"/>
            </a:pPr>
            <a:r>
              <a:rPr lang="en-US" sz="1800" dirty="0"/>
              <a:t>Creating first drafts</a:t>
            </a:r>
          </a:p>
          <a:p>
            <a:pPr marL="761238" lvl="2" indent="-285750">
              <a:buFont typeface="Courier New" panose="02070309020205020404" pitchFamily="49" charset="0"/>
              <a:buChar char="o"/>
            </a:pPr>
            <a:r>
              <a:rPr lang="en-US" sz="1800" dirty="0"/>
              <a:t>Identifying questions that require human follow-up</a:t>
            </a:r>
          </a:p>
        </p:txBody>
      </p:sp>
    </p:spTree>
    <p:extLst>
      <p:ext uri="{BB962C8B-B14F-4D97-AF65-F5344CB8AC3E}">
        <p14:creationId xmlns:p14="http://schemas.microsoft.com/office/powerpoint/2010/main" val="709712045"/>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E8F10B-421F-5E03-7638-B9716B6981D8}"/>
              </a:ext>
            </a:extLst>
          </p:cNvPr>
          <p:cNvSpPr>
            <a:spLocks noGrp="1"/>
          </p:cNvSpPr>
          <p:nvPr>
            <p:ph type="title"/>
          </p:nvPr>
        </p:nvSpPr>
        <p:spPr/>
        <p:txBody>
          <a:bodyPr/>
          <a:lstStyle/>
          <a:p>
            <a:r>
              <a:rPr lang="en-US" dirty="0"/>
              <a:t>AI Limitations </a:t>
            </a:r>
          </a:p>
        </p:txBody>
      </p:sp>
      <p:sp>
        <p:nvSpPr>
          <p:cNvPr id="6" name="Content Placeholder 5">
            <a:extLst>
              <a:ext uri="{FF2B5EF4-FFF2-40B4-BE49-F238E27FC236}">
                <a16:creationId xmlns:a16="http://schemas.microsoft.com/office/drawing/2014/main" id="{720E2789-7B85-C775-A56D-C1C2BBA790F2}"/>
              </a:ext>
            </a:extLst>
          </p:cNvPr>
          <p:cNvSpPr>
            <a:spLocks noGrp="1"/>
          </p:cNvSpPr>
          <p:nvPr>
            <p:ph sz="half" idx="1"/>
          </p:nvPr>
        </p:nvSpPr>
        <p:spPr/>
        <p:txBody>
          <a:bodyPr/>
          <a:lstStyle/>
          <a:p>
            <a:pPr marL="0" indent="0">
              <a:buNone/>
            </a:pPr>
            <a:r>
              <a:rPr lang="en-US" b="1" dirty="0"/>
              <a:t>AI also introduces potential risks related to:</a:t>
            </a:r>
          </a:p>
          <a:p>
            <a:pPr lvl="1">
              <a:buFont typeface="Courier New" panose="02070309020205020404" pitchFamily="49" charset="0"/>
              <a:buChar char="o"/>
            </a:pPr>
            <a:r>
              <a:rPr lang="en-US" dirty="0"/>
              <a:t>Accuracy</a:t>
            </a:r>
          </a:p>
          <a:p>
            <a:pPr lvl="1">
              <a:buFont typeface="Courier New" panose="02070309020205020404" pitchFamily="49" charset="0"/>
              <a:buChar char="o"/>
            </a:pPr>
            <a:r>
              <a:rPr lang="en-US" dirty="0"/>
              <a:t>Privacy</a:t>
            </a:r>
          </a:p>
          <a:p>
            <a:pPr lvl="1">
              <a:buFont typeface="Courier New" panose="02070309020205020404" pitchFamily="49" charset="0"/>
              <a:buChar char="o"/>
            </a:pPr>
            <a:r>
              <a:rPr lang="en-US" dirty="0"/>
              <a:t>Confidentiality</a:t>
            </a:r>
          </a:p>
          <a:p>
            <a:pPr lvl="1">
              <a:buFont typeface="Courier New" panose="02070309020205020404" pitchFamily="49" charset="0"/>
              <a:buChar char="o"/>
            </a:pPr>
            <a:r>
              <a:rPr lang="en-US" dirty="0"/>
              <a:t>Bias</a:t>
            </a:r>
          </a:p>
          <a:p>
            <a:pPr lvl="1">
              <a:buFont typeface="Courier New" panose="02070309020205020404" pitchFamily="49" charset="0"/>
              <a:buChar char="o"/>
            </a:pPr>
            <a:r>
              <a:rPr lang="en-US" dirty="0"/>
              <a:t>Accessibility</a:t>
            </a:r>
          </a:p>
          <a:p>
            <a:pPr lvl="1">
              <a:buFont typeface="Courier New" panose="02070309020205020404" pitchFamily="49" charset="0"/>
              <a:buChar char="o"/>
            </a:pPr>
            <a:r>
              <a:rPr lang="en-US" dirty="0"/>
              <a:t>Security</a:t>
            </a:r>
          </a:p>
          <a:p>
            <a:pPr lvl="1">
              <a:buFont typeface="Courier New" panose="02070309020205020404" pitchFamily="49" charset="0"/>
              <a:buChar char="o"/>
            </a:pPr>
            <a:r>
              <a:rPr lang="en-US" dirty="0"/>
              <a:t>Employment discrimination</a:t>
            </a:r>
          </a:p>
          <a:p>
            <a:pPr lvl="1">
              <a:buFont typeface="Courier New" panose="02070309020205020404" pitchFamily="49" charset="0"/>
              <a:buChar char="o"/>
            </a:pPr>
            <a:r>
              <a:rPr lang="en-US" dirty="0"/>
              <a:t>Accountability</a:t>
            </a:r>
          </a:p>
          <a:p>
            <a:pPr lvl="1">
              <a:buFont typeface="Courier New" panose="02070309020205020404" pitchFamily="49" charset="0"/>
              <a:buChar char="o"/>
            </a:pPr>
            <a:r>
              <a:rPr lang="en-US" dirty="0"/>
              <a:t>Hallucinations</a:t>
            </a:r>
          </a:p>
        </p:txBody>
      </p:sp>
      <p:sp>
        <p:nvSpPr>
          <p:cNvPr id="7" name="Content Placeholder 6">
            <a:extLst>
              <a:ext uri="{FF2B5EF4-FFF2-40B4-BE49-F238E27FC236}">
                <a16:creationId xmlns:a16="http://schemas.microsoft.com/office/drawing/2014/main" id="{333EAD6B-56B7-40FD-3CC6-A54CA8F4A510}"/>
              </a:ext>
            </a:extLst>
          </p:cNvPr>
          <p:cNvSpPr>
            <a:spLocks noGrp="1"/>
          </p:cNvSpPr>
          <p:nvPr>
            <p:ph sz="half" idx="2"/>
          </p:nvPr>
        </p:nvSpPr>
        <p:spPr/>
        <p:txBody>
          <a:bodyPr/>
          <a:lstStyle/>
          <a:p>
            <a:r>
              <a:rPr lang="en-US" b="1" dirty="0"/>
              <a:t>AI is less reliable at:</a:t>
            </a:r>
            <a:endParaRPr lang="en-US" dirty="0"/>
          </a:p>
          <a:p>
            <a:pPr lvl="1">
              <a:spcBef>
                <a:spcPts val="0"/>
              </a:spcBef>
              <a:buFont typeface="Courier New" panose="02070309020205020404" pitchFamily="49" charset="0"/>
              <a:buChar char="o"/>
            </a:pPr>
            <a:r>
              <a:rPr lang="en-US" dirty="0"/>
              <a:t>Making determinations when it does not have facts</a:t>
            </a:r>
          </a:p>
          <a:p>
            <a:pPr lvl="1">
              <a:spcBef>
                <a:spcPts val="0"/>
              </a:spcBef>
              <a:buFont typeface="Courier New" panose="02070309020205020404" pitchFamily="49" charset="0"/>
              <a:buChar char="o"/>
            </a:pPr>
            <a:r>
              <a:rPr lang="en-US" dirty="0"/>
              <a:t>Exercising judgment</a:t>
            </a:r>
          </a:p>
          <a:p>
            <a:pPr lvl="1">
              <a:spcBef>
                <a:spcPts val="0"/>
              </a:spcBef>
              <a:buFont typeface="Courier New" panose="02070309020205020404" pitchFamily="49" charset="0"/>
              <a:buChar char="o"/>
            </a:pPr>
            <a:r>
              <a:rPr lang="en-US" dirty="0"/>
              <a:t>Interpreting ambiguous situations</a:t>
            </a:r>
          </a:p>
          <a:p>
            <a:pPr lvl="1">
              <a:spcBef>
                <a:spcPts val="0"/>
              </a:spcBef>
              <a:buFont typeface="Courier New" panose="02070309020205020404" pitchFamily="49" charset="0"/>
              <a:buChar char="o"/>
            </a:pPr>
            <a:r>
              <a:rPr lang="en-US" dirty="0"/>
              <a:t>Making nuanced decisions</a:t>
            </a:r>
          </a:p>
          <a:p>
            <a:pPr lvl="1">
              <a:spcBef>
                <a:spcPts val="0"/>
              </a:spcBef>
              <a:buFont typeface="Courier New" panose="02070309020205020404" pitchFamily="49" charset="0"/>
              <a:buChar char="o"/>
            </a:pPr>
            <a:r>
              <a:rPr lang="en-US" dirty="0"/>
              <a:t>Applying institutional or personal context when not provided</a:t>
            </a:r>
          </a:p>
          <a:p>
            <a:pPr lvl="1">
              <a:spcBef>
                <a:spcPts val="0"/>
              </a:spcBef>
              <a:buFont typeface="Courier New" panose="02070309020205020404" pitchFamily="49" charset="0"/>
              <a:buChar char="o"/>
            </a:pPr>
            <a:r>
              <a:rPr lang="en-US" dirty="0"/>
              <a:t>Adapting to recent changes or remaining current</a:t>
            </a:r>
          </a:p>
          <a:p>
            <a:pPr lvl="1">
              <a:spcBef>
                <a:spcPts val="0"/>
              </a:spcBef>
              <a:buFont typeface="Courier New" panose="02070309020205020404" pitchFamily="49" charset="0"/>
              <a:buChar char="o"/>
            </a:pPr>
            <a:r>
              <a:rPr lang="en-US" dirty="0"/>
              <a:t>Generating legally accurate content</a:t>
            </a:r>
          </a:p>
        </p:txBody>
      </p:sp>
    </p:spTree>
    <p:extLst>
      <p:ext uri="{BB962C8B-B14F-4D97-AF65-F5344CB8AC3E}">
        <p14:creationId xmlns:p14="http://schemas.microsoft.com/office/powerpoint/2010/main" val="211192218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0F05B-9DB6-DC69-978E-43644EACDE1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138558C-971C-E715-4F35-7870B70315D3}"/>
              </a:ext>
            </a:extLst>
          </p:cNvPr>
          <p:cNvSpPr>
            <a:spLocks noGrp="1"/>
          </p:cNvSpPr>
          <p:nvPr>
            <p:ph idx="1"/>
          </p:nvPr>
        </p:nvSpPr>
        <p:spPr>
          <a:xfrm>
            <a:off x="1097280" y="1845734"/>
            <a:ext cx="10207116" cy="4023360"/>
          </a:xfrm>
        </p:spPr>
        <p:txBody>
          <a:bodyPr>
            <a:normAutofit/>
          </a:bodyPr>
          <a:lstStyle/>
          <a:p>
            <a:r>
              <a:rPr lang="en-US" dirty="0"/>
              <a:t>The Chancellor's Office </a:t>
            </a:r>
            <a:r>
              <a:rPr lang="en-US" b="1" dirty="0"/>
              <a:t>HUMANS</a:t>
            </a:r>
            <a:r>
              <a:rPr lang="en-US" dirty="0"/>
              <a:t> framework emphasizes human agency and accountability, transparency, privacy/data protection, bias mitigation, accessibility, and vendor/partner evaluation:</a:t>
            </a:r>
          </a:p>
          <a:p>
            <a:pPr lvl="2">
              <a:buFont typeface="Wingdings" panose="05000000000000000000" pitchFamily="2" charset="2"/>
              <a:buChar char="Ø"/>
            </a:pPr>
            <a:r>
              <a:rPr lang="en-US" sz="2400" b="1" dirty="0"/>
              <a:t>H</a:t>
            </a:r>
            <a:r>
              <a:rPr lang="en-US" sz="2400" dirty="0"/>
              <a:t>uman-centered Approach</a:t>
            </a:r>
          </a:p>
          <a:p>
            <a:pPr lvl="2">
              <a:buFont typeface="Wingdings" panose="05000000000000000000" pitchFamily="2" charset="2"/>
              <a:buChar char="Ø"/>
            </a:pPr>
            <a:r>
              <a:rPr lang="en-US" sz="2400" b="1" dirty="0"/>
              <a:t>U</a:t>
            </a:r>
            <a:r>
              <a:rPr lang="en-US" sz="2400" dirty="0"/>
              <a:t>niversal Support</a:t>
            </a:r>
          </a:p>
          <a:p>
            <a:pPr lvl="2">
              <a:buFont typeface="Wingdings" panose="05000000000000000000" pitchFamily="2" charset="2"/>
              <a:buChar char="Ø"/>
            </a:pPr>
            <a:r>
              <a:rPr lang="en-US" sz="2400" b="1" dirty="0"/>
              <a:t>M</a:t>
            </a:r>
            <a:r>
              <a:rPr lang="en-US" sz="2400" dirty="0"/>
              <a:t>anaged Privacy Controls</a:t>
            </a:r>
          </a:p>
          <a:p>
            <a:pPr lvl="2">
              <a:buFont typeface="Wingdings" panose="05000000000000000000" pitchFamily="2" charset="2"/>
              <a:buChar char="Ø"/>
            </a:pPr>
            <a:r>
              <a:rPr lang="en-US" sz="2400" b="1" dirty="0"/>
              <a:t>A</a:t>
            </a:r>
            <a:r>
              <a:rPr lang="en-US" sz="2400" dirty="0"/>
              <a:t>lgorithmic Discrimination Protections </a:t>
            </a:r>
          </a:p>
          <a:p>
            <a:pPr lvl="2">
              <a:buFont typeface="Wingdings" panose="05000000000000000000" pitchFamily="2" charset="2"/>
              <a:buChar char="Ø"/>
            </a:pPr>
            <a:r>
              <a:rPr lang="en-US" sz="2400" b="1" dirty="0"/>
              <a:t>N</a:t>
            </a:r>
            <a:r>
              <a:rPr lang="en-US" sz="2400" dirty="0"/>
              <a:t>otice and Explanation</a:t>
            </a:r>
          </a:p>
          <a:p>
            <a:pPr lvl="2">
              <a:buFont typeface="Wingdings" panose="05000000000000000000" pitchFamily="2" charset="2"/>
              <a:buChar char="Ø"/>
            </a:pPr>
            <a:r>
              <a:rPr lang="en-US" sz="2400" b="1" dirty="0"/>
              <a:t>S</a:t>
            </a:r>
            <a:r>
              <a:rPr lang="en-US" sz="2400" dirty="0"/>
              <a:t>afety Security</a:t>
            </a:r>
            <a:br>
              <a:rPr lang="en-US" dirty="0"/>
            </a:br>
            <a:endParaRPr lang="en-US" dirty="0"/>
          </a:p>
        </p:txBody>
      </p:sp>
      <p:sp>
        <p:nvSpPr>
          <p:cNvPr id="4" name="Title 3">
            <a:extLst>
              <a:ext uri="{FF2B5EF4-FFF2-40B4-BE49-F238E27FC236}">
                <a16:creationId xmlns:a16="http://schemas.microsoft.com/office/drawing/2014/main" id="{C15A5B86-FBE0-799D-DDB6-3EF98B5706B7}"/>
              </a:ext>
            </a:extLst>
          </p:cNvPr>
          <p:cNvSpPr>
            <a:spLocks noGrp="1"/>
          </p:cNvSpPr>
          <p:nvPr>
            <p:ph type="title"/>
          </p:nvPr>
        </p:nvSpPr>
        <p:spPr/>
        <p:txBody>
          <a:bodyPr/>
          <a:lstStyle/>
          <a:p>
            <a:r>
              <a:rPr lang="en-US" dirty="0"/>
              <a:t>AI Implementation Guidelines</a:t>
            </a:r>
          </a:p>
        </p:txBody>
      </p:sp>
    </p:spTree>
    <p:extLst>
      <p:ext uri="{BB962C8B-B14F-4D97-AF65-F5344CB8AC3E}">
        <p14:creationId xmlns:p14="http://schemas.microsoft.com/office/powerpoint/2010/main" val="2068395357"/>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05A36A-96B6-609B-3CE8-954A6C343FA4}"/>
              </a:ext>
            </a:extLst>
          </p:cNvPr>
          <p:cNvSpPr>
            <a:spLocks noGrp="1"/>
          </p:cNvSpPr>
          <p:nvPr>
            <p:ph idx="1"/>
          </p:nvPr>
        </p:nvSpPr>
        <p:spPr/>
        <p:txBody>
          <a:bodyPr>
            <a:normAutofit fontScale="77500" lnSpcReduction="20000"/>
          </a:bodyPr>
          <a:lstStyle/>
          <a:p>
            <a:pPr>
              <a:spcBef>
                <a:spcPts val="0"/>
              </a:spcBef>
            </a:pPr>
            <a:r>
              <a:rPr lang="en-US" sz="2900" b="1" dirty="0"/>
              <a:t>1. Approved Tools: </a:t>
            </a:r>
            <a:r>
              <a:rPr lang="en-US" sz="2900" dirty="0"/>
              <a:t>Maintain a list of AI tools approved for institutional use.</a:t>
            </a:r>
          </a:p>
          <a:p>
            <a:pPr>
              <a:spcBef>
                <a:spcPts val="0"/>
              </a:spcBef>
            </a:pPr>
            <a:endParaRPr lang="en-US" sz="2900" dirty="0"/>
          </a:p>
          <a:p>
            <a:pPr>
              <a:spcBef>
                <a:spcPts val="0"/>
              </a:spcBef>
            </a:pPr>
            <a:r>
              <a:rPr lang="en-US" sz="2900" b="1" dirty="0"/>
              <a:t>2. Prohibited Data: </a:t>
            </a:r>
            <a:r>
              <a:rPr lang="en-US" sz="2900" dirty="0"/>
              <a:t>Define what may not be entered into unapproved systems.</a:t>
            </a:r>
          </a:p>
          <a:p>
            <a:pPr>
              <a:spcBef>
                <a:spcPts val="0"/>
              </a:spcBef>
            </a:pPr>
            <a:endParaRPr lang="en-US" sz="2900" dirty="0"/>
          </a:p>
          <a:p>
            <a:pPr>
              <a:spcBef>
                <a:spcPts val="0"/>
              </a:spcBef>
            </a:pPr>
            <a:r>
              <a:rPr lang="en-US" sz="2900" b="1" dirty="0"/>
              <a:t>3. Human Review: </a:t>
            </a:r>
            <a:r>
              <a:rPr lang="en-US" sz="2900" dirty="0"/>
              <a:t>Identify decisions requiring human review.</a:t>
            </a:r>
          </a:p>
          <a:p>
            <a:pPr>
              <a:spcBef>
                <a:spcPts val="0"/>
              </a:spcBef>
            </a:pPr>
            <a:endParaRPr lang="en-US" sz="2900" dirty="0"/>
          </a:p>
          <a:p>
            <a:pPr>
              <a:spcBef>
                <a:spcPts val="0"/>
              </a:spcBef>
            </a:pPr>
            <a:r>
              <a:rPr lang="en-US" sz="2900" b="1" dirty="0"/>
              <a:t>4. High-Risk Use Review: </a:t>
            </a:r>
            <a:r>
              <a:rPr lang="en-US" sz="2900" dirty="0"/>
              <a:t>Require additional approval for employment decision systems.</a:t>
            </a:r>
          </a:p>
          <a:p>
            <a:pPr>
              <a:spcBef>
                <a:spcPts val="0"/>
              </a:spcBef>
            </a:pPr>
            <a:endParaRPr lang="en-US" sz="2900" dirty="0"/>
          </a:p>
          <a:p>
            <a:pPr>
              <a:spcBef>
                <a:spcPts val="0"/>
              </a:spcBef>
            </a:pPr>
            <a:r>
              <a:rPr lang="en-US" sz="2900" b="1" dirty="0"/>
              <a:t>5. Vendor Review: </a:t>
            </a:r>
            <a:r>
              <a:rPr lang="en-US" sz="2900" dirty="0"/>
              <a:t>Evaluate privacy, security, accessibility, bias, and contractual terms.</a:t>
            </a:r>
          </a:p>
          <a:p>
            <a:pPr>
              <a:spcBef>
                <a:spcPts val="0"/>
              </a:spcBef>
            </a:pPr>
            <a:endParaRPr lang="en-US" sz="2900" dirty="0"/>
          </a:p>
          <a:p>
            <a:pPr>
              <a:spcBef>
                <a:spcPts val="0"/>
              </a:spcBef>
            </a:pPr>
            <a:r>
              <a:rPr lang="en-US" sz="2900" b="1" dirty="0"/>
              <a:t>6. Documentation: </a:t>
            </a:r>
            <a:r>
              <a:rPr lang="en-US" sz="2900" dirty="0"/>
              <a:t>Maintain a basic inventory of AI use categories.</a:t>
            </a:r>
          </a:p>
          <a:p>
            <a:pPr>
              <a:spcBef>
                <a:spcPts val="0"/>
              </a:spcBef>
            </a:pPr>
            <a:endParaRPr lang="en-US" sz="2900" dirty="0"/>
          </a:p>
          <a:p>
            <a:pPr>
              <a:spcBef>
                <a:spcPts val="0"/>
              </a:spcBef>
            </a:pPr>
            <a:r>
              <a:rPr lang="en-US" sz="2900" b="1" dirty="0"/>
              <a:t>7. Training: </a:t>
            </a:r>
            <a:r>
              <a:rPr lang="en-US" sz="2900" dirty="0"/>
              <a:t>Teach employees how to use AI responsibly.</a:t>
            </a:r>
          </a:p>
          <a:p>
            <a:pPr marL="0" indent="0">
              <a:buNone/>
            </a:pPr>
            <a:endParaRPr lang="en-US" dirty="0"/>
          </a:p>
        </p:txBody>
      </p:sp>
      <p:sp>
        <p:nvSpPr>
          <p:cNvPr id="3" name="Title 2">
            <a:extLst>
              <a:ext uri="{FF2B5EF4-FFF2-40B4-BE49-F238E27FC236}">
                <a16:creationId xmlns:a16="http://schemas.microsoft.com/office/drawing/2014/main" id="{F27636A0-F266-C9A8-83F3-D24E85B1CC32}"/>
              </a:ext>
            </a:extLst>
          </p:cNvPr>
          <p:cNvSpPr>
            <a:spLocks noGrp="1"/>
          </p:cNvSpPr>
          <p:nvPr>
            <p:ph type="title"/>
          </p:nvPr>
        </p:nvSpPr>
        <p:spPr/>
        <p:txBody>
          <a:bodyPr/>
          <a:lstStyle/>
          <a:p>
            <a:r>
              <a:rPr lang="en-US" dirty="0"/>
              <a:t>Practical AI Protocol Considerations</a:t>
            </a:r>
          </a:p>
        </p:txBody>
      </p:sp>
    </p:spTree>
    <p:extLst>
      <p:ext uri="{BB962C8B-B14F-4D97-AF65-F5344CB8AC3E}">
        <p14:creationId xmlns:p14="http://schemas.microsoft.com/office/powerpoint/2010/main" val="1471344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748459-C6E5-6C12-7078-7E8A4A6C0A13}"/>
              </a:ext>
            </a:extLst>
          </p:cNvPr>
          <p:cNvSpPr>
            <a:spLocks noGrp="1"/>
          </p:cNvSpPr>
          <p:nvPr>
            <p:ph type="title"/>
          </p:nvPr>
        </p:nvSpPr>
        <p:spPr/>
        <p:txBody>
          <a:bodyPr/>
          <a:lstStyle/>
          <a:p>
            <a:r>
              <a:rPr lang="en-US" dirty="0"/>
              <a:t>Crafting a Prompt</a:t>
            </a:r>
          </a:p>
        </p:txBody>
      </p:sp>
      <p:pic>
        <p:nvPicPr>
          <p:cNvPr id="5" name="Picture 1">
            <a:extLst>
              <a:ext uri="{FF2B5EF4-FFF2-40B4-BE49-F238E27FC236}">
                <a16:creationId xmlns:a16="http://schemas.microsoft.com/office/drawing/2014/main" id="{FC8F603B-172E-F0D7-3F97-E34ADC442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0425" y="186459"/>
            <a:ext cx="1964010" cy="585911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08CE7772-8870-8F9E-55A0-F5BAF5273DF2}"/>
              </a:ext>
            </a:extLst>
          </p:cNvPr>
          <p:cNvSpPr>
            <a:spLocks noGrp="1"/>
          </p:cNvSpPr>
          <p:nvPr>
            <p:ph idx="1"/>
          </p:nvPr>
        </p:nvSpPr>
        <p:spPr/>
        <p:txBody>
          <a:bodyPr>
            <a:normAutofit/>
          </a:bodyPr>
          <a:lstStyle/>
          <a:p>
            <a:pPr marL="201168" lvl="1" indent="0">
              <a:buNone/>
            </a:pPr>
            <a:r>
              <a:rPr lang="en-US" b="1" u="sng" dirty="0">
                <a:solidFill>
                  <a:schemeClr val="accent1"/>
                </a:solidFill>
              </a:rPr>
              <a:t>ROLE</a:t>
            </a:r>
            <a:r>
              <a:rPr lang="en-US" b="1" dirty="0">
                <a:solidFill>
                  <a:schemeClr val="accent1"/>
                </a:solidFill>
              </a:rPr>
              <a:t>:</a:t>
            </a:r>
            <a:r>
              <a:rPr lang="en-US" b="1" dirty="0"/>
              <a:t> sets the expertise or point of view</a:t>
            </a:r>
            <a:endParaRPr lang="en-US" dirty="0"/>
          </a:p>
          <a:p>
            <a:pPr marL="201168" lvl="1" indent="0">
              <a:buNone/>
            </a:pPr>
            <a:r>
              <a:rPr lang="en-US" dirty="0"/>
              <a:t>					 - Who should the AI act as?</a:t>
            </a:r>
          </a:p>
          <a:p>
            <a:pPr marL="201168" lvl="1" indent="0">
              <a:buNone/>
            </a:pPr>
            <a:r>
              <a:rPr lang="en-US" b="1" u="sng" dirty="0">
                <a:solidFill>
                  <a:schemeClr val="accent1"/>
                </a:solidFill>
              </a:rPr>
              <a:t>TASK</a:t>
            </a:r>
            <a:r>
              <a:rPr lang="en-US" b="1" dirty="0">
                <a:solidFill>
                  <a:schemeClr val="accent1"/>
                </a:solidFill>
              </a:rPr>
              <a:t>:</a:t>
            </a:r>
            <a:r>
              <a:rPr lang="en-US" b="1" dirty="0"/>
              <a:t> describe the deliverable to be generated</a:t>
            </a:r>
            <a:endParaRPr lang="en-US" dirty="0"/>
          </a:p>
          <a:p>
            <a:pPr marL="201168" lvl="1" indent="0">
              <a:buNone/>
            </a:pPr>
            <a:r>
              <a:rPr lang="en-US" dirty="0"/>
              <a:t>					 - What do you want it to do?</a:t>
            </a:r>
          </a:p>
          <a:p>
            <a:pPr marL="201168" lvl="1" indent="0">
              <a:buNone/>
            </a:pPr>
            <a:r>
              <a:rPr lang="en-US" b="1" u="sng" dirty="0">
                <a:solidFill>
                  <a:schemeClr val="accent1"/>
                </a:solidFill>
              </a:rPr>
              <a:t>CONTEXT</a:t>
            </a:r>
            <a:r>
              <a:rPr lang="en-US" b="1" dirty="0">
                <a:solidFill>
                  <a:schemeClr val="accent1"/>
                </a:solidFill>
              </a:rPr>
              <a:t>:</a:t>
            </a:r>
            <a:r>
              <a:rPr lang="en-US" b="1" dirty="0"/>
              <a:t> supplies the facts, conditions, or source text to rely on</a:t>
            </a:r>
            <a:endParaRPr lang="en-US" dirty="0"/>
          </a:p>
          <a:p>
            <a:pPr marL="201168" lvl="1" indent="0">
              <a:buNone/>
            </a:pPr>
            <a:r>
              <a:rPr lang="en-US" dirty="0"/>
              <a:t>					 - What does it need to know?</a:t>
            </a:r>
          </a:p>
          <a:p>
            <a:pPr marL="201168" lvl="1" indent="0">
              <a:buNone/>
            </a:pPr>
            <a:r>
              <a:rPr lang="en-US" b="1" u="sng" dirty="0">
                <a:solidFill>
                  <a:schemeClr val="accent1"/>
                </a:solidFill>
              </a:rPr>
              <a:t>OUTPUT</a:t>
            </a:r>
            <a:r>
              <a:rPr lang="en-US" b="1" dirty="0">
                <a:solidFill>
                  <a:schemeClr val="accent1"/>
                </a:solidFill>
              </a:rPr>
              <a:t>:</a:t>
            </a:r>
            <a:r>
              <a:rPr lang="en-US" b="1" dirty="0"/>
              <a:t> sets the structure, tone, and length of the product </a:t>
            </a:r>
            <a:endParaRPr lang="en-US" dirty="0"/>
          </a:p>
          <a:p>
            <a:pPr marL="201168" lvl="1" indent="0">
              <a:buNone/>
            </a:pPr>
            <a:r>
              <a:rPr lang="en-US" dirty="0"/>
              <a:t>					 - What format should it produce?</a:t>
            </a:r>
          </a:p>
          <a:p>
            <a:pPr marL="201168" lvl="1" indent="0">
              <a:buNone/>
            </a:pPr>
            <a:r>
              <a:rPr lang="en-US" b="1" u="sng" dirty="0">
                <a:solidFill>
                  <a:schemeClr val="accent1"/>
                </a:solidFill>
              </a:rPr>
              <a:t>CONSTRAINTS/GUARDRAILS</a:t>
            </a:r>
            <a:r>
              <a:rPr lang="en-US" b="1" dirty="0">
                <a:solidFill>
                  <a:schemeClr val="accent1"/>
                </a:solidFill>
              </a:rPr>
              <a:t>: </a:t>
            </a:r>
            <a:r>
              <a:rPr lang="en-US" b="1" dirty="0"/>
              <a:t>sets limits on behavior and generated product  </a:t>
            </a:r>
            <a:endParaRPr lang="en-US" dirty="0"/>
          </a:p>
          <a:p>
            <a:pPr marL="201168" lvl="1" indent="0">
              <a:buNone/>
            </a:pPr>
            <a:r>
              <a:rPr lang="en-US" dirty="0"/>
              <a:t>					 - What must it not change or assume?</a:t>
            </a:r>
          </a:p>
          <a:p>
            <a:pPr marL="201168" lvl="1" indent="0">
              <a:buNone/>
            </a:pPr>
            <a:r>
              <a:rPr lang="en-US" b="1" u="sng" dirty="0">
                <a:solidFill>
                  <a:schemeClr val="accent1"/>
                </a:solidFill>
              </a:rPr>
              <a:t>REVIEW</a:t>
            </a:r>
            <a:r>
              <a:rPr lang="en-US" b="1" dirty="0">
                <a:solidFill>
                  <a:schemeClr val="accent1"/>
                </a:solidFill>
              </a:rPr>
              <a:t>:</a:t>
            </a:r>
            <a:r>
              <a:rPr lang="en-US" b="1" dirty="0"/>
              <a:t> notes items to be checked or verified.</a:t>
            </a:r>
            <a:endParaRPr lang="en-US" dirty="0"/>
          </a:p>
          <a:p>
            <a:pPr marL="201168" lvl="1" indent="0">
              <a:buNone/>
            </a:pPr>
            <a:r>
              <a:rPr lang="en-US" dirty="0"/>
              <a:t>					 - What should it flag for human attention?</a:t>
            </a:r>
          </a:p>
        </p:txBody>
      </p:sp>
    </p:spTree>
    <p:extLst>
      <p:ext uri="{BB962C8B-B14F-4D97-AF65-F5344CB8AC3E}">
        <p14:creationId xmlns:p14="http://schemas.microsoft.com/office/powerpoint/2010/main" val="3904853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68224E-0C30-22D4-25B3-D65F8E8BF474}"/>
              </a:ext>
            </a:extLst>
          </p:cNvPr>
          <p:cNvPicPr>
            <a:picLocks noChangeAspect="1"/>
          </p:cNvPicPr>
          <p:nvPr/>
        </p:nvPicPr>
        <p:blipFill>
          <a:blip r:embed="rId2">
            <a:alphaModFix amt="60000"/>
          </a:blip>
          <a:stretch>
            <a:fillRect/>
          </a:stretch>
        </p:blipFill>
        <p:spPr>
          <a:xfrm>
            <a:off x="1" y="0"/>
            <a:ext cx="12191999" cy="6858000"/>
          </a:xfrm>
          <a:prstGeom prst="rect">
            <a:avLst/>
          </a:prstGeom>
        </p:spPr>
      </p:pic>
      <p:sp>
        <p:nvSpPr>
          <p:cNvPr id="2" name="Title 1">
            <a:extLst>
              <a:ext uri="{FF2B5EF4-FFF2-40B4-BE49-F238E27FC236}">
                <a16:creationId xmlns:a16="http://schemas.microsoft.com/office/drawing/2014/main" id="{ABCD0F08-C89C-351A-08DA-1498DE2718B9}"/>
              </a:ext>
            </a:extLst>
          </p:cNvPr>
          <p:cNvSpPr>
            <a:spLocks noGrp="1"/>
          </p:cNvSpPr>
          <p:nvPr>
            <p:ph type="ctrTitle"/>
          </p:nvPr>
        </p:nvSpPr>
        <p:spPr/>
        <p:txBody>
          <a:bodyPr/>
          <a:lstStyle/>
          <a:p>
            <a:r>
              <a:rPr lang="en-US" b="1" dirty="0"/>
              <a:t>Using AI in Recruitment</a:t>
            </a:r>
          </a:p>
        </p:txBody>
      </p:sp>
    </p:spTree>
    <p:extLst>
      <p:ext uri="{BB962C8B-B14F-4D97-AF65-F5344CB8AC3E}">
        <p14:creationId xmlns:p14="http://schemas.microsoft.com/office/powerpoint/2010/main" val="109667323"/>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2" descr="Close-up photo of wooden rulers">
            <a:extLst>
              <a:ext uri="{FF2B5EF4-FFF2-40B4-BE49-F238E27FC236}">
                <a16:creationId xmlns:a16="http://schemas.microsoft.com/office/drawing/2014/main" id="{E9EA9D47-6479-776C-6DB8-E5297A7B89D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21281"/>
          <a:stretch>
            <a:fillRect/>
          </a:stretch>
        </p:blipFill>
        <p:spPr>
          <a:xfrm>
            <a:off x="6819213" y="1"/>
            <a:ext cx="5378609" cy="6340220"/>
          </a:xfrm>
          <a:prstGeom prst="rect">
            <a:avLst/>
          </a:prstGeom>
        </p:spPr>
      </p:pic>
      <p:sp>
        <p:nvSpPr>
          <p:cNvPr id="2" name="Content Placeholder 1">
            <a:extLst>
              <a:ext uri="{FF2B5EF4-FFF2-40B4-BE49-F238E27FC236}">
                <a16:creationId xmlns:a16="http://schemas.microsoft.com/office/drawing/2014/main" id="{A3CFDBE7-515B-6B45-8072-A08960D77DF6}"/>
              </a:ext>
            </a:extLst>
          </p:cNvPr>
          <p:cNvSpPr>
            <a:spLocks noGrp="1"/>
          </p:cNvSpPr>
          <p:nvPr>
            <p:ph idx="1"/>
          </p:nvPr>
        </p:nvSpPr>
        <p:spPr>
          <a:xfrm>
            <a:off x="1097281" y="1845734"/>
            <a:ext cx="5630090" cy="4023360"/>
          </a:xfrm>
        </p:spPr>
        <p:txBody>
          <a:bodyPr/>
          <a:lstStyle/>
          <a:p>
            <a:r>
              <a:rPr lang="en-US" sz="2400" b="1" dirty="0"/>
              <a:t>AI can generate:</a:t>
            </a:r>
          </a:p>
          <a:p>
            <a:pPr marL="457200" lvl="1">
              <a:buFont typeface="Wingdings" panose="05000000000000000000" pitchFamily="2" charset="2"/>
              <a:buChar char="§"/>
            </a:pPr>
            <a:r>
              <a:rPr lang="en-US" sz="2400" dirty="0"/>
              <a:t>Criteria for selecting comparators</a:t>
            </a:r>
          </a:p>
          <a:p>
            <a:pPr marL="457200" lvl="1">
              <a:buFont typeface="Wingdings" panose="05000000000000000000" pitchFamily="2" charset="2"/>
              <a:buChar char="§"/>
            </a:pPr>
            <a:r>
              <a:rPr lang="en-US" sz="2400" dirty="0"/>
              <a:t>Comparisons of policies and practices across Districts</a:t>
            </a:r>
          </a:p>
          <a:p>
            <a:pPr marL="457200" lvl="1">
              <a:buFont typeface="Wingdings" panose="05000000000000000000" pitchFamily="2" charset="2"/>
              <a:buChar char="§"/>
            </a:pPr>
            <a:r>
              <a:rPr lang="en-US" sz="2400" dirty="0"/>
              <a:t>Tools to structure data collection for compensation and position comparison</a:t>
            </a:r>
          </a:p>
          <a:p>
            <a:pPr marL="457200" lvl="1">
              <a:buFont typeface="Wingdings" panose="05000000000000000000" pitchFamily="2" charset="2"/>
              <a:buChar char="§"/>
            </a:pPr>
            <a:r>
              <a:rPr lang="en-US" sz="2400" dirty="0"/>
              <a:t>Translate data into options</a:t>
            </a:r>
          </a:p>
          <a:p>
            <a:pPr marL="457200" lvl="1">
              <a:buFont typeface="Wingdings" panose="05000000000000000000" pitchFamily="2" charset="2"/>
              <a:buChar char="§"/>
            </a:pPr>
            <a:r>
              <a:rPr lang="en-US" sz="2400" dirty="0"/>
              <a:t>Draft methodology for comparisons</a:t>
            </a:r>
          </a:p>
          <a:p>
            <a:endParaRPr lang="en-US" dirty="0"/>
          </a:p>
        </p:txBody>
      </p:sp>
      <p:sp>
        <p:nvSpPr>
          <p:cNvPr id="3" name="Title 2">
            <a:extLst>
              <a:ext uri="{FF2B5EF4-FFF2-40B4-BE49-F238E27FC236}">
                <a16:creationId xmlns:a16="http://schemas.microsoft.com/office/drawing/2014/main" id="{99B130A8-1FD6-3CCE-88A1-36599160F0C0}"/>
              </a:ext>
            </a:extLst>
          </p:cNvPr>
          <p:cNvSpPr>
            <a:spLocks noGrp="1"/>
          </p:cNvSpPr>
          <p:nvPr>
            <p:ph type="title"/>
          </p:nvPr>
        </p:nvSpPr>
        <p:spPr/>
        <p:txBody>
          <a:bodyPr/>
          <a:lstStyle/>
          <a:p>
            <a:r>
              <a:rPr lang="en-US" dirty="0"/>
              <a:t>Benchmarking</a:t>
            </a:r>
          </a:p>
        </p:txBody>
      </p:sp>
    </p:spTree>
    <p:extLst>
      <p:ext uri="{BB962C8B-B14F-4D97-AF65-F5344CB8AC3E}">
        <p14:creationId xmlns:p14="http://schemas.microsoft.com/office/powerpoint/2010/main" val="2320828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2213-9969-C073-874F-405A0788D3CC}"/>
              </a:ext>
            </a:extLst>
          </p:cNvPr>
          <p:cNvSpPr>
            <a:spLocks noGrp="1"/>
          </p:cNvSpPr>
          <p:nvPr>
            <p:ph type="title"/>
          </p:nvPr>
        </p:nvSpPr>
        <p:spPr>
          <a:xfrm>
            <a:off x="1097280" y="286603"/>
            <a:ext cx="10058400" cy="1450757"/>
          </a:xfrm>
        </p:spPr>
        <p:txBody>
          <a:bodyPr anchor="b">
            <a:normAutofit/>
          </a:bodyPr>
          <a:lstStyle/>
          <a:p>
            <a:r>
              <a:rPr lang="en-US" dirty="0"/>
              <a:t>Job Descriptions</a:t>
            </a:r>
          </a:p>
        </p:txBody>
      </p:sp>
      <p:graphicFrame>
        <p:nvGraphicFramePr>
          <p:cNvPr id="5" name="Content Placeholder 2">
            <a:extLst>
              <a:ext uri="{FF2B5EF4-FFF2-40B4-BE49-F238E27FC236}">
                <a16:creationId xmlns:a16="http://schemas.microsoft.com/office/drawing/2014/main" id="{4C0756D4-5529-A2E1-2323-72296DDCBE0B}"/>
              </a:ext>
            </a:extLst>
          </p:cNvPr>
          <p:cNvGraphicFramePr>
            <a:graphicFrameLocks noGrp="1"/>
          </p:cNvGraphicFramePr>
          <p:nvPr>
            <p:ph idx="1"/>
            <p:extLst>
              <p:ext uri="{D42A27DB-BD31-4B8C-83A1-F6EECF244321}">
                <p14:modId xmlns:p14="http://schemas.microsoft.com/office/powerpoint/2010/main" val="1901237273"/>
              </p:ext>
            </p:extLst>
          </p:nvPr>
        </p:nvGraphicFramePr>
        <p:xfrm>
          <a:off x="1097280" y="1823963"/>
          <a:ext cx="10058400" cy="4509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5370891"/>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CCF5-B88A-B0B8-6F4C-83DBD6BB4946}"/>
              </a:ext>
            </a:extLst>
          </p:cNvPr>
          <p:cNvSpPr>
            <a:spLocks noGrp="1"/>
          </p:cNvSpPr>
          <p:nvPr>
            <p:ph type="title"/>
          </p:nvPr>
        </p:nvSpPr>
        <p:spPr/>
        <p:txBody>
          <a:bodyPr/>
          <a:lstStyle/>
          <a:p>
            <a:br>
              <a:rPr lang="en-US" dirty="0"/>
            </a:br>
            <a:r>
              <a:rPr lang="en-US" dirty="0"/>
              <a:t>AI in Application Processes</a:t>
            </a:r>
          </a:p>
        </p:txBody>
      </p:sp>
      <p:sp>
        <p:nvSpPr>
          <p:cNvPr id="3" name="Content Placeholder 2">
            <a:extLst>
              <a:ext uri="{FF2B5EF4-FFF2-40B4-BE49-F238E27FC236}">
                <a16:creationId xmlns:a16="http://schemas.microsoft.com/office/drawing/2014/main" id="{B2B65DA1-F893-A92D-DDAE-C72B9B74709A}"/>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sz="3600" dirty="0"/>
              <a:t> Utilize a chatbot to help someone complete the lengthy application process</a:t>
            </a:r>
          </a:p>
          <a:p>
            <a:pPr>
              <a:buFont typeface="Arial" panose="020B0604020202020204" pitchFamily="34" charset="0"/>
              <a:buChar char="•"/>
            </a:pPr>
            <a:r>
              <a:rPr lang="en-US" sz="3600" dirty="0"/>
              <a:t> Smart Digital Forms—so applicants do not have to reenter the same information from their resume over multiple steps of the application process</a:t>
            </a:r>
          </a:p>
          <a:p>
            <a:pPr lvl="1"/>
            <a:r>
              <a:rPr lang="en-US" sz="3600" dirty="0"/>
              <a:t> Use information to automatically generate new hire forms.</a:t>
            </a:r>
          </a:p>
          <a:p>
            <a:pPr lvl="2"/>
            <a:r>
              <a:rPr lang="en-US" sz="3600" dirty="0"/>
              <a:t> Algorithms extract the information needed from documents, reducing the need for manual data entry. </a:t>
            </a:r>
          </a:p>
          <a:p>
            <a:endParaRPr lang="en-US" dirty="0"/>
          </a:p>
        </p:txBody>
      </p:sp>
      <p:pic>
        <p:nvPicPr>
          <p:cNvPr id="4" name="Picture 3">
            <a:extLst>
              <a:ext uri="{FF2B5EF4-FFF2-40B4-BE49-F238E27FC236}">
                <a16:creationId xmlns:a16="http://schemas.microsoft.com/office/drawing/2014/main" id="{45824513-32B6-E02B-5B21-316A10F569C2}"/>
              </a:ext>
            </a:extLst>
          </p:cNvPr>
          <p:cNvPicPr>
            <a:picLocks noChangeAspect="1"/>
          </p:cNvPicPr>
          <p:nvPr/>
        </p:nvPicPr>
        <p:blipFill>
          <a:blip r:embed="rId3"/>
          <a:stretch>
            <a:fillRect/>
          </a:stretch>
        </p:blipFill>
        <p:spPr>
          <a:xfrm>
            <a:off x="10344150" y="90435"/>
            <a:ext cx="1796942" cy="1796942"/>
          </a:xfrm>
          <a:prstGeom prst="rect">
            <a:avLst/>
          </a:prstGeom>
        </p:spPr>
      </p:pic>
      <p:sp>
        <p:nvSpPr>
          <p:cNvPr id="6" name="TextBox 5">
            <a:extLst>
              <a:ext uri="{FF2B5EF4-FFF2-40B4-BE49-F238E27FC236}">
                <a16:creationId xmlns:a16="http://schemas.microsoft.com/office/drawing/2014/main" id="{49B8AB2D-F20E-1232-D2E5-6E74F79FDCF5}"/>
              </a:ext>
            </a:extLst>
          </p:cNvPr>
          <p:cNvSpPr txBox="1"/>
          <p:nvPr/>
        </p:nvSpPr>
        <p:spPr>
          <a:xfrm>
            <a:off x="4991100" y="6372225"/>
            <a:ext cx="535305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"Chatbot img" by Robink23 is licensed under CC BY-SA 4.0.</a:t>
            </a:r>
          </a:p>
        </p:txBody>
      </p:sp>
    </p:spTree>
    <p:extLst>
      <p:ext uri="{BB962C8B-B14F-4D97-AF65-F5344CB8AC3E}">
        <p14:creationId xmlns:p14="http://schemas.microsoft.com/office/powerpoint/2010/main" val="763677122"/>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AB34-1127-3409-81DA-88BA895DD468}"/>
              </a:ext>
            </a:extLst>
          </p:cNvPr>
          <p:cNvSpPr>
            <a:spLocks noGrp="1"/>
          </p:cNvSpPr>
          <p:nvPr>
            <p:ph type="title"/>
          </p:nvPr>
        </p:nvSpPr>
        <p:spPr/>
        <p:txBody>
          <a:bodyPr/>
          <a:lstStyle/>
          <a:p>
            <a:r>
              <a:rPr lang="en-US" dirty="0"/>
              <a:t>Norming &amp; Interview Preparation </a:t>
            </a:r>
          </a:p>
        </p:txBody>
      </p:sp>
      <p:sp>
        <p:nvSpPr>
          <p:cNvPr id="3" name="Content Placeholder 2">
            <a:extLst>
              <a:ext uri="{FF2B5EF4-FFF2-40B4-BE49-F238E27FC236}">
                <a16:creationId xmlns:a16="http://schemas.microsoft.com/office/drawing/2014/main" id="{1F925F60-9E54-8691-0566-EEC7B8AC464E}"/>
              </a:ext>
            </a:extLst>
          </p:cNvPr>
          <p:cNvSpPr>
            <a:spLocks noGrp="1"/>
          </p:cNvSpPr>
          <p:nvPr>
            <p:ph idx="1"/>
          </p:nvPr>
        </p:nvSpPr>
        <p:spPr>
          <a:xfrm>
            <a:off x="3374571" y="1845734"/>
            <a:ext cx="7781108" cy="4023360"/>
          </a:xfrm>
        </p:spPr>
        <p:txBody>
          <a:bodyPr/>
          <a:lstStyle/>
          <a:p>
            <a:pPr marL="0" indent="0">
              <a:lnSpc>
                <a:spcPct val="100000"/>
              </a:lnSpc>
              <a:buNone/>
            </a:pPr>
            <a:r>
              <a:rPr lang="en-US" b="1" dirty="0"/>
              <a:t>Create a script or workplan to norm a screening/interview committee for a specified position.</a:t>
            </a:r>
          </a:p>
          <a:p>
            <a:pPr marL="0" indent="0">
              <a:lnSpc>
                <a:spcPct val="100000"/>
              </a:lnSpc>
              <a:buNone/>
            </a:pPr>
            <a:r>
              <a:rPr lang="en-US" b="1" dirty="0"/>
              <a:t>Build job-related screening criteria and a scoring rubric based on the job description.</a:t>
            </a:r>
          </a:p>
          <a:p>
            <a:pPr marL="0" indent="0">
              <a:lnSpc>
                <a:spcPct val="100000"/>
              </a:lnSpc>
              <a:buNone/>
            </a:pPr>
            <a:r>
              <a:rPr lang="en-US" b="1" dirty="0"/>
              <a:t>Prepare sample interview question prompts by position.</a:t>
            </a:r>
          </a:p>
          <a:p>
            <a:pPr marL="0" indent="0">
              <a:lnSpc>
                <a:spcPct val="100000"/>
              </a:lnSpc>
              <a:buNone/>
            </a:pPr>
            <a:r>
              <a:rPr lang="en-US" b="1" dirty="0"/>
              <a:t>Review evaluation criteria for disparate impact on protected groups or departure from job relatedness.</a:t>
            </a:r>
          </a:p>
          <a:p>
            <a:pPr marL="0" indent="0">
              <a:lnSpc>
                <a:spcPct val="100000"/>
              </a:lnSpc>
              <a:buNone/>
            </a:pPr>
            <a:r>
              <a:rPr lang="en-US" b="1" dirty="0"/>
              <a:t>Audit application materials and interview questions for areas that could elicit information about a protected characteristic or a proxy.</a:t>
            </a:r>
          </a:p>
          <a:p>
            <a:endParaRPr lang="en-US" dirty="0"/>
          </a:p>
        </p:txBody>
      </p:sp>
      <p:grpSp>
        <p:nvGrpSpPr>
          <p:cNvPr id="10" name="Group 9">
            <a:extLst>
              <a:ext uri="{FF2B5EF4-FFF2-40B4-BE49-F238E27FC236}">
                <a16:creationId xmlns:a16="http://schemas.microsoft.com/office/drawing/2014/main" id="{E1F04A67-079E-9928-A632-84B8348EEFFB}"/>
              </a:ext>
            </a:extLst>
          </p:cNvPr>
          <p:cNvGrpSpPr/>
          <p:nvPr/>
        </p:nvGrpSpPr>
        <p:grpSpPr>
          <a:xfrm>
            <a:off x="143218" y="1857330"/>
            <a:ext cx="2853951" cy="4120138"/>
            <a:chOff x="10245685" y="1845734"/>
            <a:chExt cx="2853951" cy="4120138"/>
          </a:xfrm>
          <a:blipFill dpi="0" rotWithShape="1">
            <a:blip r:embed="rId3">
              <a:extLst>
                <a:ext uri="{28A0092B-C50C-407E-A947-70E740481C1C}">
                  <a14:useLocalDpi xmlns:a14="http://schemas.microsoft.com/office/drawing/2010/main" val="0"/>
                </a:ext>
              </a:extLst>
            </a:blip>
            <a:srcRect/>
            <a:stretch>
              <a:fillRect/>
            </a:stretch>
          </a:blipFill>
        </p:grpSpPr>
        <p:sp>
          <p:nvSpPr>
            <p:cNvPr id="5" name="Hexagon 4">
              <a:extLst>
                <a:ext uri="{FF2B5EF4-FFF2-40B4-BE49-F238E27FC236}">
                  <a16:creationId xmlns:a16="http://schemas.microsoft.com/office/drawing/2014/main" id="{8045DEC0-BBFA-C615-7EAA-F6AF5DDA48DC}"/>
                </a:ext>
              </a:extLst>
            </p:cNvPr>
            <p:cNvSpPr/>
            <p:nvPr/>
          </p:nvSpPr>
          <p:spPr>
            <a:xfrm>
              <a:off x="10245687" y="1845734"/>
              <a:ext cx="1509311" cy="1301130"/>
            </a:xfrm>
            <a:prstGeom prst="hexagon">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Hexagon 5">
              <a:extLst>
                <a:ext uri="{FF2B5EF4-FFF2-40B4-BE49-F238E27FC236}">
                  <a16:creationId xmlns:a16="http://schemas.microsoft.com/office/drawing/2014/main" id="{DC731293-3A01-1510-4C5A-3314E4FD0FFD}"/>
                </a:ext>
              </a:extLst>
            </p:cNvPr>
            <p:cNvSpPr/>
            <p:nvPr/>
          </p:nvSpPr>
          <p:spPr>
            <a:xfrm>
              <a:off x="10245686" y="3255238"/>
              <a:ext cx="1509311" cy="1301130"/>
            </a:xfrm>
            <a:prstGeom prst="hexagon">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Hexagon 6">
              <a:extLst>
                <a:ext uri="{FF2B5EF4-FFF2-40B4-BE49-F238E27FC236}">
                  <a16:creationId xmlns:a16="http://schemas.microsoft.com/office/drawing/2014/main" id="{EDB6FD5C-D766-E0D5-0E78-1E31AE4070F1}"/>
                </a:ext>
              </a:extLst>
            </p:cNvPr>
            <p:cNvSpPr/>
            <p:nvPr/>
          </p:nvSpPr>
          <p:spPr>
            <a:xfrm>
              <a:off x="10245685" y="4664742"/>
              <a:ext cx="1509311" cy="1301130"/>
            </a:xfrm>
            <a:prstGeom prst="hexagon">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Hexagon 7">
              <a:extLst>
                <a:ext uri="{FF2B5EF4-FFF2-40B4-BE49-F238E27FC236}">
                  <a16:creationId xmlns:a16="http://schemas.microsoft.com/office/drawing/2014/main" id="{C384E062-1034-5FD4-DC96-4730AB34DC15}"/>
                </a:ext>
              </a:extLst>
            </p:cNvPr>
            <p:cNvSpPr/>
            <p:nvPr/>
          </p:nvSpPr>
          <p:spPr>
            <a:xfrm>
              <a:off x="11590325" y="2550486"/>
              <a:ext cx="1509311" cy="1301130"/>
            </a:xfrm>
            <a:prstGeom prst="hexagon">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Hexagon 8">
              <a:extLst>
                <a:ext uri="{FF2B5EF4-FFF2-40B4-BE49-F238E27FC236}">
                  <a16:creationId xmlns:a16="http://schemas.microsoft.com/office/drawing/2014/main" id="{4C64DAE3-80F3-CBF4-301A-99412CAAB843}"/>
                </a:ext>
              </a:extLst>
            </p:cNvPr>
            <p:cNvSpPr/>
            <p:nvPr/>
          </p:nvSpPr>
          <p:spPr>
            <a:xfrm>
              <a:off x="11590324" y="3959990"/>
              <a:ext cx="1509311" cy="1301130"/>
            </a:xfrm>
            <a:prstGeom prst="hexagon">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27379921"/>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7F63B1-A18D-C862-5122-FA68D86CA172}"/>
              </a:ext>
            </a:extLst>
          </p:cNvPr>
          <p:cNvSpPr>
            <a:spLocks noGrp="1"/>
          </p:cNvSpPr>
          <p:nvPr>
            <p:ph idx="1"/>
          </p:nvPr>
        </p:nvSpPr>
        <p:spPr/>
        <p:txBody>
          <a:bodyPr>
            <a:normAutofit/>
          </a:bodyPr>
          <a:lstStyle/>
          <a:p>
            <a:r>
              <a:rPr lang="en-US" dirty="0"/>
              <a:t>Can schedule:</a:t>
            </a:r>
          </a:p>
          <a:p>
            <a:pPr lvl="1"/>
            <a:r>
              <a:rPr lang="en-US" sz="2000" dirty="0"/>
              <a:t>Pre-boarding</a:t>
            </a:r>
          </a:p>
          <a:p>
            <a:pPr lvl="1"/>
            <a:r>
              <a:rPr lang="en-US" sz="2000" dirty="0"/>
              <a:t>First day and welcome</a:t>
            </a:r>
          </a:p>
          <a:p>
            <a:pPr lvl="1"/>
            <a:r>
              <a:rPr lang="en-US" sz="2000" dirty="0"/>
              <a:t>First two weeks</a:t>
            </a:r>
          </a:p>
          <a:p>
            <a:pPr lvl="1"/>
            <a:r>
              <a:rPr lang="en-US" sz="2000" dirty="0"/>
              <a:t>Policy acknowledgments</a:t>
            </a:r>
          </a:p>
          <a:p>
            <a:pPr lvl="1"/>
            <a:r>
              <a:rPr lang="en-US" sz="2000" dirty="0"/>
              <a:t>IT use agreements </a:t>
            </a:r>
          </a:p>
          <a:p>
            <a:pPr lvl="1"/>
            <a:r>
              <a:rPr lang="en-US" sz="2000" dirty="0"/>
              <a:t>Training sessions</a:t>
            </a:r>
          </a:p>
          <a:p>
            <a:pPr lvl="1"/>
            <a:r>
              <a:rPr lang="en-US" sz="2000" dirty="0"/>
              <a:t>30, 60, and 90 day check ins</a:t>
            </a:r>
          </a:p>
          <a:p>
            <a:pPr marL="201168" lvl="1" indent="0">
              <a:buNone/>
            </a:pPr>
            <a:endParaRPr lang="en-US" sz="2000" dirty="0"/>
          </a:p>
        </p:txBody>
      </p:sp>
      <p:sp>
        <p:nvSpPr>
          <p:cNvPr id="3" name="Title 2">
            <a:extLst>
              <a:ext uri="{FF2B5EF4-FFF2-40B4-BE49-F238E27FC236}">
                <a16:creationId xmlns:a16="http://schemas.microsoft.com/office/drawing/2014/main" id="{E6972D8C-FB0E-54B1-21B3-C3C9A2EF5E2F}"/>
              </a:ext>
            </a:extLst>
          </p:cNvPr>
          <p:cNvSpPr>
            <a:spLocks noGrp="1"/>
          </p:cNvSpPr>
          <p:nvPr>
            <p:ph type="title"/>
          </p:nvPr>
        </p:nvSpPr>
        <p:spPr/>
        <p:txBody>
          <a:bodyPr/>
          <a:lstStyle/>
          <a:p>
            <a:r>
              <a:rPr lang="en-US" dirty="0"/>
              <a:t>Onboarding</a:t>
            </a:r>
          </a:p>
        </p:txBody>
      </p:sp>
      <p:pic>
        <p:nvPicPr>
          <p:cNvPr id="4098" name="Picture 2">
            <a:extLst>
              <a:ext uri="{FF2B5EF4-FFF2-40B4-BE49-F238E27FC236}">
                <a16:creationId xmlns:a16="http://schemas.microsoft.com/office/drawing/2014/main" id="{98F75F1B-CA8C-0940-E54F-93AADACF1C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402"/>
          <a:stretch/>
        </p:blipFill>
        <p:spPr bwMode="auto">
          <a:xfrm>
            <a:off x="3406390" y="1643148"/>
            <a:ext cx="9367259" cy="4549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865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8000"/>
            <a:lum/>
          </a:blip>
          <a:srcRect/>
          <a:tile tx="0" ty="266700" sx="100000" sy="100000" flip="y" algn="b"/>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B719-D7D8-9F8E-D012-8BADF39624A4}"/>
              </a:ext>
            </a:extLst>
          </p:cNvPr>
          <p:cNvSpPr>
            <a:spLocks noGrp="1"/>
          </p:cNvSpPr>
          <p:nvPr>
            <p:ph type="ctrTitle"/>
          </p:nvPr>
        </p:nvSpPr>
        <p:spPr/>
        <p:txBody>
          <a:bodyPr anchor="b">
            <a:noAutofit/>
          </a:bodyPr>
          <a:lstStyle/>
          <a:p>
            <a:r>
              <a:rPr lang="en-US" sz="4800" b="1" dirty="0"/>
              <a:t>AI in Employee Relations &amp; Self Services</a:t>
            </a:r>
          </a:p>
        </p:txBody>
      </p:sp>
    </p:spTree>
    <p:extLst>
      <p:ext uri="{BB962C8B-B14F-4D97-AF65-F5344CB8AC3E}">
        <p14:creationId xmlns:p14="http://schemas.microsoft.com/office/powerpoint/2010/main" val="124207111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369C-B523-2A76-05E7-1FC3F1643838}"/>
              </a:ext>
            </a:extLst>
          </p:cNvPr>
          <p:cNvSpPr>
            <a:spLocks noGrp="1"/>
          </p:cNvSpPr>
          <p:nvPr>
            <p:ph type="title"/>
          </p:nvPr>
        </p:nvSpPr>
        <p:spPr/>
        <p:txBody>
          <a:bodyPr/>
          <a:lstStyle/>
          <a:p>
            <a:r>
              <a:rPr lang="en-US" dirty="0"/>
              <a:t>Employee Counseling &amp; Discipline</a:t>
            </a:r>
          </a:p>
        </p:txBody>
      </p:sp>
      <p:sp>
        <p:nvSpPr>
          <p:cNvPr id="3" name="Content Placeholder 2">
            <a:extLst>
              <a:ext uri="{FF2B5EF4-FFF2-40B4-BE49-F238E27FC236}">
                <a16:creationId xmlns:a16="http://schemas.microsoft.com/office/drawing/2014/main" id="{D6D0FA76-52D2-39E9-5AE8-1A7DA6B77DDE}"/>
              </a:ext>
            </a:extLst>
          </p:cNvPr>
          <p:cNvSpPr>
            <a:spLocks noGrp="1"/>
          </p:cNvSpPr>
          <p:nvPr>
            <p:ph idx="1"/>
          </p:nvPr>
        </p:nvSpPr>
        <p:spPr>
          <a:xfrm>
            <a:off x="1097280" y="1845734"/>
            <a:ext cx="6720338" cy="4023360"/>
          </a:xfrm>
        </p:spPr>
        <p:txBody>
          <a:bodyPr/>
          <a:lstStyle/>
          <a:p>
            <a:r>
              <a:rPr lang="en-US" sz="2400" b="1" dirty="0"/>
              <a:t>AI can generate:</a:t>
            </a:r>
          </a:p>
          <a:p>
            <a:pPr lvl="1">
              <a:buFont typeface="Wingdings" panose="05000000000000000000" pitchFamily="2" charset="2"/>
              <a:buChar char="§"/>
            </a:pPr>
            <a:r>
              <a:rPr lang="en-US" sz="2200" dirty="0"/>
              <a:t>Template counseling memoranda related to specified policy violations or disciplinary causes with directives and support options.</a:t>
            </a:r>
          </a:p>
          <a:p>
            <a:pPr lvl="1">
              <a:buFont typeface="Wingdings" panose="05000000000000000000" pitchFamily="2" charset="2"/>
              <a:buChar char="§"/>
            </a:pPr>
            <a:r>
              <a:rPr lang="en-US" sz="2200" dirty="0"/>
              <a:t>Scripts for providing constructive feedback to struggling employees. </a:t>
            </a:r>
          </a:p>
          <a:p>
            <a:pPr lvl="1">
              <a:buFont typeface="Wingdings" panose="05000000000000000000" pitchFamily="2" charset="2"/>
              <a:buChar char="§"/>
            </a:pPr>
            <a:r>
              <a:rPr lang="en-US" sz="2200" dirty="0"/>
              <a:t>Professional development goals and training modules.</a:t>
            </a:r>
          </a:p>
          <a:p>
            <a:pPr lvl="1">
              <a:buFont typeface="Wingdings" panose="05000000000000000000" pitchFamily="2" charset="2"/>
              <a:buChar char="§"/>
            </a:pPr>
            <a:r>
              <a:rPr lang="en-US" sz="2200" dirty="0"/>
              <a:t>Clear directives and performance expectations.</a:t>
            </a:r>
          </a:p>
          <a:p>
            <a:pPr lvl="1">
              <a:buFont typeface="Wingdings" panose="05000000000000000000" pitchFamily="2" charset="2"/>
              <a:buChar char="§"/>
            </a:pPr>
            <a:r>
              <a:rPr lang="en-US" sz="2200" dirty="0"/>
              <a:t>Performance improvement plans and SMART goals with review schedules.</a:t>
            </a:r>
          </a:p>
          <a:p>
            <a:endParaRPr lang="en-US" dirty="0"/>
          </a:p>
          <a:p>
            <a:endParaRPr lang="en-US" dirty="0"/>
          </a:p>
        </p:txBody>
      </p:sp>
    </p:spTree>
    <p:extLst>
      <p:ext uri="{BB962C8B-B14F-4D97-AF65-F5344CB8AC3E}">
        <p14:creationId xmlns:p14="http://schemas.microsoft.com/office/powerpoint/2010/main" val="3420664045"/>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1B3926-8A9E-EA8A-9FDC-5FDF3F093589}"/>
              </a:ext>
            </a:extLst>
          </p:cNvPr>
          <p:cNvSpPr>
            <a:spLocks noGrp="1"/>
          </p:cNvSpPr>
          <p:nvPr>
            <p:ph type="title"/>
          </p:nvPr>
        </p:nvSpPr>
        <p:spPr/>
        <p:txBody>
          <a:bodyPr/>
          <a:lstStyle/>
          <a:p>
            <a:r>
              <a:rPr lang="en-US" dirty="0"/>
              <a:t>AI in Workplace Investigations</a:t>
            </a:r>
          </a:p>
        </p:txBody>
      </p:sp>
      <p:sp>
        <p:nvSpPr>
          <p:cNvPr id="5" name="Content Placeholder 4">
            <a:extLst>
              <a:ext uri="{FF2B5EF4-FFF2-40B4-BE49-F238E27FC236}">
                <a16:creationId xmlns:a16="http://schemas.microsoft.com/office/drawing/2014/main" id="{AD1F63DF-93AB-CC36-A28E-85B6C95988FC}"/>
              </a:ext>
            </a:extLst>
          </p:cNvPr>
          <p:cNvSpPr>
            <a:spLocks noGrp="1"/>
          </p:cNvSpPr>
          <p:nvPr>
            <p:ph sz="half" idx="1"/>
          </p:nvPr>
        </p:nvSpPr>
        <p:spPr/>
        <p:txBody>
          <a:bodyPr/>
          <a:lstStyle/>
          <a:p>
            <a:pPr indent="-274320">
              <a:buFont typeface="Courier New" panose="02070309020205020404" pitchFamily="49" charset="0"/>
              <a:buChar char="o"/>
            </a:pPr>
            <a:r>
              <a:rPr lang="en-US" dirty="0"/>
              <a:t>Draft an investigation plan based on specified policies and de-identified facts</a:t>
            </a:r>
          </a:p>
          <a:p>
            <a:pPr indent="-274320">
              <a:buFont typeface="Courier New" panose="02070309020205020404" pitchFamily="49" charset="0"/>
              <a:buChar char="o"/>
            </a:pPr>
            <a:r>
              <a:rPr lang="en-US" dirty="0"/>
              <a:t>Identify issues to be determined</a:t>
            </a:r>
          </a:p>
          <a:p>
            <a:pPr indent="-274320">
              <a:buFont typeface="Courier New" panose="02070309020205020404" pitchFamily="49" charset="0"/>
              <a:buChar char="o"/>
            </a:pPr>
            <a:r>
              <a:rPr lang="en-US" dirty="0"/>
              <a:t>Generate format for witness list, data collection, and status tracking</a:t>
            </a:r>
          </a:p>
          <a:p>
            <a:pPr indent="-274320">
              <a:buFont typeface="Courier New" panose="02070309020205020404" pitchFamily="49" charset="0"/>
              <a:buChar char="o"/>
            </a:pPr>
            <a:r>
              <a:rPr lang="en-US" dirty="0"/>
              <a:t>Prepare sample witness questions </a:t>
            </a:r>
          </a:p>
          <a:p>
            <a:pPr indent="-274320">
              <a:buFont typeface="Courier New" panose="02070309020205020404" pitchFamily="49" charset="0"/>
              <a:buChar char="o"/>
            </a:pPr>
            <a:r>
              <a:rPr lang="en-US" dirty="0"/>
              <a:t>Structure template for investigation report</a:t>
            </a:r>
          </a:p>
          <a:p>
            <a:pPr indent="-274320">
              <a:buFont typeface="Courier New" panose="02070309020205020404" pitchFamily="49" charset="0"/>
              <a:buChar char="o"/>
            </a:pPr>
            <a:r>
              <a:rPr lang="en-US" dirty="0"/>
              <a:t>Draft notice letters</a:t>
            </a:r>
          </a:p>
        </p:txBody>
      </p:sp>
      <p:pic>
        <p:nvPicPr>
          <p:cNvPr id="10" name="Content Placeholder 9" descr="Close-up of two people's hands pointing at laptop screen with stack of 4 books in background, one person holding a pen">
            <a:extLst>
              <a:ext uri="{FF2B5EF4-FFF2-40B4-BE49-F238E27FC236}">
                <a16:creationId xmlns:a16="http://schemas.microsoft.com/office/drawing/2014/main" id="{2D7939B1-0392-1524-81A9-66C889EB7E4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84296" y="2211917"/>
            <a:ext cx="4937125" cy="3291416"/>
          </a:xfrm>
        </p:spPr>
      </p:pic>
    </p:spTree>
    <p:extLst>
      <p:ext uri="{BB962C8B-B14F-4D97-AF65-F5344CB8AC3E}">
        <p14:creationId xmlns:p14="http://schemas.microsoft.com/office/powerpoint/2010/main" val="2189781022"/>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97ED2A-3367-6E10-A03D-28D27311F679}"/>
              </a:ext>
            </a:extLst>
          </p:cNvPr>
          <p:cNvSpPr>
            <a:spLocks noGrp="1"/>
          </p:cNvSpPr>
          <p:nvPr>
            <p:ph idx="1"/>
          </p:nvPr>
        </p:nvSpPr>
        <p:spPr/>
        <p:txBody>
          <a:bodyPr>
            <a:normAutofit/>
          </a:bodyPr>
          <a:lstStyle/>
          <a:p>
            <a:pPr indent="-274320">
              <a:buFont typeface="Arial" panose="020B0604020202020204" pitchFamily="34" charset="0"/>
              <a:buChar char="•"/>
            </a:pPr>
            <a:r>
              <a:rPr lang="en-US" sz="3200" dirty="0"/>
              <a:t>24/7 availability</a:t>
            </a:r>
          </a:p>
          <a:p>
            <a:pPr indent="-274320">
              <a:buFont typeface="Arial" panose="020B0604020202020204" pitchFamily="34" charset="0"/>
              <a:buChar char="•"/>
            </a:pPr>
            <a:r>
              <a:rPr lang="en-US" sz="3200" dirty="0"/>
              <a:t>Automated responses and FAQs</a:t>
            </a:r>
          </a:p>
          <a:p>
            <a:pPr indent="-274320">
              <a:buFont typeface="Arial" panose="020B0604020202020204" pitchFamily="34" charset="0"/>
              <a:buChar char="•"/>
            </a:pPr>
            <a:r>
              <a:rPr lang="en-US" sz="3200" dirty="0"/>
              <a:t>Timely communication</a:t>
            </a:r>
          </a:p>
          <a:p>
            <a:pPr indent="-274320">
              <a:buFont typeface="Arial" panose="020B0604020202020204" pitchFamily="34" charset="0"/>
              <a:buChar char="•"/>
            </a:pPr>
            <a:r>
              <a:rPr lang="en-US" sz="3200" dirty="0"/>
              <a:t>Tailored to District data</a:t>
            </a:r>
          </a:p>
        </p:txBody>
      </p:sp>
      <p:sp>
        <p:nvSpPr>
          <p:cNvPr id="3" name="Title 2">
            <a:extLst>
              <a:ext uri="{FF2B5EF4-FFF2-40B4-BE49-F238E27FC236}">
                <a16:creationId xmlns:a16="http://schemas.microsoft.com/office/drawing/2014/main" id="{AC6D56A4-3ABB-C9CB-7370-79F07FD9103C}"/>
              </a:ext>
            </a:extLst>
          </p:cNvPr>
          <p:cNvSpPr>
            <a:spLocks noGrp="1"/>
          </p:cNvSpPr>
          <p:nvPr>
            <p:ph type="title"/>
          </p:nvPr>
        </p:nvSpPr>
        <p:spPr/>
        <p:txBody>
          <a:bodyPr/>
          <a:lstStyle/>
          <a:p>
            <a:r>
              <a:rPr lang="en-US" dirty="0"/>
              <a:t>Using AI for Benefits</a:t>
            </a:r>
            <a:br>
              <a:rPr lang="en-US" dirty="0"/>
            </a:br>
            <a:r>
              <a:rPr lang="en-US" dirty="0"/>
              <a:t>Communications</a:t>
            </a:r>
          </a:p>
        </p:txBody>
      </p:sp>
      <p:pic>
        <p:nvPicPr>
          <p:cNvPr id="4" name="Picture 2" descr="Rainbow Factory Business Hours">
            <a:extLst>
              <a:ext uri="{FF2B5EF4-FFF2-40B4-BE49-F238E27FC236}">
                <a16:creationId xmlns:a16="http://schemas.microsoft.com/office/drawing/2014/main" id="{6A29E76E-06FD-3F03-CC55-1ADE38E8C54B}"/>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11562" t="10436" r="14593" b="12978"/>
          <a:stretch/>
        </p:blipFill>
        <p:spPr bwMode="auto">
          <a:xfrm>
            <a:off x="8405869" y="900628"/>
            <a:ext cx="3382178" cy="5255047"/>
          </a:xfrm>
          <a:prstGeom prst="rect">
            <a:avLst/>
          </a:prstGeom>
          <a:noFill/>
        </p:spPr>
      </p:pic>
    </p:spTree>
    <p:extLst>
      <p:ext uri="{BB962C8B-B14F-4D97-AF65-F5344CB8AC3E}">
        <p14:creationId xmlns:p14="http://schemas.microsoft.com/office/powerpoint/2010/main" val="2187425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tack of files">
            <a:extLst>
              <a:ext uri="{FF2B5EF4-FFF2-40B4-BE49-F238E27FC236}">
                <a16:creationId xmlns:a16="http://schemas.microsoft.com/office/drawing/2014/main" id="{4CA18DA3-2E5C-6B68-2E58-77BF54756CF8}"/>
              </a:ext>
            </a:extLst>
          </p:cNvPr>
          <p:cNvPicPr>
            <a:picLocks noChangeAspect="1"/>
          </p:cNvPicPr>
          <p:nvPr/>
        </p:nvPicPr>
        <p:blipFill>
          <a:blip r:embed="rId3">
            <a:alphaModFix amt="40000"/>
          </a:blip>
          <a:srcRect l="17560" r="15487" b="-1"/>
          <a:stretch>
            <a:fillRect/>
          </a:stretch>
        </p:blipFill>
        <p:spPr>
          <a:xfrm>
            <a:off x="7565571" y="1735434"/>
            <a:ext cx="4613993" cy="460005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EE98942A-B35E-A680-B30E-2C79CE4A005B}"/>
              </a:ext>
            </a:extLst>
          </p:cNvPr>
          <p:cNvSpPr>
            <a:spLocks noGrp="1"/>
          </p:cNvSpPr>
          <p:nvPr>
            <p:ph type="title"/>
          </p:nvPr>
        </p:nvSpPr>
        <p:spPr/>
        <p:txBody>
          <a:bodyPr/>
          <a:lstStyle/>
          <a:p>
            <a:r>
              <a:rPr lang="en-US" dirty="0"/>
              <a:t>Records Management</a:t>
            </a:r>
          </a:p>
        </p:txBody>
      </p:sp>
      <p:sp>
        <p:nvSpPr>
          <p:cNvPr id="3" name="Content Placeholder 2">
            <a:extLst>
              <a:ext uri="{FF2B5EF4-FFF2-40B4-BE49-F238E27FC236}">
                <a16:creationId xmlns:a16="http://schemas.microsoft.com/office/drawing/2014/main" id="{781C2B87-97CC-A18E-2916-76495B6B7808}"/>
              </a:ext>
            </a:extLst>
          </p:cNvPr>
          <p:cNvSpPr>
            <a:spLocks noGrp="1"/>
          </p:cNvSpPr>
          <p:nvPr>
            <p:ph idx="1"/>
          </p:nvPr>
        </p:nvSpPr>
        <p:spPr>
          <a:xfrm>
            <a:off x="1097280" y="1845734"/>
            <a:ext cx="8689815" cy="4023360"/>
          </a:xfrm>
        </p:spPr>
        <p:txBody>
          <a:bodyPr>
            <a:normAutofit fontScale="70000" lnSpcReduction="20000"/>
          </a:bodyPr>
          <a:lstStyle/>
          <a:p>
            <a:pPr indent="-365760">
              <a:lnSpc>
                <a:spcPct val="120000"/>
              </a:lnSpc>
              <a:spcBef>
                <a:spcPts val="1800"/>
              </a:spcBef>
              <a:buFont typeface="Wingdings" panose="05000000000000000000" pitchFamily="2" charset="2"/>
              <a:buChar char="Ø"/>
            </a:pPr>
            <a:r>
              <a:rPr lang="en-US" sz="3400" dirty="0"/>
              <a:t>Using AI natural language processing and comprehension to analyze emails and other unstructured content in context for searches. </a:t>
            </a:r>
          </a:p>
          <a:p>
            <a:pPr indent="-365760">
              <a:lnSpc>
                <a:spcPct val="120000"/>
              </a:lnSpc>
              <a:spcBef>
                <a:spcPts val="1800"/>
              </a:spcBef>
              <a:buFont typeface="Wingdings" panose="05000000000000000000" pitchFamily="2" charset="2"/>
              <a:buChar char="Ø"/>
            </a:pPr>
            <a:r>
              <a:rPr lang="en-US" sz="3400" dirty="0"/>
              <a:t>Sort and apply tags and extract information.</a:t>
            </a:r>
          </a:p>
          <a:p>
            <a:pPr indent="-365760">
              <a:lnSpc>
                <a:spcPct val="120000"/>
              </a:lnSpc>
              <a:spcBef>
                <a:spcPts val="1800"/>
              </a:spcBef>
              <a:buFont typeface="Wingdings" panose="05000000000000000000" pitchFamily="2" charset="2"/>
              <a:buChar char="Ø"/>
            </a:pPr>
            <a:r>
              <a:rPr lang="en-US" sz="3400" dirty="0"/>
              <a:t>Automate information identification, classification, retrieval, archiving and disposal of records.</a:t>
            </a:r>
          </a:p>
          <a:p>
            <a:pPr indent="-365760">
              <a:lnSpc>
                <a:spcPct val="120000"/>
              </a:lnSpc>
              <a:spcBef>
                <a:spcPts val="1800"/>
              </a:spcBef>
              <a:buFont typeface="Wingdings" panose="05000000000000000000" pitchFamily="2" charset="2"/>
              <a:buChar char="Ø"/>
            </a:pPr>
            <a:r>
              <a:rPr lang="en-US" sz="3400" dirty="0"/>
              <a:t>Mark documents that reach their retention period for disposal.</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893633940"/>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219E0A0-50EA-4E44-C4F3-DB228733EA95}"/>
              </a:ext>
            </a:extLst>
          </p:cNvPr>
          <p:cNvPicPr>
            <a:picLocks noChangeAspect="1" noChangeArrowheads="1"/>
          </p:cNvPicPr>
          <p:nvPr/>
        </p:nvPicPr>
        <p:blipFill>
          <a:blip r:embed="rId3">
            <a:duotone>
              <a:schemeClr val="accent4">
                <a:shade val="45000"/>
                <a:satMod val="135000"/>
              </a:schemeClr>
              <a:prstClr val="white"/>
            </a:duotone>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bwMode="auto">
          <a:xfrm>
            <a:off x="0" y="0"/>
            <a:ext cx="12192000" cy="8870152"/>
          </a:xfrm>
          <a:prstGeom prst="rect">
            <a:avLst/>
          </a:prstGeom>
          <a:solidFill>
            <a:srgbClr val="FFFFFF"/>
          </a:solidFill>
        </p:spPr>
      </p:pic>
      <p:sp>
        <p:nvSpPr>
          <p:cNvPr id="3" name="Content Placeholder 2">
            <a:extLst>
              <a:ext uri="{FF2B5EF4-FFF2-40B4-BE49-F238E27FC236}">
                <a16:creationId xmlns:a16="http://schemas.microsoft.com/office/drawing/2014/main" id="{5112BC44-FF88-3699-9F4D-528C23977E1B}"/>
              </a:ext>
            </a:extLst>
          </p:cNvPr>
          <p:cNvSpPr>
            <a:spLocks noGrp="1"/>
          </p:cNvSpPr>
          <p:nvPr>
            <p:ph type="ctrTitle"/>
          </p:nvPr>
        </p:nvSpPr>
        <p:spPr/>
        <p:txBody>
          <a:bodyPr anchor="b">
            <a:normAutofit/>
          </a:bodyPr>
          <a:lstStyle/>
          <a:p>
            <a:r>
              <a:rPr lang="en-US" sz="6000" dirty="0"/>
              <a:t>AI for Employee Development</a:t>
            </a:r>
          </a:p>
        </p:txBody>
      </p:sp>
    </p:spTree>
    <p:extLst>
      <p:ext uri="{BB962C8B-B14F-4D97-AF65-F5344CB8AC3E}">
        <p14:creationId xmlns:p14="http://schemas.microsoft.com/office/powerpoint/2010/main" val="1857008266"/>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9CD18C-273B-95E9-C67E-6023CA69602A}"/>
              </a:ext>
            </a:extLst>
          </p:cNvPr>
          <p:cNvSpPr>
            <a:spLocks noGrp="1"/>
          </p:cNvSpPr>
          <p:nvPr>
            <p:ph idx="1"/>
          </p:nvPr>
        </p:nvSpPr>
        <p:spPr/>
        <p:txBody>
          <a:bodyPr>
            <a:normAutofit lnSpcReduction="10000"/>
          </a:bodyPr>
          <a:lstStyle/>
          <a:p>
            <a:pPr lvl="1"/>
            <a:r>
              <a:rPr lang="en-US" sz="2400" dirty="0"/>
              <a:t>Develop personalized career goals, progression steps, and training plans</a:t>
            </a:r>
          </a:p>
          <a:p>
            <a:pPr lvl="1"/>
            <a:r>
              <a:rPr lang="en-US" sz="2400" dirty="0"/>
              <a:t>Auto-assign mandatory learning by role</a:t>
            </a:r>
          </a:p>
          <a:p>
            <a:pPr lvl="1"/>
            <a:r>
              <a:rPr lang="en-US" sz="2400" dirty="0"/>
              <a:t>Comply with sexual harassment training requirements</a:t>
            </a:r>
          </a:p>
          <a:p>
            <a:pPr lvl="3"/>
            <a:r>
              <a:rPr lang="en-US" sz="2000" dirty="0"/>
              <a:t>Send reminders to employees who are overdue</a:t>
            </a:r>
          </a:p>
          <a:p>
            <a:pPr lvl="1"/>
            <a:r>
              <a:rPr lang="en-US" sz="2400" dirty="0"/>
              <a:t>Automate safety training</a:t>
            </a:r>
          </a:p>
          <a:p>
            <a:pPr lvl="1"/>
            <a:r>
              <a:rPr lang="en-US" sz="2400" dirty="0"/>
              <a:t>Meet new training requirements</a:t>
            </a:r>
          </a:p>
          <a:p>
            <a:pPr lvl="1"/>
            <a:r>
              <a:rPr lang="en-US" sz="2400" dirty="0"/>
              <a:t>Goal-setting</a:t>
            </a:r>
          </a:p>
          <a:p>
            <a:pPr lvl="1"/>
            <a:r>
              <a:rPr lang="en-US" sz="2400" dirty="0"/>
              <a:t>Offer on-demand or self-led learning</a:t>
            </a:r>
          </a:p>
          <a:p>
            <a:pPr lvl="1"/>
            <a:r>
              <a:rPr lang="en-US" sz="2400" dirty="0"/>
              <a:t>Mobile learning</a:t>
            </a:r>
          </a:p>
          <a:p>
            <a:pPr lvl="1"/>
            <a:r>
              <a:rPr lang="en-US" sz="2400" dirty="0"/>
              <a:t>Personalized learning based on employee’s skills</a:t>
            </a:r>
          </a:p>
          <a:p>
            <a:endParaRPr lang="en-US" dirty="0"/>
          </a:p>
        </p:txBody>
      </p:sp>
      <p:sp>
        <p:nvSpPr>
          <p:cNvPr id="3" name="Title 2">
            <a:extLst>
              <a:ext uri="{FF2B5EF4-FFF2-40B4-BE49-F238E27FC236}">
                <a16:creationId xmlns:a16="http://schemas.microsoft.com/office/drawing/2014/main" id="{E16404E9-2ADC-B12F-7CA1-9D03F1E947F5}"/>
              </a:ext>
            </a:extLst>
          </p:cNvPr>
          <p:cNvSpPr>
            <a:spLocks noGrp="1"/>
          </p:cNvSpPr>
          <p:nvPr>
            <p:ph type="title"/>
          </p:nvPr>
        </p:nvSpPr>
        <p:spPr/>
        <p:txBody>
          <a:bodyPr/>
          <a:lstStyle/>
          <a:p>
            <a:r>
              <a:rPr lang="en-US" dirty="0"/>
              <a:t>AI in Employee Learning &amp; Development</a:t>
            </a:r>
          </a:p>
        </p:txBody>
      </p:sp>
    </p:spTree>
    <p:extLst>
      <p:ext uri="{BB962C8B-B14F-4D97-AF65-F5344CB8AC3E}">
        <p14:creationId xmlns:p14="http://schemas.microsoft.com/office/powerpoint/2010/main" val="3862861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5055C-C41C-6A8D-0FCC-C7327615B2A1}"/>
              </a:ext>
            </a:extLst>
          </p:cNvPr>
          <p:cNvSpPr>
            <a:spLocks noGrp="1"/>
          </p:cNvSpPr>
          <p:nvPr>
            <p:ph type="title" idx="4294967295"/>
          </p:nvPr>
        </p:nvSpPr>
        <p:spPr>
          <a:xfrm>
            <a:off x="897666" y="287338"/>
            <a:ext cx="10058400" cy="1449387"/>
          </a:xfrm>
        </p:spPr>
        <p:txBody>
          <a:bodyPr anchor="b">
            <a:normAutofit/>
          </a:bodyPr>
          <a:lstStyle/>
          <a:p>
            <a:r>
              <a:rPr lang="en-US" dirty="0"/>
              <a:t>Workflow Optimization</a:t>
            </a:r>
          </a:p>
        </p:txBody>
      </p:sp>
      <p:sp>
        <p:nvSpPr>
          <p:cNvPr id="3" name="Content Placeholder 2">
            <a:extLst>
              <a:ext uri="{FF2B5EF4-FFF2-40B4-BE49-F238E27FC236}">
                <a16:creationId xmlns:a16="http://schemas.microsoft.com/office/drawing/2014/main" id="{C228AF9C-64CF-69EE-A2B4-281735F83DC5}"/>
              </a:ext>
            </a:extLst>
          </p:cNvPr>
          <p:cNvSpPr>
            <a:spLocks noGrp="1"/>
          </p:cNvSpPr>
          <p:nvPr>
            <p:ph sz="half" idx="4294967295"/>
          </p:nvPr>
        </p:nvSpPr>
        <p:spPr>
          <a:xfrm>
            <a:off x="912908" y="1898047"/>
            <a:ext cx="4938713" cy="4022725"/>
          </a:xfrm>
        </p:spPr>
        <p:txBody>
          <a:bodyPr>
            <a:normAutofit/>
          </a:bodyPr>
          <a:lstStyle/>
          <a:p>
            <a:r>
              <a:rPr lang="en-US" sz="2400" dirty="0"/>
              <a:t>Workflows are the sequences of tasks, actions, and decisions that need to be performed to achieve a specific goal. </a:t>
            </a:r>
          </a:p>
        </p:txBody>
      </p:sp>
      <p:pic>
        <p:nvPicPr>
          <p:cNvPr id="4" name="Picture 3" descr="Decorative; showing lengthy human resources flowchart. ">
            <a:extLst>
              <a:ext uri="{FF2B5EF4-FFF2-40B4-BE49-F238E27FC236}">
                <a16:creationId xmlns:a16="http://schemas.microsoft.com/office/drawing/2014/main" id="{F230F42F-2FB0-6BA3-5BE5-1EA2A1AFC91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31292" y="287338"/>
            <a:ext cx="5514338" cy="5655733"/>
          </a:xfrm>
          <a:prstGeom prst="rect">
            <a:avLst/>
          </a:prstGeom>
          <a:solidFill>
            <a:srgbClr val="FFFFFF"/>
          </a:solidFill>
        </p:spPr>
      </p:pic>
    </p:spTree>
    <p:extLst>
      <p:ext uri="{BB962C8B-B14F-4D97-AF65-F5344CB8AC3E}">
        <p14:creationId xmlns:p14="http://schemas.microsoft.com/office/powerpoint/2010/main" val="213373493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DE86A-F9F4-4F66-8D15-0BDDFB7B7965}"/>
              </a:ext>
            </a:extLst>
          </p:cNvPr>
          <p:cNvSpPr>
            <a:spLocks noGrp="1"/>
          </p:cNvSpPr>
          <p:nvPr>
            <p:ph type="title"/>
          </p:nvPr>
        </p:nvSpPr>
        <p:spPr/>
        <p:txBody>
          <a:bodyPr/>
          <a:lstStyle/>
          <a:p>
            <a:r>
              <a:rPr lang="en-US" dirty="0"/>
              <a:t>AI in Performance Assessment</a:t>
            </a:r>
          </a:p>
        </p:txBody>
      </p:sp>
      <p:sp>
        <p:nvSpPr>
          <p:cNvPr id="3" name="Content Placeholder 2">
            <a:extLst>
              <a:ext uri="{FF2B5EF4-FFF2-40B4-BE49-F238E27FC236}">
                <a16:creationId xmlns:a16="http://schemas.microsoft.com/office/drawing/2014/main" id="{23FC38D8-89FA-91BD-8C74-1A5ECA3995BC}"/>
              </a:ext>
            </a:extLst>
          </p:cNvPr>
          <p:cNvSpPr>
            <a:spLocks noGrp="1"/>
          </p:cNvSpPr>
          <p:nvPr>
            <p:ph idx="1"/>
          </p:nvPr>
        </p:nvSpPr>
        <p:spPr/>
        <p:txBody>
          <a:bodyPr>
            <a:normAutofit fontScale="92500" lnSpcReduction="20000"/>
          </a:bodyPr>
          <a:lstStyle/>
          <a:p>
            <a:pPr indent="-274320">
              <a:buFont typeface="Wingdings" panose="05000000000000000000" pitchFamily="2" charset="2"/>
              <a:buChar char="§"/>
            </a:pPr>
            <a:r>
              <a:rPr lang="en-US" sz="2400" dirty="0"/>
              <a:t>Eliminates human errors and biases that can come into play with performance review processes</a:t>
            </a:r>
          </a:p>
          <a:p>
            <a:pPr indent="-274320">
              <a:buFont typeface="Wingdings" panose="05000000000000000000" pitchFamily="2" charset="2"/>
              <a:buChar char="§"/>
            </a:pPr>
            <a:r>
              <a:rPr lang="en-US" sz="2400" dirty="0"/>
              <a:t>Can look at a vast amount of data from multiple sources</a:t>
            </a:r>
          </a:p>
          <a:p>
            <a:pPr indent="-274320">
              <a:buFont typeface="Wingdings" panose="05000000000000000000" pitchFamily="2" charset="2"/>
              <a:buChar char="§"/>
            </a:pPr>
            <a:r>
              <a:rPr lang="en-US" sz="2400" dirty="0"/>
              <a:t>Collect data on employee activity</a:t>
            </a:r>
          </a:p>
          <a:p>
            <a:pPr lvl="2" indent="-274320">
              <a:buFont typeface="Wingdings" panose="05000000000000000000" pitchFamily="2" charset="2"/>
              <a:buChar char="§"/>
            </a:pPr>
            <a:r>
              <a:rPr lang="en-US" sz="2000" dirty="0"/>
              <a:t>E.g., written communication amongst employees</a:t>
            </a:r>
          </a:p>
          <a:p>
            <a:pPr indent="-274320">
              <a:buFont typeface="Wingdings" panose="05000000000000000000" pitchFamily="2" charset="2"/>
              <a:buChar char="§"/>
            </a:pPr>
            <a:r>
              <a:rPr lang="en-US" sz="2400" dirty="0"/>
              <a:t>Calendar evaluation steps and check-ins</a:t>
            </a:r>
          </a:p>
          <a:p>
            <a:pPr indent="-274320">
              <a:buFont typeface="Wingdings" panose="05000000000000000000" pitchFamily="2" charset="2"/>
              <a:buChar char="§"/>
            </a:pPr>
            <a:r>
              <a:rPr lang="en-US" sz="2400" dirty="0"/>
              <a:t>Measures goals against actual performance</a:t>
            </a:r>
          </a:p>
          <a:p>
            <a:pPr indent="-274320">
              <a:buFont typeface="Wingdings" panose="05000000000000000000" pitchFamily="2" charset="2"/>
              <a:buChar char="§"/>
            </a:pPr>
            <a:r>
              <a:rPr lang="en-US" sz="2400" dirty="0"/>
              <a:t>Personalized training suggestions for employee improvement</a:t>
            </a:r>
          </a:p>
          <a:p>
            <a:pPr indent="-274320">
              <a:buFont typeface="Wingdings" panose="05000000000000000000" pitchFamily="2" charset="2"/>
              <a:buChar char="§"/>
            </a:pPr>
            <a:r>
              <a:rPr lang="en-US" sz="2400" dirty="0"/>
              <a:t>Compares employee progression</a:t>
            </a:r>
          </a:p>
          <a:p>
            <a:pPr indent="-274320">
              <a:buFont typeface="Wingdings" panose="05000000000000000000" pitchFamily="2" charset="2"/>
              <a:buChar char="§"/>
            </a:pPr>
            <a:r>
              <a:rPr lang="en-US" sz="2400" dirty="0"/>
              <a:t>Craft feedback </a:t>
            </a:r>
          </a:p>
          <a:p>
            <a:endParaRPr lang="en-US" dirty="0"/>
          </a:p>
        </p:txBody>
      </p:sp>
    </p:spTree>
    <p:extLst>
      <p:ext uri="{BB962C8B-B14F-4D97-AF65-F5344CB8AC3E}">
        <p14:creationId xmlns:p14="http://schemas.microsoft.com/office/powerpoint/2010/main" val="2448971928"/>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EA89F2-3FF7-4C8F-D2C3-E588F4D64D96}"/>
              </a:ext>
            </a:extLst>
          </p:cNvPr>
          <p:cNvSpPr>
            <a:spLocks noGrp="1"/>
          </p:cNvSpPr>
          <p:nvPr>
            <p:ph idx="1"/>
          </p:nvPr>
        </p:nvSpPr>
        <p:spPr>
          <a:xfrm>
            <a:off x="1097280" y="1845734"/>
            <a:ext cx="7198421" cy="4023360"/>
          </a:xfrm>
        </p:spPr>
        <p:txBody>
          <a:bodyPr>
            <a:normAutofit fontScale="92500"/>
          </a:bodyPr>
          <a:lstStyle/>
          <a:p>
            <a:pPr lvl="1"/>
            <a:r>
              <a:rPr lang="en-US" sz="2900" dirty="0"/>
              <a:t>Employee survey. </a:t>
            </a:r>
          </a:p>
          <a:p>
            <a:pPr lvl="3"/>
            <a:r>
              <a:rPr lang="en-US" sz="2500" dirty="0"/>
              <a:t>AI can summarize key insights</a:t>
            </a:r>
          </a:p>
          <a:p>
            <a:pPr lvl="1"/>
            <a:r>
              <a:rPr lang="en-US" sz="2900" dirty="0"/>
              <a:t>Anonymous feedback</a:t>
            </a:r>
          </a:p>
          <a:p>
            <a:pPr lvl="1"/>
            <a:r>
              <a:rPr lang="en-US" sz="2900" dirty="0"/>
              <a:t>Peer to peer recognition</a:t>
            </a:r>
          </a:p>
          <a:p>
            <a:pPr lvl="1"/>
            <a:r>
              <a:rPr lang="en-US" sz="2900" dirty="0"/>
              <a:t>Employer recognition of employees</a:t>
            </a:r>
          </a:p>
          <a:p>
            <a:pPr lvl="1"/>
            <a:r>
              <a:rPr lang="en-US" sz="2900" dirty="0"/>
              <a:t>Employee Incentive Strategies </a:t>
            </a:r>
          </a:p>
          <a:p>
            <a:pPr lvl="1"/>
            <a:r>
              <a:rPr lang="en-US" sz="2900" dirty="0"/>
              <a:t>Personalized learning and development</a:t>
            </a:r>
          </a:p>
          <a:p>
            <a:pPr lvl="1"/>
            <a:r>
              <a:rPr lang="en-US" sz="2900" dirty="0"/>
              <a:t>Improve collaboration by using predictive analytics to see who can work together the best</a:t>
            </a:r>
          </a:p>
          <a:p>
            <a:endParaRPr lang="en-US" dirty="0"/>
          </a:p>
        </p:txBody>
      </p:sp>
      <p:sp>
        <p:nvSpPr>
          <p:cNvPr id="3" name="Title 2">
            <a:extLst>
              <a:ext uri="{FF2B5EF4-FFF2-40B4-BE49-F238E27FC236}">
                <a16:creationId xmlns:a16="http://schemas.microsoft.com/office/drawing/2014/main" id="{0EB3AB29-02BC-70DA-B67A-3E10086A2F2C}"/>
              </a:ext>
            </a:extLst>
          </p:cNvPr>
          <p:cNvSpPr>
            <a:spLocks noGrp="1"/>
          </p:cNvSpPr>
          <p:nvPr>
            <p:ph type="title"/>
          </p:nvPr>
        </p:nvSpPr>
        <p:spPr/>
        <p:txBody>
          <a:bodyPr/>
          <a:lstStyle/>
          <a:p>
            <a:r>
              <a:rPr lang="en-US" dirty="0"/>
              <a:t>Employee Engagement</a:t>
            </a:r>
          </a:p>
        </p:txBody>
      </p:sp>
      <mc:AlternateContent xmlns:mc="http://schemas.openxmlformats.org/markup-compatibility/2006">
        <mc:Choice xmlns:am3d="http://schemas.microsoft.com/office/drawing/2017/model3d" Requires="am3d">
          <p:graphicFrame>
            <p:nvGraphicFramePr>
              <p:cNvPr id="4" name="3D Model 3" descr="Trophy">
                <a:extLst>
                  <a:ext uri="{FF2B5EF4-FFF2-40B4-BE49-F238E27FC236}">
                    <a16:creationId xmlns:a16="http://schemas.microsoft.com/office/drawing/2014/main" id="{49C0146B-297F-AB8C-E73F-720DE7F0DE69}"/>
                  </a:ext>
                </a:extLst>
              </p:cNvPr>
              <p:cNvGraphicFramePr>
                <a:graphicFrameLocks noChangeAspect="1"/>
              </p:cNvGraphicFramePr>
              <p:nvPr/>
            </p:nvGraphicFramePr>
            <p:xfrm>
              <a:off x="8295701" y="1946579"/>
              <a:ext cx="3323577" cy="3821670"/>
            </p:xfrm>
            <a:graphic>
              <a:graphicData uri="http://schemas.microsoft.com/office/drawing/2017/model3d">
                <am3d:model3d r:embed="rId3">
                  <am3d:spPr>
                    <a:xfrm>
                      <a:off x="0" y="0"/>
                      <a:ext cx="3323577" cy="3821670"/>
                    </a:xfrm>
                    <a:prstGeom prst="rect">
                      <a:avLst/>
                    </a:prstGeom>
                  </am3d:spPr>
                  <am3d:camera>
                    <am3d:pos x="0" y="0" z="72591244"/>
                    <am3d:up dx="0" dy="36000000" dz="0"/>
                    <am3d:lookAt x="0" y="0" z="0"/>
                    <am3d:perspective fov="2700000"/>
                  </am3d:camera>
                  <am3d:trans>
                    <am3d:meterPerModelUnit n="9481211" d="1000000"/>
                    <am3d:preTrans dx="0" dy="-17921674" dz="3"/>
                    <am3d:scale>
                      <am3d:sx n="1000000" d="1000000"/>
                      <am3d:sy n="1000000" d="1000000"/>
                      <am3d:sz n="1000000" d="1000000"/>
                    </am3d:scale>
                    <am3d:rot/>
                    <am3d:postTrans dx="0" dy="0" dz="0"/>
                  </am3d:trans>
                  <am3d:raster rName="Office3DRenderer" rVer="16.0.8326">
                    <am3d:blip r:embed="rId4"/>
                  </am3d:raster>
                  <am3d:objViewport viewportSz="541866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Trophy">
                <a:extLst>
                  <a:ext uri="{FF2B5EF4-FFF2-40B4-BE49-F238E27FC236}">
                    <a16:creationId xmlns:a16="http://schemas.microsoft.com/office/drawing/2014/main" id="{49C0146B-297F-AB8C-E73F-720DE7F0DE69}"/>
                  </a:ext>
                </a:extLst>
              </p:cNvPr>
              <p:cNvPicPr>
                <a:picLocks noGrp="1" noRot="1" noChangeAspect="1" noMove="1" noResize="1" noEditPoints="1" noAdjustHandles="1" noChangeArrowheads="1" noChangeShapeType="1" noCrop="1"/>
              </p:cNvPicPr>
              <p:nvPr/>
            </p:nvPicPr>
            <p:blipFill>
              <a:blip r:embed="rId4"/>
              <a:stretch>
                <a:fillRect/>
              </a:stretch>
            </p:blipFill>
            <p:spPr>
              <a:xfrm>
                <a:off x="8295701" y="1946579"/>
                <a:ext cx="3323577" cy="3821670"/>
              </a:xfrm>
              <a:prstGeom prst="rect">
                <a:avLst/>
              </a:prstGeom>
            </p:spPr>
          </p:pic>
        </mc:Fallback>
      </mc:AlternateContent>
    </p:spTree>
    <p:extLst>
      <p:ext uri="{BB962C8B-B14F-4D97-AF65-F5344CB8AC3E}">
        <p14:creationId xmlns:p14="http://schemas.microsoft.com/office/powerpoint/2010/main" val="362314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mph" presetSubtype="128" repeatCount="indefinite" fill="hold" nodeType="clickEffect">
                                  <p:stCondLst>
                                    <p:cond delay="0"/>
                                  </p:stCondLst>
                                  <p:childTnLst>
                                    <p:animRot by="21600000">
                                      <p:cBhvr>
                                        <p:cTn id="6" dur="20000" fill="hold"/>
                                        <p:tgtEl>
                                          <p:spTgt spid="4"/>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engineering drawing&#10;&#10;Description automatically generated">
            <a:extLst>
              <a:ext uri="{FF2B5EF4-FFF2-40B4-BE49-F238E27FC236}">
                <a16:creationId xmlns:a16="http://schemas.microsoft.com/office/drawing/2014/main" id="{A54CE82B-1242-4B8D-B18E-67FFA6139526}"/>
              </a:ext>
            </a:extLst>
          </p:cNvPr>
          <p:cNvPicPr>
            <a:picLocks noChangeAspect="1"/>
          </p:cNvPicPr>
          <p:nvPr/>
        </p:nvPicPr>
        <p:blipFill rotWithShape="1">
          <a:blip r:embed="rId2">
            <a:alphaModFix amt="35000"/>
            <a:duotone>
              <a:prstClr val="black"/>
              <a:schemeClr val="accent2">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2444"/>
          <a:stretch/>
        </p:blipFill>
        <p:spPr>
          <a:xfrm>
            <a:off x="20" y="10"/>
            <a:ext cx="12191980" cy="6857990"/>
          </a:xfrm>
          <a:prstGeom prst="rect">
            <a:avLst/>
          </a:prstGeom>
        </p:spPr>
      </p:pic>
      <p:sp>
        <p:nvSpPr>
          <p:cNvPr id="5" name="Title 4">
            <a:extLst>
              <a:ext uri="{FF2B5EF4-FFF2-40B4-BE49-F238E27FC236}">
                <a16:creationId xmlns:a16="http://schemas.microsoft.com/office/drawing/2014/main" id="{C626193F-D90E-4F30-885C-4065C3B8FF36}"/>
              </a:ext>
            </a:extLst>
          </p:cNvPr>
          <p:cNvSpPr>
            <a:spLocks noGrp="1"/>
          </p:cNvSpPr>
          <p:nvPr>
            <p:ph type="ctrTitle"/>
          </p:nvPr>
        </p:nvSpPr>
        <p:spPr>
          <a:xfrm>
            <a:off x="1097280" y="758952"/>
            <a:ext cx="10058400" cy="3566160"/>
          </a:xfrm>
        </p:spPr>
        <p:txBody>
          <a:bodyPr>
            <a:normAutofit/>
          </a:bodyPr>
          <a:lstStyle/>
          <a:p>
            <a:r>
              <a:rPr lang="en-US" b="1" cap="small" dirty="0">
                <a:solidFill>
                  <a:schemeClr val="tx1"/>
                </a:solidFill>
              </a:rPr>
              <a:t>AI for Labor Relations</a:t>
            </a:r>
          </a:p>
        </p:txBody>
      </p:sp>
    </p:spTree>
    <p:extLst>
      <p:ext uri="{BB962C8B-B14F-4D97-AF65-F5344CB8AC3E}">
        <p14:creationId xmlns:p14="http://schemas.microsoft.com/office/powerpoint/2010/main" val="2156704428"/>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080B32-A124-98A0-B526-97BCB87D588E}"/>
              </a:ext>
            </a:extLst>
          </p:cNvPr>
          <p:cNvSpPr>
            <a:spLocks noGrp="1"/>
          </p:cNvSpPr>
          <p:nvPr>
            <p:ph idx="1"/>
          </p:nvPr>
        </p:nvSpPr>
        <p:spPr>
          <a:xfrm>
            <a:off x="2612570" y="1845734"/>
            <a:ext cx="8543109" cy="4023360"/>
          </a:xfrm>
        </p:spPr>
        <p:txBody>
          <a:bodyPr>
            <a:normAutofit/>
          </a:bodyPr>
          <a:lstStyle/>
          <a:p>
            <a:pPr indent="-274320">
              <a:buFont typeface="Wingdings" panose="05000000000000000000" pitchFamily="2" charset="2"/>
              <a:buChar char="§"/>
            </a:pPr>
            <a:r>
              <a:rPr lang="en-US" sz="2400" dirty="0"/>
              <a:t>Create a framework for estimating costs of proposals based on adjustment of factors</a:t>
            </a:r>
          </a:p>
          <a:p>
            <a:pPr indent="-274320">
              <a:buFont typeface="Wingdings" panose="05000000000000000000" pitchFamily="2" charset="2"/>
              <a:buChar char="§"/>
            </a:pPr>
            <a:r>
              <a:rPr lang="en-US" sz="2400" dirty="0"/>
              <a:t>Prepare interest-based positions related to identified articles</a:t>
            </a:r>
          </a:p>
          <a:p>
            <a:pPr indent="-274320">
              <a:buFont typeface="Wingdings" panose="05000000000000000000" pitchFamily="2" charset="2"/>
              <a:buChar char="§"/>
            </a:pPr>
            <a:r>
              <a:rPr lang="en-US" sz="2400" dirty="0"/>
              <a:t>Suggest contract language or modification of language and review for ambiguity</a:t>
            </a:r>
          </a:p>
          <a:p>
            <a:pPr indent="-274320">
              <a:buFont typeface="Wingdings" panose="05000000000000000000" pitchFamily="2" charset="2"/>
              <a:buChar char="§"/>
            </a:pPr>
            <a:r>
              <a:rPr lang="en-US" sz="2400" dirty="0"/>
              <a:t>Draft sample ground rules, sunshine descriptions, and proposal templates</a:t>
            </a:r>
          </a:p>
          <a:p>
            <a:pPr indent="-274320">
              <a:buFont typeface="Wingdings" panose="05000000000000000000" pitchFamily="2" charset="2"/>
              <a:buChar char="§"/>
            </a:pPr>
            <a:r>
              <a:rPr lang="en-US" sz="2400" dirty="0"/>
              <a:t>Prepare summaries of agreements reached</a:t>
            </a:r>
          </a:p>
        </p:txBody>
      </p:sp>
      <p:sp>
        <p:nvSpPr>
          <p:cNvPr id="3" name="Title 2">
            <a:extLst>
              <a:ext uri="{FF2B5EF4-FFF2-40B4-BE49-F238E27FC236}">
                <a16:creationId xmlns:a16="http://schemas.microsoft.com/office/drawing/2014/main" id="{63076857-5DD1-EDB7-B007-9AEFC5C8458D}"/>
              </a:ext>
            </a:extLst>
          </p:cNvPr>
          <p:cNvSpPr>
            <a:spLocks noGrp="1"/>
          </p:cNvSpPr>
          <p:nvPr>
            <p:ph type="title"/>
          </p:nvPr>
        </p:nvSpPr>
        <p:spPr/>
        <p:txBody>
          <a:bodyPr/>
          <a:lstStyle/>
          <a:p>
            <a:r>
              <a:rPr lang="en-US" dirty="0"/>
              <a:t>Bargaining Preparation</a:t>
            </a:r>
          </a:p>
        </p:txBody>
      </p:sp>
      <mc:AlternateContent xmlns:mc="http://schemas.openxmlformats.org/markup-compatibility/2006">
        <mc:Choice xmlns:am3d="http://schemas.microsoft.com/office/drawing/2017/model3d" Requires="am3d">
          <p:graphicFrame>
            <p:nvGraphicFramePr>
              <p:cNvPr id="5" name="3D Model 4" descr="Printed document">
                <a:extLst>
                  <a:ext uri="{FF2B5EF4-FFF2-40B4-BE49-F238E27FC236}">
                    <a16:creationId xmlns:a16="http://schemas.microsoft.com/office/drawing/2014/main" id="{5B16A128-9277-6A26-767D-C69CA2E92E72}"/>
                  </a:ext>
                </a:extLst>
              </p:cNvPr>
              <p:cNvGraphicFramePr>
                <a:graphicFrameLocks noChangeAspect="1"/>
              </p:cNvGraphicFramePr>
              <p:nvPr>
                <p:extLst>
                  <p:ext uri="{D42A27DB-BD31-4B8C-83A1-F6EECF244321}">
                    <p14:modId xmlns:p14="http://schemas.microsoft.com/office/powerpoint/2010/main" val="2016865418"/>
                  </p:ext>
                </p:extLst>
              </p:nvPr>
            </p:nvGraphicFramePr>
            <p:xfrm>
              <a:off x="346687" y="2747279"/>
              <a:ext cx="2381598" cy="3367422"/>
            </p:xfrm>
            <a:graphic>
              <a:graphicData uri="http://schemas.microsoft.com/office/drawing/2017/model3d">
                <am3d:model3d r:embed="rId3">
                  <am3d:spPr>
                    <a:xfrm>
                      <a:off x="0" y="0"/>
                      <a:ext cx="2381598" cy="3367422"/>
                    </a:xfrm>
                    <a:prstGeom prst="rect">
                      <a:avLst/>
                    </a:prstGeom>
                  </am3d:spPr>
                  <am3d:camera>
                    <am3d:pos x="0" y="0" z="56475043"/>
                    <am3d:up dx="0" dy="36000000" dz="0"/>
                    <am3d:lookAt x="0" y="0" z="0"/>
                    <am3d:perspective fov="2700000"/>
                  </am3d:camera>
                  <am3d:trans>
                    <am3d:meterPerModelUnit n="9805309" d="1000000"/>
                    <am3d:preTrans dx="-1048" dy="-18000000" dz="0"/>
                    <am3d:scale>
                      <am3d:sx n="1000000" d="1000000"/>
                      <am3d:sy n="1000000" d="1000000"/>
                      <am3d:sz n="1000000" d="1000000"/>
                    </am3d:scale>
                    <am3d:rot ax="1498168" ay="1498134" az="667232"/>
                    <am3d:postTrans dx="0" dy="0" dz="0"/>
                  </am3d:trans>
                  <am3d:raster rName="Office3DRenderer" rVer="16.0.8326">
                    <am3d:blip r:embed="rId4"/>
                  </am3d:raster>
                  <am3d:objViewport viewportSz="40607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Printed document">
                <a:extLst>
                  <a:ext uri="{FF2B5EF4-FFF2-40B4-BE49-F238E27FC236}">
                    <a16:creationId xmlns:a16="http://schemas.microsoft.com/office/drawing/2014/main" id="{5B16A128-9277-6A26-767D-C69CA2E92E72}"/>
                  </a:ext>
                </a:extLst>
              </p:cNvPr>
              <p:cNvPicPr>
                <a:picLocks noGrp="1" noRot="1" noChangeAspect="1" noMove="1" noResize="1" noEditPoints="1" noAdjustHandles="1" noChangeArrowheads="1" noChangeShapeType="1" noCrop="1"/>
              </p:cNvPicPr>
              <p:nvPr/>
            </p:nvPicPr>
            <p:blipFill>
              <a:blip r:embed="rId4"/>
              <a:stretch>
                <a:fillRect/>
              </a:stretch>
            </p:blipFill>
            <p:spPr>
              <a:xfrm>
                <a:off x="346687" y="2747279"/>
                <a:ext cx="2381598" cy="3367422"/>
              </a:xfrm>
              <a:prstGeom prst="rect">
                <a:avLst/>
              </a:prstGeom>
            </p:spPr>
          </p:pic>
        </mc:Fallback>
      </mc:AlternateContent>
    </p:spTree>
    <p:extLst>
      <p:ext uri="{BB962C8B-B14F-4D97-AF65-F5344CB8AC3E}">
        <p14:creationId xmlns:p14="http://schemas.microsoft.com/office/powerpoint/2010/main" val="12038013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AF314B-B638-157C-E12A-8D5EE3D9CBCA}"/>
              </a:ext>
            </a:extLst>
          </p:cNvPr>
          <p:cNvSpPr>
            <a:spLocks noGrp="1"/>
          </p:cNvSpPr>
          <p:nvPr>
            <p:ph idx="1"/>
          </p:nvPr>
        </p:nvSpPr>
        <p:spPr/>
        <p:txBody>
          <a:bodyPr>
            <a:normAutofit/>
          </a:bodyPr>
          <a:lstStyle/>
          <a:p>
            <a:pPr indent="-457200">
              <a:buFont typeface="Wingdings" panose="05000000000000000000" pitchFamily="2" charset="2"/>
              <a:buChar char="q"/>
            </a:pPr>
            <a:r>
              <a:rPr lang="en-US" sz="2400" dirty="0"/>
              <a:t>Compare CBA language, compensation, benefits and other factors across Districts </a:t>
            </a:r>
          </a:p>
          <a:p>
            <a:pPr indent="-457200">
              <a:buFont typeface="Wingdings" panose="05000000000000000000" pitchFamily="2" charset="2"/>
              <a:buChar char="q"/>
            </a:pPr>
            <a:r>
              <a:rPr lang="en-US" sz="2400" dirty="0"/>
              <a:t>Create tools to compare data across Districts</a:t>
            </a:r>
          </a:p>
          <a:p>
            <a:pPr indent="-457200">
              <a:buFont typeface="Wingdings" panose="05000000000000000000" pitchFamily="2" charset="2"/>
              <a:buChar char="q"/>
            </a:pPr>
            <a:r>
              <a:rPr lang="en-US" sz="2400" dirty="0"/>
              <a:t>Create visual representations of complied data</a:t>
            </a:r>
          </a:p>
          <a:p>
            <a:pPr indent="-457200">
              <a:buFont typeface="Wingdings" panose="05000000000000000000" pitchFamily="2" charset="2"/>
              <a:buChar char="q"/>
            </a:pPr>
            <a:r>
              <a:rPr lang="en-US" sz="2400" dirty="0"/>
              <a:t>Use comparative analysis to support District bargaining positions</a:t>
            </a:r>
          </a:p>
          <a:p>
            <a:pPr indent="-457200">
              <a:buFont typeface="Wingdings" panose="05000000000000000000" pitchFamily="2" charset="2"/>
              <a:buChar char="q"/>
            </a:pPr>
            <a:r>
              <a:rPr lang="en-US" sz="2400" dirty="0"/>
              <a:t>Prepare talking points regarding District positioning</a:t>
            </a:r>
          </a:p>
          <a:p>
            <a:pPr indent="-457200">
              <a:buFont typeface="Wingdings" panose="05000000000000000000" pitchFamily="2" charset="2"/>
              <a:buChar char="q"/>
            </a:pPr>
            <a:r>
              <a:rPr lang="en-US" sz="2400" dirty="0"/>
              <a:t>Generate options for collaborative resolutions</a:t>
            </a:r>
          </a:p>
        </p:txBody>
      </p:sp>
      <p:sp>
        <p:nvSpPr>
          <p:cNvPr id="3" name="Title 2">
            <a:extLst>
              <a:ext uri="{FF2B5EF4-FFF2-40B4-BE49-F238E27FC236}">
                <a16:creationId xmlns:a16="http://schemas.microsoft.com/office/drawing/2014/main" id="{9D4F53B9-D561-E988-3A79-2D8AF4A28495}"/>
              </a:ext>
            </a:extLst>
          </p:cNvPr>
          <p:cNvSpPr>
            <a:spLocks noGrp="1"/>
          </p:cNvSpPr>
          <p:nvPr>
            <p:ph type="title"/>
          </p:nvPr>
        </p:nvSpPr>
        <p:spPr/>
        <p:txBody>
          <a:bodyPr/>
          <a:lstStyle/>
          <a:p>
            <a:r>
              <a:rPr lang="en-US" dirty="0"/>
              <a:t>Compare Data &amp; Create Visuals</a:t>
            </a:r>
          </a:p>
        </p:txBody>
      </p:sp>
    </p:spTree>
    <p:extLst>
      <p:ext uri="{BB962C8B-B14F-4D97-AF65-F5344CB8AC3E}">
        <p14:creationId xmlns:p14="http://schemas.microsoft.com/office/powerpoint/2010/main" val="1257293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C2C21C-1B4C-D0CD-D2FB-8270935BCB15}"/>
              </a:ext>
            </a:extLst>
          </p:cNvPr>
          <p:cNvSpPr>
            <a:spLocks noGrp="1"/>
          </p:cNvSpPr>
          <p:nvPr>
            <p:ph idx="1"/>
          </p:nvPr>
        </p:nvSpPr>
        <p:spPr/>
        <p:txBody>
          <a:bodyPr>
            <a:normAutofit/>
          </a:bodyPr>
          <a:lstStyle/>
          <a:p>
            <a:pPr indent="-274320">
              <a:buFont typeface="Wingdings" panose="05000000000000000000" pitchFamily="2" charset="2"/>
              <a:buChar char="§"/>
            </a:pPr>
            <a:r>
              <a:rPr lang="en-US" sz="2800" dirty="0"/>
              <a:t>Draft response templates.</a:t>
            </a:r>
          </a:p>
          <a:p>
            <a:pPr indent="-274320">
              <a:buFont typeface="Wingdings" panose="05000000000000000000" pitchFamily="2" charset="2"/>
              <a:buChar char="§"/>
            </a:pPr>
            <a:r>
              <a:rPr lang="en-US" sz="2800" dirty="0"/>
              <a:t>Analyze claims in relation to identified contract provisions.</a:t>
            </a:r>
          </a:p>
          <a:p>
            <a:pPr indent="-274320">
              <a:buFont typeface="Wingdings" panose="05000000000000000000" pitchFamily="2" charset="2"/>
              <a:buChar char="§"/>
            </a:pPr>
            <a:r>
              <a:rPr lang="en-US" sz="2800" dirty="0"/>
              <a:t>Generate options for informal resolution.</a:t>
            </a:r>
          </a:p>
          <a:p>
            <a:pPr indent="-274320">
              <a:buFont typeface="Wingdings" panose="05000000000000000000" pitchFamily="2" charset="2"/>
              <a:buChar char="§"/>
            </a:pPr>
            <a:r>
              <a:rPr lang="en-US" sz="2800" dirty="0"/>
              <a:t>Draft script for grievance meetings.</a:t>
            </a:r>
          </a:p>
          <a:p>
            <a:pPr indent="-274320">
              <a:buFont typeface="Wingdings" panose="05000000000000000000" pitchFamily="2" charset="2"/>
              <a:buChar char="§"/>
            </a:pPr>
            <a:r>
              <a:rPr lang="en-US" sz="2800" dirty="0"/>
              <a:t>Create review template for grievance responses, including list of possible defenses.</a:t>
            </a:r>
          </a:p>
          <a:p>
            <a:pPr indent="-274320">
              <a:buFont typeface="Wingdings" panose="05000000000000000000" pitchFamily="2" charset="2"/>
              <a:buChar char="§"/>
            </a:pPr>
            <a:r>
              <a:rPr lang="en-US" sz="2800" dirty="0"/>
              <a:t>Schedule reminders regarding grievance timeline.</a:t>
            </a:r>
          </a:p>
        </p:txBody>
      </p:sp>
      <p:sp>
        <p:nvSpPr>
          <p:cNvPr id="3" name="Title 2">
            <a:extLst>
              <a:ext uri="{FF2B5EF4-FFF2-40B4-BE49-F238E27FC236}">
                <a16:creationId xmlns:a16="http://schemas.microsoft.com/office/drawing/2014/main" id="{17F24D54-D138-B451-7AB4-80D8FC0ED4B0}"/>
              </a:ext>
            </a:extLst>
          </p:cNvPr>
          <p:cNvSpPr>
            <a:spLocks noGrp="1"/>
          </p:cNvSpPr>
          <p:nvPr>
            <p:ph type="title"/>
          </p:nvPr>
        </p:nvSpPr>
        <p:spPr/>
        <p:txBody>
          <a:bodyPr/>
          <a:lstStyle/>
          <a:p>
            <a:r>
              <a:rPr lang="en-US" dirty="0"/>
              <a:t>AI in Grievance Responses</a:t>
            </a:r>
          </a:p>
        </p:txBody>
      </p:sp>
    </p:spTree>
    <p:extLst>
      <p:ext uri="{BB962C8B-B14F-4D97-AF65-F5344CB8AC3E}">
        <p14:creationId xmlns:p14="http://schemas.microsoft.com/office/powerpoint/2010/main" val="777150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219E0A0-50EA-4E44-C4F3-DB228733EA95}"/>
              </a:ext>
            </a:extLst>
          </p:cNvPr>
          <p:cNvPicPr>
            <a:picLocks noChangeAspect="1" noChangeArrowheads="1"/>
          </p:cNvPicPr>
          <p:nvPr/>
        </p:nvPicPr>
        <p:blipFill>
          <a:blip r:embed="rId3">
            <a:duotone>
              <a:prstClr val="black"/>
              <a:schemeClr val="accent4">
                <a:tint val="45000"/>
                <a:satMod val="400000"/>
              </a:schemeClr>
            </a:duotone>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bwMode="auto">
          <a:xfrm>
            <a:off x="28442" y="0"/>
            <a:ext cx="12135116" cy="8128000"/>
          </a:xfrm>
          <a:prstGeom prst="rect">
            <a:avLst/>
          </a:prstGeom>
          <a:solidFill>
            <a:srgbClr val="FFFFFF"/>
          </a:solidFill>
        </p:spPr>
      </p:pic>
      <p:sp>
        <p:nvSpPr>
          <p:cNvPr id="3" name="Content Placeholder 2">
            <a:extLst>
              <a:ext uri="{FF2B5EF4-FFF2-40B4-BE49-F238E27FC236}">
                <a16:creationId xmlns:a16="http://schemas.microsoft.com/office/drawing/2014/main" id="{5112BC44-FF88-3699-9F4D-528C23977E1B}"/>
              </a:ext>
            </a:extLst>
          </p:cNvPr>
          <p:cNvSpPr>
            <a:spLocks noGrp="1"/>
          </p:cNvSpPr>
          <p:nvPr>
            <p:ph type="ctrTitle"/>
          </p:nvPr>
        </p:nvSpPr>
        <p:spPr/>
        <p:txBody>
          <a:bodyPr anchor="b">
            <a:normAutofit/>
          </a:bodyPr>
          <a:lstStyle/>
          <a:p>
            <a:r>
              <a:rPr lang="en-US" sz="6000" b="1" dirty="0">
                <a:solidFill>
                  <a:schemeClr val="bg1"/>
                </a:solidFill>
              </a:rPr>
              <a:t>Cause for Concern</a:t>
            </a:r>
          </a:p>
        </p:txBody>
      </p:sp>
      <p:sp>
        <p:nvSpPr>
          <p:cNvPr id="5" name="Subtitle 4">
            <a:extLst>
              <a:ext uri="{FF2B5EF4-FFF2-40B4-BE49-F238E27FC236}">
                <a16:creationId xmlns:a16="http://schemas.microsoft.com/office/drawing/2014/main" id="{B14D7855-9293-DDE5-079C-9769F5DF2A15}"/>
              </a:ext>
            </a:extLst>
          </p:cNvPr>
          <p:cNvSpPr>
            <a:spLocks noGrp="1"/>
          </p:cNvSpPr>
          <p:nvPr>
            <p:ph type="subTitle" idx="1"/>
          </p:nvPr>
        </p:nvSpPr>
        <p:spPr/>
        <p:txBody>
          <a:bodyPr/>
          <a:lstStyle/>
          <a:p>
            <a:r>
              <a:rPr lang="en-US" dirty="0">
                <a:solidFill>
                  <a:schemeClr val="bg1"/>
                </a:solidFill>
              </a:rPr>
              <a:t>Potential issues for AI in Human Resources</a:t>
            </a:r>
          </a:p>
          <a:p>
            <a:endParaRPr lang="en-US" dirty="0"/>
          </a:p>
        </p:txBody>
      </p:sp>
    </p:spTree>
    <p:extLst>
      <p:ext uri="{BB962C8B-B14F-4D97-AF65-F5344CB8AC3E}">
        <p14:creationId xmlns:p14="http://schemas.microsoft.com/office/powerpoint/2010/main" val="103916393"/>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78EF-39D0-4931-B681-F23439FD7B0E}"/>
              </a:ext>
            </a:extLst>
          </p:cNvPr>
          <p:cNvSpPr>
            <a:spLocks noGrp="1"/>
          </p:cNvSpPr>
          <p:nvPr>
            <p:ph type="title"/>
          </p:nvPr>
        </p:nvSpPr>
        <p:spPr/>
        <p:txBody>
          <a:bodyPr/>
          <a:lstStyle/>
          <a:p>
            <a:r>
              <a:rPr lang="en-US" dirty="0"/>
              <a:t>Regulatory Reactions</a:t>
            </a:r>
          </a:p>
        </p:txBody>
      </p:sp>
      <p:sp>
        <p:nvSpPr>
          <p:cNvPr id="3" name="Content Placeholder 2">
            <a:extLst>
              <a:ext uri="{FF2B5EF4-FFF2-40B4-BE49-F238E27FC236}">
                <a16:creationId xmlns:a16="http://schemas.microsoft.com/office/drawing/2014/main" id="{B38C5D4F-6B79-0034-0ECD-90B27D2FED99}"/>
              </a:ext>
            </a:extLst>
          </p:cNvPr>
          <p:cNvSpPr>
            <a:spLocks noGrp="1"/>
          </p:cNvSpPr>
          <p:nvPr>
            <p:ph idx="1"/>
          </p:nvPr>
        </p:nvSpPr>
        <p:spPr>
          <a:xfrm>
            <a:off x="6096000" y="1845734"/>
            <a:ext cx="5059679" cy="4023360"/>
          </a:xfrm>
        </p:spPr>
        <p:txBody>
          <a:bodyPr>
            <a:normAutofit lnSpcReduction="10000"/>
          </a:bodyPr>
          <a:lstStyle/>
          <a:p>
            <a:pPr>
              <a:buFont typeface="Arial" panose="020B0604020202020204" pitchFamily="34" charset="0"/>
              <a:buChar char="•"/>
            </a:pPr>
            <a:r>
              <a:rPr lang="en-US" sz="3200" dirty="0"/>
              <a:t>Regulations clarify that the use of automated decision-making tools is subject to employment discrimination laws.</a:t>
            </a:r>
          </a:p>
          <a:p>
            <a:pPr>
              <a:buFont typeface="Arial" panose="020B0604020202020204" pitchFamily="34" charset="0"/>
              <a:buChar char="•"/>
            </a:pPr>
            <a:r>
              <a:rPr lang="en-US" sz="3200" dirty="0"/>
              <a:t>Record-keeping required for selection criteria and automated decision system data for </a:t>
            </a:r>
            <a:r>
              <a:rPr lang="en-US" sz="3200" b="1" u="sng" dirty="0"/>
              <a:t>four years</a:t>
            </a:r>
            <a:r>
              <a:rPr lang="en-US" sz="3200" dirty="0"/>
              <a:t>.</a:t>
            </a:r>
          </a:p>
        </p:txBody>
      </p:sp>
      <p:pic>
        <p:nvPicPr>
          <p:cNvPr id="5" name="Picture 4">
            <a:extLst>
              <a:ext uri="{FF2B5EF4-FFF2-40B4-BE49-F238E27FC236}">
                <a16:creationId xmlns:a16="http://schemas.microsoft.com/office/drawing/2014/main" id="{7E362341-139C-A2EA-5444-1B42E5F7DDC4}"/>
              </a:ext>
            </a:extLst>
          </p:cNvPr>
          <p:cNvPicPr>
            <a:picLocks noChangeAspect="1"/>
          </p:cNvPicPr>
          <p:nvPr/>
        </p:nvPicPr>
        <p:blipFill>
          <a:blip r:embed="rId3"/>
          <a:stretch>
            <a:fillRect/>
          </a:stretch>
        </p:blipFill>
        <p:spPr>
          <a:xfrm>
            <a:off x="1036321" y="2971465"/>
            <a:ext cx="4534533" cy="1771897"/>
          </a:xfrm>
          <a:prstGeom prst="rect">
            <a:avLst/>
          </a:prstGeom>
        </p:spPr>
      </p:pic>
    </p:spTree>
    <p:extLst>
      <p:ext uri="{BB962C8B-B14F-4D97-AF65-F5344CB8AC3E}">
        <p14:creationId xmlns:p14="http://schemas.microsoft.com/office/powerpoint/2010/main" val="1764164276"/>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EA1000B-46DB-F19F-5F03-EFA4E3D7DDCD}"/>
              </a:ext>
            </a:extLst>
          </p:cNvPr>
          <p:cNvSpPr>
            <a:spLocks noGrp="1"/>
          </p:cNvSpPr>
          <p:nvPr>
            <p:ph idx="1"/>
          </p:nvPr>
        </p:nvSpPr>
        <p:spPr/>
        <p:txBody>
          <a:bodyPr>
            <a:normAutofit fontScale="92500" lnSpcReduction="10000"/>
          </a:bodyPr>
          <a:lstStyle/>
          <a:p>
            <a:pPr marL="0" indent="0" algn="ctr">
              <a:buNone/>
            </a:pPr>
            <a:r>
              <a:rPr lang="en-US" b="1" u="sng" dirty="0"/>
              <a:t>Federal Law</a:t>
            </a:r>
          </a:p>
          <a:p>
            <a:r>
              <a:rPr lang="en-US" dirty="0"/>
              <a:t>Family Educational Rights and Privacy Act of 1974 (“FERPA”)(20 U.S.C. § 1232g; 34 C.F.R. 99);</a:t>
            </a:r>
          </a:p>
          <a:p>
            <a:r>
              <a:rPr lang="en-US" dirty="0"/>
              <a:t>Health Insurance Portability and Accountability Act of 1996 (“HIPAA”)(45 C.F.R. 160.</a:t>
            </a:r>
            <a:endParaRPr lang="en-US" u="sng" dirty="0"/>
          </a:p>
          <a:p>
            <a:pPr algn="ctr"/>
            <a:r>
              <a:rPr lang="en-US" b="1" u="sng" dirty="0"/>
              <a:t>California Law</a:t>
            </a:r>
          </a:p>
          <a:p>
            <a:r>
              <a:rPr lang="en-US" dirty="0"/>
              <a:t>California Information Practices Act (California Civil Code § 1798 </a:t>
            </a:r>
            <a:r>
              <a:rPr lang="en-US" i="1" dirty="0"/>
              <a:t>et seq.</a:t>
            </a:r>
            <a:r>
              <a:rPr lang="en-US" dirty="0"/>
              <a:t>);</a:t>
            </a:r>
          </a:p>
          <a:p>
            <a:r>
              <a:rPr lang="fr-FR" dirty="0"/>
              <a:t>California Education Code Sections 76230 &amp; 76240 </a:t>
            </a:r>
            <a:r>
              <a:rPr lang="fr-FR" i="1" dirty="0"/>
              <a:t>et </a:t>
            </a:r>
            <a:r>
              <a:rPr lang="fr-FR" i="1" dirty="0" err="1"/>
              <a:t>seq</a:t>
            </a:r>
            <a:r>
              <a:rPr lang="fr-FR" i="1" dirty="0"/>
              <a:t>. (Community </a:t>
            </a:r>
            <a:r>
              <a:rPr lang="fr-FR" i="1" dirty="0" err="1"/>
              <a:t>College</a:t>
            </a:r>
            <a:r>
              <a:rPr lang="fr-FR" i="1" dirty="0"/>
              <a:t> Districts)</a:t>
            </a:r>
            <a:r>
              <a:rPr lang="fr-FR" dirty="0"/>
              <a:t>;</a:t>
            </a:r>
          </a:p>
          <a:p>
            <a:r>
              <a:rPr lang="en-US" dirty="0"/>
              <a:t>Student Online Personal Information Protection Act (“SOPIPA”) (California Business &amp; Professions Code § 22584 </a:t>
            </a:r>
            <a:r>
              <a:rPr lang="en-US" i="1" dirty="0"/>
              <a:t>et seq.</a:t>
            </a:r>
            <a:r>
              <a:rPr lang="en-US" dirty="0"/>
              <a:t>;  </a:t>
            </a:r>
          </a:p>
          <a:p>
            <a:r>
              <a:rPr lang="en-US" dirty="0"/>
              <a:t> Article 1, Section 1 of the California Constitution; and</a:t>
            </a:r>
          </a:p>
          <a:p>
            <a:r>
              <a:rPr lang="en-US" dirty="0"/>
              <a:t>California Public Records Act (“CPRA”) (Govt. Code </a:t>
            </a:r>
            <a:r>
              <a:rPr lang="fr-FR" dirty="0"/>
              <a:t>§ </a:t>
            </a:r>
            <a:r>
              <a:rPr lang="en-US" dirty="0"/>
              <a:t>6250 </a:t>
            </a:r>
            <a:r>
              <a:rPr lang="en-US" i="1" dirty="0"/>
              <a:t>et seq.</a:t>
            </a:r>
            <a:r>
              <a:rPr lang="en-US" dirty="0"/>
              <a:t>)</a:t>
            </a:r>
          </a:p>
          <a:p>
            <a:endParaRPr lang="en-US" dirty="0"/>
          </a:p>
        </p:txBody>
      </p:sp>
      <p:sp>
        <p:nvSpPr>
          <p:cNvPr id="4" name="Title 3">
            <a:extLst>
              <a:ext uri="{FF2B5EF4-FFF2-40B4-BE49-F238E27FC236}">
                <a16:creationId xmlns:a16="http://schemas.microsoft.com/office/drawing/2014/main" id="{DC7FFD80-EDB3-63E0-6549-13838AA6B5AD}"/>
              </a:ext>
            </a:extLst>
          </p:cNvPr>
          <p:cNvSpPr>
            <a:spLocks noGrp="1"/>
          </p:cNvSpPr>
          <p:nvPr>
            <p:ph type="title"/>
          </p:nvPr>
        </p:nvSpPr>
        <p:spPr/>
        <p:txBody>
          <a:bodyPr/>
          <a:lstStyle/>
          <a:p>
            <a:pPr algn="ctr"/>
            <a:r>
              <a:rPr lang="en-US" b="1" i="1" u="sng" dirty="0"/>
              <a:t>Major</a:t>
            </a:r>
            <a:r>
              <a:rPr lang="en-US" b="1" i="1" dirty="0"/>
              <a:t> </a:t>
            </a:r>
            <a:r>
              <a:rPr lang="en-US" b="1" dirty="0"/>
              <a:t>Records Privacy Laws</a:t>
            </a:r>
            <a:endParaRPr lang="en-US" dirty="0"/>
          </a:p>
        </p:txBody>
      </p:sp>
    </p:spTree>
    <p:extLst>
      <p:ext uri="{BB962C8B-B14F-4D97-AF65-F5344CB8AC3E}">
        <p14:creationId xmlns:p14="http://schemas.microsoft.com/office/powerpoint/2010/main" val="3730165651"/>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78EF-39D0-4931-B681-F23439FD7B0E}"/>
              </a:ext>
            </a:extLst>
          </p:cNvPr>
          <p:cNvSpPr>
            <a:spLocks noGrp="1"/>
          </p:cNvSpPr>
          <p:nvPr>
            <p:ph type="title"/>
          </p:nvPr>
        </p:nvSpPr>
        <p:spPr/>
        <p:txBody>
          <a:bodyPr/>
          <a:lstStyle/>
          <a:p>
            <a:r>
              <a:rPr lang="en-US" dirty="0"/>
              <a:t>Regulatory Reactions</a:t>
            </a:r>
          </a:p>
        </p:txBody>
      </p:sp>
      <p:sp>
        <p:nvSpPr>
          <p:cNvPr id="3" name="Content Placeholder 2">
            <a:extLst>
              <a:ext uri="{FF2B5EF4-FFF2-40B4-BE49-F238E27FC236}">
                <a16:creationId xmlns:a16="http://schemas.microsoft.com/office/drawing/2014/main" id="{B38C5D4F-6B79-0034-0ECD-90B27D2FED99}"/>
              </a:ext>
            </a:extLst>
          </p:cNvPr>
          <p:cNvSpPr>
            <a:spLocks noGrp="1"/>
          </p:cNvSpPr>
          <p:nvPr>
            <p:ph idx="1"/>
          </p:nvPr>
        </p:nvSpPr>
        <p:spPr>
          <a:xfrm>
            <a:off x="6096000" y="1845734"/>
            <a:ext cx="5059679" cy="4023360"/>
          </a:xfrm>
        </p:spPr>
        <p:txBody>
          <a:bodyPr>
            <a:normAutofit/>
          </a:bodyPr>
          <a:lstStyle/>
          <a:p>
            <a:pPr>
              <a:buFont typeface="Arial" panose="020B0604020202020204" pitchFamily="34" charset="0"/>
              <a:buChar char="•"/>
            </a:pPr>
            <a:r>
              <a:rPr lang="en-US" sz="3200" dirty="0"/>
              <a:t>Effective in Sept. 2025, CPPA regulations address the use of automated decision-making technology (“ADMT”), including consumer notices, opt-out rights, and data transparency requirements.</a:t>
            </a:r>
          </a:p>
        </p:txBody>
      </p:sp>
      <p:pic>
        <p:nvPicPr>
          <p:cNvPr id="5" name="Picture 4">
            <a:extLst>
              <a:ext uri="{FF2B5EF4-FFF2-40B4-BE49-F238E27FC236}">
                <a16:creationId xmlns:a16="http://schemas.microsoft.com/office/drawing/2014/main" id="{7E362341-139C-A2EA-5444-1B42E5F7DD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6321" y="3297399"/>
            <a:ext cx="4534533" cy="1120029"/>
          </a:xfrm>
          <a:prstGeom prst="rect">
            <a:avLst/>
          </a:prstGeom>
        </p:spPr>
      </p:pic>
    </p:spTree>
    <p:extLst>
      <p:ext uri="{BB962C8B-B14F-4D97-AF65-F5344CB8AC3E}">
        <p14:creationId xmlns:p14="http://schemas.microsoft.com/office/powerpoint/2010/main" val="307190410"/>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19D2A-9A1B-8996-1FF8-DE61E762EAD5}"/>
              </a:ext>
            </a:extLst>
          </p:cNvPr>
          <p:cNvSpPr>
            <a:spLocks noGrp="1"/>
          </p:cNvSpPr>
          <p:nvPr>
            <p:ph type="title"/>
          </p:nvPr>
        </p:nvSpPr>
        <p:spPr/>
        <p:txBody>
          <a:bodyPr/>
          <a:lstStyle/>
          <a:p>
            <a:r>
              <a:rPr lang="en-US" dirty="0"/>
              <a:t>Concerns</a:t>
            </a:r>
          </a:p>
        </p:txBody>
      </p:sp>
      <p:sp>
        <p:nvSpPr>
          <p:cNvPr id="3" name="Content Placeholder 2">
            <a:extLst>
              <a:ext uri="{FF2B5EF4-FFF2-40B4-BE49-F238E27FC236}">
                <a16:creationId xmlns:a16="http://schemas.microsoft.com/office/drawing/2014/main" id="{217A5616-CFE8-9BDB-9CA1-D3B16589A7B5}"/>
              </a:ext>
            </a:extLst>
          </p:cNvPr>
          <p:cNvSpPr>
            <a:spLocks noGrp="1"/>
          </p:cNvSpPr>
          <p:nvPr>
            <p:ph idx="1"/>
          </p:nvPr>
        </p:nvSpPr>
        <p:spPr/>
        <p:txBody>
          <a:bodyPr>
            <a:normAutofit/>
          </a:bodyPr>
          <a:lstStyle/>
          <a:p>
            <a:pPr indent="-457200">
              <a:buFont typeface="Wingdings" panose="05000000000000000000" pitchFamily="2" charset="2"/>
              <a:buChar char="Ø"/>
            </a:pPr>
            <a:r>
              <a:rPr lang="en-US" sz="2800" dirty="0"/>
              <a:t>Sufficient data for the algorithm</a:t>
            </a:r>
          </a:p>
          <a:p>
            <a:pPr indent="-457200">
              <a:buFont typeface="Wingdings" panose="05000000000000000000" pitchFamily="2" charset="2"/>
              <a:buChar char="Ø"/>
            </a:pPr>
            <a:r>
              <a:rPr lang="en-US" sz="2800" dirty="0"/>
              <a:t>Legal regulation</a:t>
            </a:r>
          </a:p>
          <a:p>
            <a:pPr indent="-457200">
              <a:buFont typeface="Wingdings" panose="05000000000000000000" pitchFamily="2" charset="2"/>
              <a:buChar char="Ø"/>
            </a:pPr>
            <a:r>
              <a:rPr lang="en-US" sz="2800" dirty="0"/>
              <a:t>Poor AI may exacerbate bias and misuse</a:t>
            </a:r>
          </a:p>
          <a:p>
            <a:pPr indent="-457200">
              <a:buFont typeface="Wingdings" panose="05000000000000000000" pitchFamily="2" charset="2"/>
              <a:buChar char="Ø"/>
            </a:pPr>
            <a:r>
              <a:rPr lang="en-US" sz="2800" dirty="0"/>
              <a:t>Data privacy and security</a:t>
            </a:r>
          </a:p>
          <a:p>
            <a:pPr indent="-457200">
              <a:buFont typeface="Wingdings" panose="05000000000000000000" pitchFamily="2" charset="2"/>
              <a:buChar char="Ø"/>
            </a:pPr>
            <a:r>
              <a:rPr lang="en-US" sz="2800" dirty="0"/>
              <a:t>Transparency/Employee Trust</a:t>
            </a:r>
          </a:p>
          <a:p>
            <a:pPr indent="-457200">
              <a:buFont typeface="Wingdings" panose="05000000000000000000" pitchFamily="2" charset="2"/>
              <a:buChar char="Ø"/>
            </a:pPr>
            <a:r>
              <a:rPr lang="en-US" sz="2800" dirty="0"/>
              <a:t>Consent</a:t>
            </a:r>
          </a:p>
          <a:p>
            <a:pPr indent="-457200">
              <a:buFont typeface="Wingdings" panose="05000000000000000000" pitchFamily="2" charset="2"/>
              <a:buChar char="Ø"/>
            </a:pPr>
            <a:r>
              <a:rPr lang="en-US" sz="2800" dirty="0"/>
              <a:t>Training on AI/Lack of AI expertise</a:t>
            </a:r>
            <a:endParaRPr lang="en-US" dirty="0"/>
          </a:p>
        </p:txBody>
      </p:sp>
      <p:pic>
        <p:nvPicPr>
          <p:cNvPr id="4" name="Picture 2" descr="Scales of Justice Brisbane Supreme Court=">
            <a:extLst>
              <a:ext uri="{FF2B5EF4-FFF2-40B4-BE49-F238E27FC236}">
                <a16:creationId xmlns:a16="http://schemas.microsoft.com/office/drawing/2014/main" id="{1DDC76E6-ADDF-E903-B45F-3A687A31AD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08" r="52157" b="-1"/>
          <a:stretch/>
        </p:blipFill>
        <p:spPr bwMode="auto">
          <a:xfrm>
            <a:off x="9019036" y="0"/>
            <a:ext cx="3172964" cy="6334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571495"/>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FF7044-4AE9-35C6-C5FB-4C15C9C19D54}"/>
              </a:ext>
            </a:extLst>
          </p:cNvPr>
          <p:cNvSpPr>
            <a:spLocks noGrp="1"/>
          </p:cNvSpPr>
          <p:nvPr>
            <p:ph idx="1"/>
          </p:nvPr>
        </p:nvSpPr>
        <p:spPr/>
        <p:txBody>
          <a:bodyPr>
            <a:normAutofit/>
          </a:bodyPr>
          <a:lstStyle/>
          <a:p>
            <a:pPr marL="457200" indent="-457200">
              <a:buFont typeface="+mj-lt"/>
              <a:buAutoNum type="arabicPeriod"/>
            </a:pPr>
            <a:r>
              <a:rPr lang="en-US" b="1" dirty="0"/>
              <a:t>AI is an HR productivity tool.</a:t>
            </a:r>
            <a:endParaRPr lang="en-US" dirty="0"/>
          </a:p>
          <a:p>
            <a:pPr marL="384048" lvl="2" indent="0">
              <a:buNone/>
            </a:pPr>
            <a:r>
              <a:rPr lang="en-US" sz="1800" dirty="0"/>
              <a:t>	Use it to reduce administrative burden.</a:t>
            </a:r>
          </a:p>
          <a:p>
            <a:pPr marL="457200" indent="-457200">
              <a:buFont typeface="+mj-lt"/>
              <a:buAutoNum type="arabicPeriod"/>
            </a:pPr>
            <a:r>
              <a:rPr lang="en-US" b="1" dirty="0"/>
              <a:t>Consider risks, start with low-risk tasks.</a:t>
            </a:r>
            <a:endParaRPr lang="en-US" dirty="0"/>
          </a:p>
          <a:p>
            <a:pPr marL="384048" lvl="2" indent="0">
              <a:buNone/>
            </a:pPr>
            <a:r>
              <a:rPr lang="en-US" sz="1800" dirty="0"/>
              <a:t>	Drafting, summarizing, organizing, and training.</a:t>
            </a:r>
          </a:p>
          <a:p>
            <a:pPr marL="457200" indent="-457200">
              <a:buFont typeface="+mj-lt"/>
              <a:buAutoNum type="arabicPeriod"/>
            </a:pPr>
            <a:r>
              <a:rPr lang="en-US" b="1" dirty="0"/>
              <a:t>Protect employee information.</a:t>
            </a:r>
            <a:endParaRPr lang="en-US" dirty="0"/>
          </a:p>
          <a:p>
            <a:pPr marL="384048" lvl="2" indent="0">
              <a:buNone/>
            </a:pPr>
            <a:r>
              <a:rPr lang="en-US" sz="1800" dirty="0"/>
              <a:t>	Convenience does not override confidentiality or institutional data-governance requirements.</a:t>
            </a:r>
          </a:p>
          <a:p>
            <a:pPr marL="457200" indent="-457200">
              <a:buFont typeface="+mj-lt"/>
              <a:buAutoNum type="arabicPeriod"/>
            </a:pPr>
            <a:r>
              <a:rPr lang="en-US" b="1" dirty="0"/>
              <a:t>Employment decisions require heightened scrutiny.</a:t>
            </a:r>
            <a:endParaRPr lang="en-US" dirty="0"/>
          </a:p>
          <a:p>
            <a:pPr marL="384048" lvl="2" indent="0">
              <a:buNone/>
            </a:pPr>
            <a:r>
              <a:rPr lang="en-US" sz="1800" dirty="0"/>
              <a:t>	California and federal requirements increasingly address AI-assisted employment decisions. </a:t>
            </a:r>
          </a:p>
          <a:p>
            <a:pPr marL="457200" indent="-457200">
              <a:buFont typeface="+mj-lt"/>
              <a:buAutoNum type="arabicPeriod"/>
            </a:pPr>
            <a:r>
              <a:rPr lang="en-US" b="1" dirty="0"/>
              <a:t>Human judgment remains essential.</a:t>
            </a:r>
            <a:endParaRPr lang="en-US" dirty="0"/>
          </a:p>
          <a:p>
            <a:pPr marL="384048" lvl="2" indent="0">
              <a:buNone/>
            </a:pPr>
            <a:r>
              <a:rPr lang="en-US" sz="1800" b="1" dirty="0"/>
              <a:t>	AI can assist HR. AI cannot replace HR accountability.</a:t>
            </a:r>
            <a:endParaRPr lang="en-US" sz="1800" dirty="0"/>
          </a:p>
          <a:p>
            <a:endParaRPr lang="en-US" dirty="0"/>
          </a:p>
        </p:txBody>
      </p:sp>
      <p:sp>
        <p:nvSpPr>
          <p:cNvPr id="3" name="Title 2">
            <a:extLst>
              <a:ext uri="{FF2B5EF4-FFF2-40B4-BE49-F238E27FC236}">
                <a16:creationId xmlns:a16="http://schemas.microsoft.com/office/drawing/2014/main" id="{FBEC2BD2-1829-D172-AE10-4976D08F0DBB}"/>
              </a:ext>
            </a:extLst>
          </p:cNvPr>
          <p:cNvSpPr>
            <a:spLocks noGrp="1"/>
          </p:cNvSpPr>
          <p:nvPr>
            <p:ph type="title"/>
          </p:nvPr>
        </p:nvSpPr>
        <p:spPr/>
        <p:txBody>
          <a:bodyPr/>
          <a:lstStyle/>
          <a:p>
            <a:r>
              <a:rPr lang="en-US" b="1" dirty="0">
                <a:solidFill>
                  <a:schemeClr val="accent1"/>
                </a:solidFill>
              </a:rPr>
              <a:t>AI Implementation Takeaways</a:t>
            </a:r>
          </a:p>
        </p:txBody>
      </p:sp>
    </p:spTree>
    <p:extLst>
      <p:ext uri="{BB962C8B-B14F-4D97-AF65-F5344CB8AC3E}">
        <p14:creationId xmlns:p14="http://schemas.microsoft.com/office/powerpoint/2010/main" val="2595894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1">
            <a:extLst>
              <a:ext uri="{FF2B5EF4-FFF2-40B4-BE49-F238E27FC236}">
                <a16:creationId xmlns:a16="http://schemas.microsoft.com/office/drawing/2014/main" id="{BFA75FA9-D91A-8547-8C8E-5FD840EF0CB0}"/>
              </a:ext>
            </a:extLst>
          </p:cNvPr>
          <p:cNvSpPr>
            <a:spLocks noGrp="1"/>
          </p:cNvSpPr>
          <p:nvPr>
            <p:ph type="pic" sz="quarter" idx="14"/>
          </p:nvPr>
        </p:nvSpPr>
        <p:spPr/>
        <p:txBody>
          <a:bodyPr/>
          <a:lstStyle/>
          <a:p>
            <a:endParaRPr lang="en-US" dirty="0"/>
          </a:p>
        </p:txBody>
      </p:sp>
      <p:sp>
        <p:nvSpPr>
          <p:cNvPr id="19" name="Rectangle 18">
            <a:extLst>
              <a:ext uri="{FF2B5EF4-FFF2-40B4-BE49-F238E27FC236}">
                <a16:creationId xmlns:a16="http://schemas.microsoft.com/office/drawing/2014/main" id="{B33831CF-F4AB-044C-BB4B-D16FB895C3DF}"/>
              </a:ext>
            </a:extLst>
          </p:cNvPr>
          <p:cNvSpPr/>
          <p:nvPr/>
        </p:nvSpPr>
        <p:spPr>
          <a:xfrm rot="10800000" flipV="1">
            <a:off x="1583" y="5411982"/>
            <a:ext cx="12188828" cy="1446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D6243BC-7E79-4349-84F4-0CFBC93DE1E6}"/>
              </a:ext>
            </a:extLst>
          </p:cNvPr>
          <p:cNvSpPr/>
          <p:nvPr/>
        </p:nvSpPr>
        <p:spPr>
          <a:xfrm rot="10800000" flipV="1">
            <a:off x="1585" y="0"/>
            <a:ext cx="12188828" cy="541198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4CDEC56-A906-794E-9B05-FA128ECEF634}"/>
              </a:ext>
            </a:extLst>
          </p:cNvPr>
          <p:cNvSpPr txBox="1"/>
          <p:nvPr/>
        </p:nvSpPr>
        <p:spPr>
          <a:xfrm>
            <a:off x="2605534" y="2282798"/>
            <a:ext cx="6980925" cy="2400657"/>
          </a:xfrm>
          <a:prstGeom prst="rect">
            <a:avLst/>
          </a:prstGeom>
          <a:noFill/>
          <a:ln>
            <a:noFill/>
          </a:ln>
        </p:spPr>
        <p:txBody>
          <a:bodyPr wrap="squar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300" normalizeH="0" baseline="0" noProof="0" dirty="0">
                <a:ln>
                  <a:noFill/>
                </a:ln>
                <a:solidFill>
                  <a:prstClr val="white"/>
                </a:solidFill>
                <a:effectLst/>
                <a:uLnTx/>
                <a:uFillTx/>
                <a:latin typeface="PT Sans" panose="020B0503020203020204" pitchFamily="34" charset="77"/>
                <a:ea typeface="Source Sans Pro Semibold" panose="020B0503030403020204" pitchFamily="34" charset="0"/>
                <a:cs typeface="Open Sans Light" panose="020B0306030504020204" pitchFamily="34" charset="0"/>
              </a:rPr>
              <a:t>QUESTIONS?</a:t>
            </a:r>
          </a:p>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5000" b="1" i="0" u="none" strike="noStrike" kern="1200" cap="none" spc="300" normalizeH="0" baseline="0" noProof="0" dirty="0">
              <a:ln>
                <a:noFill/>
              </a:ln>
              <a:solidFill>
                <a:prstClr val="white"/>
              </a:solidFill>
              <a:effectLst/>
              <a:uLnTx/>
              <a:uFillTx/>
              <a:latin typeface="PT Sans" panose="020B0503020203020204" pitchFamily="34" charset="77"/>
              <a:ea typeface="Source Sans Pro Semibold" panose="020B0503030403020204" pitchFamily="34" charset="0"/>
              <a:cs typeface="Open Sans Light" panose="020B0306030504020204" pitchFamily="34" charset="0"/>
            </a:endParaRP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300" normalizeH="0" baseline="0" noProof="0" dirty="0">
                <a:ln>
                  <a:noFill/>
                </a:ln>
                <a:solidFill>
                  <a:prstClr val="white"/>
                </a:solidFill>
                <a:effectLst/>
                <a:uLnTx/>
                <a:uFillTx/>
                <a:latin typeface="PT Sans" panose="020B0503020203020204" pitchFamily="34" charset="77"/>
                <a:ea typeface="Source Sans Pro Semibold" panose="020B0503030403020204" pitchFamily="34" charset="0"/>
                <a:cs typeface="Open Sans Light" panose="020B0306030504020204" pitchFamily="34" charset="0"/>
              </a:rPr>
              <a:t>THANKS!</a:t>
            </a:r>
          </a:p>
        </p:txBody>
      </p:sp>
      <p:pic>
        <p:nvPicPr>
          <p:cNvPr id="3" name="Picture Placeholder 10">
            <a:extLst>
              <a:ext uri="{FF2B5EF4-FFF2-40B4-BE49-F238E27FC236}">
                <a16:creationId xmlns:a16="http://schemas.microsoft.com/office/drawing/2014/main" id="{175BBA99-CB42-587E-81C1-CE0BE55D6B88}"/>
              </a:ext>
            </a:extLst>
          </p:cNvPr>
          <p:cNvPicPr>
            <a:picLocks noChangeAspect="1"/>
          </p:cNvPicPr>
          <p:nvPr/>
        </p:nvPicPr>
        <p:blipFill>
          <a:blip r:embed="rId2">
            <a:extLst>
              <a:ext uri="{28A0092B-C50C-407E-A947-70E740481C1C}">
                <a14:useLocalDpi xmlns:a14="http://schemas.microsoft.com/office/drawing/2010/main" val="0"/>
              </a:ext>
            </a:extLst>
          </a:blip>
          <a:srcRect t="107" b="107"/>
          <a:stretch/>
        </p:blipFill>
        <p:spPr>
          <a:xfrm>
            <a:off x="4415866" y="5797366"/>
            <a:ext cx="3360267" cy="680131"/>
          </a:xfrm>
          <a:prstGeom prst="rect">
            <a:avLst/>
          </a:prstGeom>
          <a:noFill/>
        </p:spPr>
      </p:pic>
    </p:spTree>
    <p:extLst>
      <p:ext uri="{BB962C8B-B14F-4D97-AF65-F5344CB8AC3E}">
        <p14:creationId xmlns:p14="http://schemas.microsoft.com/office/powerpoint/2010/main" val="359464539"/>
      </p:ext>
    </p:extLst>
  </p:cSld>
  <p:clrMapOvr>
    <a:masterClrMapping/>
  </p:clrMapOvr>
</p:sld>
</file>

<file path=ppt/theme/theme1.xml><?xml version="1.0" encoding="utf-8"?>
<a:theme xmlns:a="http://schemas.openxmlformats.org/drawingml/2006/main" name="Retrospect">
  <a:themeElements>
    <a:clrScheme name="MBLFME">
      <a:dk1>
        <a:sysClr val="windowText" lastClr="000000"/>
      </a:dk1>
      <a:lt1>
        <a:sysClr val="window" lastClr="FFFFFF"/>
      </a:lt1>
      <a:dk2>
        <a:srgbClr val="841528"/>
      </a:dk2>
      <a:lt2>
        <a:srgbClr val="E4E9EF"/>
      </a:lt2>
      <a:accent1>
        <a:srgbClr val="841528"/>
      </a:accent1>
      <a:accent2>
        <a:srgbClr val="595959"/>
      </a:accent2>
      <a:accent3>
        <a:srgbClr val="64101E"/>
      </a:accent3>
      <a:accent4>
        <a:srgbClr val="E76B80"/>
      </a:accent4>
      <a:accent5>
        <a:srgbClr val="214461"/>
      </a:accent5>
      <a:accent6>
        <a:srgbClr val="758085"/>
      </a:accent6>
      <a:hlink>
        <a:srgbClr val="595959"/>
      </a:hlink>
      <a:folHlink>
        <a:srgbClr val="841528"/>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ACCCA Contract-Conflicts 2023-02-14-final.pptx" id="{C381EC7C-6ACC-4B15-922D-A1A4E506164C}" vid="{A1370696-F45D-4443-8D03-6035329474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649</TotalTime>
  <Words>3985</Words>
  <Application>Microsoft Office PowerPoint</Application>
  <PresentationFormat>Widescreen</PresentationFormat>
  <Paragraphs>505</Paragraphs>
  <Slides>40</Slides>
  <Notes>35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Aptos</vt:lpstr>
      <vt:lpstr>Arial</vt:lpstr>
      <vt:lpstr>Calibri</vt:lpstr>
      <vt:lpstr>Calibri Light</vt:lpstr>
      <vt:lpstr>Comic Sans MS</vt:lpstr>
      <vt:lpstr>Courier New</vt:lpstr>
      <vt:lpstr>PT Sans</vt:lpstr>
      <vt:lpstr>Wingdings</vt:lpstr>
      <vt:lpstr>Retrospect</vt:lpstr>
      <vt:lpstr>Seamless Integration of AI and Automation for HR Functions</vt:lpstr>
      <vt:lpstr>Disclaimer:</vt:lpstr>
      <vt:lpstr>PowerPoint Presentation</vt:lpstr>
      <vt:lpstr>PowerPoint Presentation</vt:lpstr>
      <vt:lpstr> </vt:lpstr>
      <vt:lpstr>What is Artificial Intelligence?</vt:lpstr>
      <vt:lpstr>Main AI Approaches</vt:lpstr>
      <vt:lpstr>AI Best Practices</vt:lpstr>
      <vt:lpstr>AI Benefits &amp; Uses </vt:lpstr>
      <vt:lpstr>AI Limitations </vt:lpstr>
      <vt:lpstr>AI Implementation Guidelines</vt:lpstr>
      <vt:lpstr>Practical AI Protocol Considerations</vt:lpstr>
      <vt:lpstr>Crafting a Prompt</vt:lpstr>
      <vt:lpstr>Using AI in Recruitment</vt:lpstr>
      <vt:lpstr>Benchmarking</vt:lpstr>
      <vt:lpstr>Job Descriptions</vt:lpstr>
      <vt:lpstr> AI in Application Processes</vt:lpstr>
      <vt:lpstr>Norming &amp; Interview Preparation </vt:lpstr>
      <vt:lpstr>Onboarding</vt:lpstr>
      <vt:lpstr>AI in Employee Relations &amp; Self Services</vt:lpstr>
      <vt:lpstr>Employee Counseling &amp; Discipline</vt:lpstr>
      <vt:lpstr>AI in Workplace Investigations</vt:lpstr>
      <vt:lpstr>Using AI for Benefits Communications</vt:lpstr>
      <vt:lpstr>Records Management</vt:lpstr>
      <vt:lpstr>AI for Employee Development</vt:lpstr>
      <vt:lpstr>AI in Employee Learning &amp; Development</vt:lpstr>
      <vt:lpstr>Workflow Optimization</vt:lpstr>
      <vt:lpstr>AI in Performance Assessment</vt:lpstr>
      <vt:lpstr>Employee Engagement</vt:lpstr>
      <vt:lpstr>AI for Labor Relations</vt:lpstr>
      <vt:lpstr>Bargaining Preparation</vt:lpstr>
      <vt:lpstr>Compare Data &amp; Create Visuals</vt:lpstr>
      <vt:lpstr>AI in Grievance Responses</vt:lpstr>
      <vt:lpstr>Cause for Concern</vt:lpstr>
      <vt:lpstr>Regulatory Reactions</vt:lpstr>
      <vt:lpstr>Major Records Privacy Laws</vt:lpstr>
      <vt:lpstr>Regulatory Reactions</vt:lpstr>
      <vt:lpstr>Concerns</vt:lpstr>
      <vt:lpstr>AI Implementation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Angelique Cramer</dc:creator>
  <cp:lastModifiedBy>Kristina Limon</cp:lastModifiedBy>
  <cp:revision>18</cp:revision>
  <dcterms:created xsi:type="dcterms:W3CDTF">2026-09-10T22:37:33Z</dcterms:created>
  <dcterms:modified xsi:type="dcterms:W3CDTF">2026-09-11T22:44:13Z</dcterms:modified>
</cp:coreProperties>
</file>