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94" r:id="rId5"/>
    <p:sldId id="259" r:id="rId6"/>
    <p:sldId id="260" r:id="rId7"/>
    <p:sldId id="261" r:id="rId8"/>
    <p:sldId id="262" r:id="rId9"/>
    <p:sldId id="263" r:id="rId10"/>
    <p:sldId id="264" r:id="rId11"/>
    <p:sldId id="295"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9912" autoAdjust="0"/>
  </p:normalViewPr>
  <p:slideViewPr>
    <p:cSldViewPr snapToGrid="0" snapToObjects="1">
      <p:cViewPr varScale="1">
        <p:scale>
          <a:sx n="34" d="100"/>
          <a:sy n="34" d="100"/>
        </p:scale>
        <p:origin x="59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779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  CLOCK: 2:45  |  PRESENTER: Michael opens, Lauren joins</a:t>
            </a:r>
          </a:p>
          <a:p>
            <a:endParaRPr/>
          </a:p>
          <a:p>
            <a:r>
              <a:t>OPEN WITH (Michael): "Good afternoon. In December the Chancellor's Office told the Legislature that the Title IX system in our colleges is broken. Not neglected. Broken by design. This session is about what you can do about that at your own institution before anyone in Sacramento fixes it for you."</a:t>
            </a:r>
          </a:p>
          <a:p>
            <a:endParaRPr/>
          </a:p>
          <a:p>
            <a:r>
              <a:t>TALKING POINTS:</a:t>
            </a:r>
          </a:p>
          <a:p>
            <a:r>
              <a:t>1. Identify the session as an implementation workshop, not a report summary. Everyone in the room can read the report. Fewer can say what it means for their org chart, their intake form, and their next budget request.</a:t>
            </a:r>
          </a:p>
          <a:p>
            <a:r>
              <a:t>2. Michael frames his lens: the legal and system context, and where the risk actually sits. Lauren frames hers: how an institution turns a reform document into roles, workflows, capacity, and accountability.</a:t>
            </a:r>
          </a:p>
          <a:p>
            <a:r>
              <a:t>3. Set expectations for the format: live poll at the start, a table exercise at the end, and an appendix of tools to take home. Tables should stay mixed if possible so that HR, EEO, Title IX, and student services voices are at each table.</a:t>
            </a:r>
          </a:p>
          <a:p>
            <a:endParaRPr/>
          </a:p>
          <a:p>
            <a:r>
              <a:t>HOUSEKEEPING: Confirm the hard stop at 4:00. Mention that the slide deck and appendix templates will be distributed through the conference.</a:t>
            </a:r>
          </a:p>
          <a:p>
            <a:endParaRPr/>
          </a:p>
          <a:p>
            <a:r>
              <a:t>TRANSITION: "Two of us, two perspectives, one problem. Here is how we divide the work."</a:t>
            </a:r>
          </a:p>
          <a:p>
            <a:endParaRPr/>
          </a:p>
          <a:p>
            <a:r>
              <a:t>SOURCES:</a:t>
            </a:r>
          </a:p>
          <a:p>
            <a:r>
              <a:t>- Conference session information supplied by the presenters and the conference coordinator.</a:t>
            </a:r>
          </a:p>
          <a:p>
            <a:r>
              <a:t>- Visual style and BBK branding adapted from the BBK presentation template.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  CLOCK: 2:46  |  PRESENTER: Michael, then Lauren</a:t>
            </a:r>
          </a:p>
          <a:p>
            <a:endParaRPr/>
          </a:p>
          <a:p>
            <a:r>
              <a:t>OPEN WITH (Michael): "I am the lawyer, so I will tell you what the report says, what the law currently requires, and what is only a proposal. Lauren runs the operating system, so she will tell you how any of it actually gets done."</a:t>
            </a:r>
          </a:p>
          <a:p>
            <a:endParaRPr/>
          </a:p>
          <a:p>
            <a:r>
              <a:t>TALKING POINTS:</a:t>
            </a:r>
          </a:p>
          <a:p>
            <a:r>
              <a:t>1. Michael, 30 seconds: public agency employment and education practice, Title IX and EEO investigations, and advising districts on the exact routing and role questions the report criticizes. Keep it short. Credibility comes from the content, not the biography.</a:t>
            </a:r>
          </a:p>
          <a:p>
            <a:r>
              <a:t>2. Lauren, 45 seconds: current role at Antelope Valley College overseeing people, culture, and talent. Implementation lives in cabinet, shared governance, bargaining, the board, and the budget calendar. Her lens is the one most attendees share.</a:t>
            </a:r>
          </a:p>
          <a:p>
            <a:r>
              <a:t>3. Land the bottom line on the slide: the legal framework matters, but the operating system decides whether the framework works. Most institutions in the report had the framework on paper and no working system underneath it.</a:t>
            </a:r>
          </a:p>
          <a:p>
            <a:endParaRPr/>
          </a:p>
          <a:p>
            <a:r>
              <a:t>ENGAGE: Quick show of hands. "How many of you personally hold the Title IX Coordinator role in addition to an HR or EEO role?" Note the number. You will refer back to it on the numbers slide.</a:t>
            </a:r>
          </a:p>
          <a:p>
            <a:endParaRPr/>
          </a:p>
          <a:p>
            <a:r>
              <a:t>TRANSITION (Lauren): "Before we tell you what the report found, tell us where the pressure is at your institution."</a:t>
            </a:r>
          </a:p>
          <a:p>
            <a:endParaRPr/>
          </a:p>
          <a:p>
            <a:r>
              <a:t>SOURCES:</a:t>
            </a:r>
          </a:p>
          <a:p>
            <a:r>
              <a:t>- Conference session information supplied by the presenters and the conference coordinator.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  CLOCK: 2:48  |  PRESENTER: Lauren</a:t>
            </a:r>
          </a:p>
          <a:p>
            <a:endParaRPr/>
          </a:p>
          <a:p>
            <a:r>
              <a:t>OPEN WITH: "Pick one. Not the one that is most annoying. The one that would hurt the most if it went wrong tomorrow."</a:t>
            </a:r>
          </a:p>
          <a:p>
            <a:endParaRPr/>
          </a:p>
          <a:p>
            <a:r>
              <a:t>TALKING POINTS:</a:t>
            </a:r>
          </a:p>
          <a:p>
            <a:r>
              <a:t>1. Run the poll with whatever is available: Mentimeter or Slido if the room has it, otherwise a show of hands by number. Ask for exactly one choice per person.</a:t>
            </a:r>
          </a:p>
          <a:p>
            <a:r>
              <a:t>2. Read the room out loud. Name the top two categories and the count. Write the winner on a flip chart or note it on your phone. You will return to it in the close.</a:t>
            </a:r>
          </a:p>
          <a:p>
            <a:r>
              <a:t>3. Invite one example from the room for the winning category, limited to 30 seconds. Cut off any example that starts to describe an identifiable complaint, a named employee, or a pending matter.</a:t>
            </a:r>
          </a:p>
          <a:p>
            <a:r>
              <a:t>4. Explain what the six categories are doing: they are the six systems the report found were failing, and they map directly to the WAVES framework in section three. Nothing the audience picks will be skipped.</a:t>
            </a:r>
          </a:p>
          <a:p>
            <a:endParaRPr/>
          </a:p>
          <a:p>
            <a:r>
              <a:t>GUARDRAIL: This is a public room with people from many districts. Remind participants that examples must be generic. No names, no campuses, no pending cases.</a:t>
            </a:r>
          </a:p>
          <a:p>
            <a:endParaRPr/>
          </a:p>
          <a:p>
            <a:r>
              <a:t>TRANSITION (Lauren to Michael): "Whatever you picked, the report probably found it. Michael, give us the numbers."</a:t>
            </a:r>
          </a:p>
          <a:p>
            <a:endParaRPr/>
          </a:p>
          <a:p>
            <a:r>
              <a:t>SOURCES:</a:t>
            </a:r>
          </a:p>
          <a:p>
            <a:r>
              <a:t>- WAVES framework developed by the presenters.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  CLOCK: 2:51  |  PRESENTER: Michael</a:t>
            </a:r>
          </a:p>
          <a:p>
            <a:endParaRPr/>
          </a:p>
          <a:p>
            <a:r>
              <a:t>OPEN WITH: "Seven colleges. Zero fully compliant policy sets. Let that sit for a second, because these were not chosen as the worst colleges. They were chosen to be representative."</a:t>
            </a:r>
          </a:p>
          <a:p>
            <a:endParaRPr/>
          </a:p>
          <a:p>
            <a:r>
              <a:t>TALKING POINTS:</a:t>
            </a:r>
          </a:p>
          <a:p>
            <a:r>
              <a:t>1. Seven: five individual colleges and one two college district (Bakersfield, East LA, Orange Coast, Riverside, Shasta, and Foothill DeAnza), selected for size, geography, housing, athletics, and district structure. TNG Consulting did the field work in three phases: a benchmarking survey, a policy review, and coordinator interviews.</a:t>
            </a:r>
          </a:p>
          <a:p>
            <a:r>
              <a:t>2. Zero of seven: the policy review used a checklist of more than 200 factors drawn from federal law, state law, and best practice. No reviewed campus was fully compliant. One website still carried a 2020 policy. One set of procedures cross referenced a policy that did not appear to exist.</a:t>
            </a:r>
          </a:p>
          <a:p>
            <a:r>
              <a:t>3. Five to forty percent: five of the seven coordinators spent only that fraction of their time on Title IX. The rest went to HR, student conduct, disability services, or general compliance. The report calls some of these "offices of one." Refer back to the show of hands from slide 2.</a:t>
            </a:r>
          </a:p>
          <a:p>
            <a:r>
              <a:t>4. Three to five years: that is how often policies were being updated at the reviewed colleges. Laws changed every year. The result is a standing state of noncompliance that no one person can fix by working harder.</a:t>
            </a:r>
          </a:p>
          <a:p>
            <a:r>
              <a:t>5. Two times: this is a planning number, not a finding. The report says that where a trusted external resolution model has been used elsewhere, complaint volume commonly rises as confidence grows, and it tells the Legislature to fund for a potential doubling in the first five years. The point for this room: if you fix access and trust, expect more reports, and budget for it.</a:t>
            </a:r>
          </a:p>
          <a:p>
            <a:endParaRPr/>
          </a:p>
          <a:p>
            <a:r>
              <a:t>GUARDRAIL: These figures describe the seven college sample. The report says the findings are reasonably generalizable but expressly disclaims a definitive audit of all 116 colleges. Say that out loud.</a:t>
            </a:r>
          </a:p>
          <a:p>
            <a:endParaRPr/>
          </a:p>
          <a:p>
            <a:r>
              <a:t>TRANSITION: "So what are we going to do with that in the next 70 minutes? Four things."</a:t>
            </a:r>
          </a:p>
          <a:p>
            <a:endParaRPr/>
          </a:p>
          <a:p>
            <a:r>
              <a:t>SOURCES:</a:t>
            </a:r>
          </a:p>
          <a:p>
            <a:r>
              <a:t>- California Community Colleges Chancellor's Office, 2025 Gender Equity Report (pursuant to AB 2048), Dec. 22, 2025, https://www.cccco.edu/-/media/CCCCO-Website/docs/report/2025-Gender-Equity-Report.pdf (Executive Summary; Methodology, Phases I to III; Recommendations B.1 on anticipated complaint volume).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  CLOCK: 2:53  |  PRESENTER: Michael</a:t>
            </a:r>
          </a:p>
          <a:p>
            <a:endParaRPr/>
          </a:p>
          <a:p>
            <a:r>
              <a:t>OPEN WITH: "This is not a Title IX regulations course. If you want to argue about cross examination rules, find me at the break."</a:t>
            </a:r>
          </a:p>
          <a:p>
            <a:endParaRPr/>
          </a:p>
          <a:p>
            <a:r>
              <a:t>TALKING POINTS:</a:t>
            </a:r>
          </a:p>
          <a:p>
            <a:r>
              <a:t>1. Outcome one: read the report accurately. Separate what the Workgroup found at seven colleges, what it recommended statewide, and what those two things imply for your institution.</a:t>
            </a:r>
          </a:p>
          <a:p>
            <a:r>
              <a:t>2. Outcome two: update the legal status. As of today, some of what the report asked for is pending legislation, some is current law, and some is neither. Confusing those categories is how institutions end up implementing a bill that never passed while ignoring a statute that did.</a:t>
            </a:r>
          </a:p>
          <a:p>
            <a:r>
              <a:t>3. Outcome three: use the WAVES framework to turn recommendations into ownership, workflow, capacity, and governance decisions.</a:t>
            </a:r>
          </a:p>
          <a:p>
            <a:r>
              <a:t>4. Outcome four: leave with a 90 day plan of actions that do not require a new statute or a perfect budget.</a:t>
            </a:r>
          </a:p>
          <a:p>
            <a:r>
              <a:t>5. Point to the appendix: policy matrix, role and conflict map, case management fields, vendor checklist, dashboard questions. Those are the take home tools.</a:t>
            </a:r>
          </a:p>
          <a:p>
            <a:endParaRPr/>
          </a:p>
          <a:p>
            <a:r>
              <a:t>TRANSITION: "Section one. We are going to read the report the way an architect reads a building inspection: as a design brief."</a:t>
            </a:r>
          </a:p>
          <a:p>
            <a:endParaRPr/>
          </a:p>
          <a:p>
            <a:r>
              <a:t>SOURCES:</a:t>
            </a:r>
          </a:p>
          <a:p>
            <a:r>
              <a:t>- WAVES implementation framework developed by the presenters for this ACHRO/EEO session.</a:t>
            </a:r>
          </a:p>
          <a:p>
            <a:r>
              <a:t>- California Community Colleges Chancellor's Office, 2025 Gender Equity Report (pursuant to AB 2048), Dec. 22, 2025, https://www.cccco.edu/-/media/CCCCO-Website/docs/report/2025-Gender-Equity-Report.pdf</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15 seconds  |  CLOCK: 2:54  |  PRESENTER: Michael</a:t>
            </a:r>
          </a:p>
          <a:p>
            <a:endParaRPr/>
          </a:p>
          <a:p>
            <a:r>
              <a:t>Divider only. One sentence: "Section one is the report itself. What it found, what it did not claim, and why it matters even if your college was not one of the seven."</a:t>
            </a:r>
          </a:p>
          <a:p>
            <a:endParaRPr/>
          </a:p>
          <a:p>
            <a:r>
              <a:t>TRANSITION: Go straight to the mandate and method.</a:t>
            </a:r>
          </a:p>
          <a:p>
            <a:endParaRPr/>
          </a:p>
          <a:p>
            <a:r>
              <a:t>SOURCES:</a:t>
            </a:r>
          </a:p>
          <a:p>
            <a:r>
              <a:t>- California Community Colleges Chancellor's Office, 2025 Gender Equity Report (pursuant to AB 2048), Dec. 22, 2025, https://www.cccco.edu/-/media/CCCCO-Website/docs/report/2025-Gender-Equity-Report.pdf</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  CLOCK: 2:54  |  PRESENTER: Michael</a:t>
            </a:r>
          </a:p>
          <a:p>
            <a:endParaRPr/>
          </a:p>
          <a:p>
            <a:r>
              <a:t>OPEN WITH: "The report exists because the Legislature ordered it. AB 2048 told the Chancellor to convene stakeholders and recommend systemic reforms to prevent, detect, and address sexual harassment, and to deliver them by December 1, 2025. It arrived December 22."</a:t>
            </a:r>
          </a:p>
          <a:p>
            <a:endParaRPr/>
          </a:p>
          <a:p>
            <a:r>
              <a:t>TALKING POINTS:</a:t>
            </a:r>
          </a:p>
          <a:p>
            <a:r>
              <a:t>1. Mandate: AB 2048 (M. Fong, Chapter 694, Statutes of 2024) added Education Code section 66281. It required recommendations in five areas: baseline policy standards, compliance monitoring, transparent reporting, staffing and training, and statewide support.</a:t>
            </a:r>
          </a:p>
          <a:p>
            <a:r>
              <a:t>2. Method: a 28 member Workgroup chaired by Vice Chancellor David O'Brien, including Board of Governors members, trustees, a college president, faculty, classified staff, students, general counsel, Title IX coordinators, and TNG Consulting. It met eight times between October 2024 and November 2025. The field assessment covered seven colleges.</a:t>
            </a:r>
          </a:p>
          <a:p>
            <a:r>
              <a:t>3. Caveat: the report itself says it is impossible to determine definitively whether the findings apply to all 116 colleges without assessing all of them. Treat the findings as risk indicators, not as a verdict on your campus.</a:t>
            </a:r>
          </a:p>
          <a:p>
            <a:r>
              <a:t>4. Use: the right response to each finding is a local question. "Does this condition exist here, and how would we know?" That is the self assessment table in the appendix.</a:t>
            </a:r>
          </a:p>
          <a:p>
            <a:endParaRPr/>
          </a:p>
          <a:p>
            <a:r>
              <a:t>GUARDRAIL: Do not describe the report as an audit of the system. It was a sample. Overstating the scope invites a credibility challenge from anyone in the room who was at one of the seven colleges.</a:t>
            </a:r>
          </a:p>
          <a:p>
            <a:endParaRPr/>
          </a:p>
          <a:p>
            <a:r>
              <a:t>TRANSITION: "The report's diagnosis fits in one sentence. Here it is."</a:t>
            </a:r>
          </a:p>
          <a:p>
            <a:endParaRPr/>
          </a:p>
          <a:p>
            <a:r>
              <a:t>SOURCES:</a:t>
            </a:r>
          </a:p>
          <a:p>
            <a:r>
              <a:t>- California Community Colleges Chancellor's Office, 2025 Gender Equity Report (pursuant to AB 2048), Dec. 22, 2025, https://www.cccco.edu/-/media/CCCCO-Website/docs/report/2025-Gender-Equity-Report.pdf (transmittal letter; Appendix: Background and Legislative Mandate; Appendix: Working Group Charter; Appendix: Methodology).</a:t>
            </a:r>
          </a:p>
          <a:p>
            <a:r>
              <a:t>- AB 2048 (M. Fong), Chapter 694, Statutes of 2024, Education Code section 66281.</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  CLOCK: 2:56  |  PRESENTER: Michael</a:t>
            </a:r>
          </a:p>
          <a:p>
            <a:endParaRPr/>
          </a:p>
          <a:p>
            <a:r>
              <a:t>OPEN WITH: Read the quotation aloud, slowly. Then: "That is the Chancellor's Office describing its own system to the Legislature. It is unusually candid, and it matters that the blame is placed on design rather than on people."</a:t>
            </a:r>
          </a:p>
          <a:p>
            <a:endParaRPr/>
          </a:p>
          <a:p>
            <a:r>
              <a:t>TALKING POINTS:</a:t>
            </a:r>
          </a:p>
          <a:p>
            <a:r>
              <a:t>1. Design: the report describes students and employees having to navigate five or more policies and multiple definitions of harassment just to understand their options. It calls the result a "compliance maze" that forces practitioners to choose between what is legal, what is best practice, and what is even possible.</a:t>
            </a:r>
          </a:p>
          <a:p>
            <a:r>
              <a:t>2. Capacity: coordinators are asked to do specialized legal and investigative work without protected time, deputies, administrative support, or reliable training. The report says the job would be impossible even for someone dedicated to it full time.</a:t>
            </a:r>
          </a:p>
          <a:p>
            <a:r>
              <a:t>3. Oversight: 73 districts, local control, and no one at the system level historically monitoring whether policies were adopted or followed. Policy change at the district level was described as "cumbersome, onerous, and dysfunctional."</a:t>
            </a:r>
          </a:p>
          <a:p>
            <a:r>
              <a:t>4. The distinction the report draws over and over: practitioners are committed and capable. The system around them is not. That framing is useful for this audience because it lets you take the findings to cabinet without indicting your own coordinator.</a:t>
            </a:r>
          </a:p>
          <a:p>
            <a:endParaRPr/>
          </a:p>
          <a:p>
            <a:r>
              <a:t>TRANSITION: "Out of that diagnosis come five specific conditions. Each one is a question to ask about your own campus."</a:t>
            </a:r>
          </a:p>
          <a:p>
            <a:endParaRPr/>
          </a:p>
          <a:p>
            <a:r>
              <a:t>SOURCES:</a:t>
            </a:r>
          </a:p>
          <a:p>
            <a:r>
              <a:t>- California Community Colleges Chancellor's Office, 2025 Gender Equity Report (pursuant to AB 2048), Dec. 22, 2025, https://www.cccco.edu/-/media/CCCCO-Website/docs/report/2025-Gender-Equity-Report.pdf (Executive Summary).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  CLOCK: 2:58  |  PRESENTER: Michael</a:t>
            </a:r>
          </a:p>
          <a:p>
            <a:endParaRPr/>
          </a:p>
          <a:p>
            <a:r>
              <a:t>OPEN WITH: "Five findings. As I go through them, notice that each one feeds the next."</a:t>
            </a:r>
          </a:p>
          <a:p>
            <a:endParaRPr/>
          </a:p>
          <a:p>
            <a:r>
              <a:t>TALKING POINTS:</a:t>
            </a:r>
          </a:p>
          <a:p>
            <a:r>
              <a:t>1. Policy maze: outdated policies drawn from various templates, cross references to documents that did not exist, and no reviewed campus that had updated its policies for the new state informal resolution requirements. One college reported being forced to choose between following federal law and following outdated district approved policy.</a:t>
            </a:r>
          </a:p>
          <a:p>
            <a:r>
              <a:t>2. Split roles: most coordinators surveyed spend a fraction of their time on Title IX. Most report to HR. Tenure ranged from seven months to fourteen years, and one coordinator resigned between phases of the assessment and was never replaced for the interview. Turnover means lost institutional knowledge.</a:t>
            </a:r>
          </a:p>
          <a:p>
            <a:r>
              <a:t>3. Slow resolution: resolutions take an unreasonable amount of time, even when outsourced. Colleges described outsourced work product as too slow and vendors as unfamiliar with Title IX. Coordinating multiple firms was called chaotic.</a:t>
            </a:r>
          </a:p>
          <a:p>
            <a:r>
              <a:t>4. Reporting friction: at one college a report was filed and never received by the Title IX office. At another, students were steered to Student Conduct unless they insisted on a formal complaint. Faculty and staff reported uncertainty about procedures. Students described feeling "overwhelmed" and "embarrassed."</a:t>
            </a:r>
          </a:p>
          <a:p>
            <a:r>
              <a:t>5. Prevention displaced: responsible employee training is "technically occurring" but "not thriving." Coordinators described prevention as reactive. Climate surveys were paused at many colleges waiting for a federal template that has not arrived.</a:t>
            </a:r>
          </a:p>
          <a:p>
            <a:r>
              <a:t>6. Tie it together: fragmented policy causes misrouting, misrouting causes delay, delay erodes trust, low trust suppresses reporting, and low reporting is misread as success, which starves prevention of resources. That loop is the next slide.</a:t>
            </a:r>
          </a:p>
          <a:p>
            <a:endParaRPr/>
          </a:p>
          <a:p>
            <a:r>
              <a:t>GUARDRAIL: When you use the "no reviewed campus was fully compliant" line, repeat "in the seven college assessment." Do not generalize it to every college in the state.</a:t>
            </a:r>
          </a:p>
          <a:p>
            <a:endParaRPr/>
          </a:p>
          <a:p>
            <a:r>
              <a:t>TRANSITION: "The most important of these is the trust loop, because it is the one your board is most likely to misread."</a:t>
            </a:r>
          </a:p>
          <a:p>
            <a:endParaRPr/>
          </a:p>
          <a:p>
            <a:r>
              <a:t>SOURCES:</a:t>
            </a:r>
          </a:p>
          <a:p>
            <a:r>
              <a:t>- California Community Colleges Chancellor's Office, 2025 Gender Equity Report (pursuant to AB 2048), Dec. 22, 2025, https://www.cccco.edu/-/media/CCCCO-Website/docs/report/2025-Gender-Equity-Report.pdf (Executive Summary; Findings; Appendix: Methodology, Phases I to III).</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2.5 minutes  |  CLOCK: 3:01  |  PRESENTER: Michael</a:t>
            </a:r>
          </a:p>
          <a:p>
            <a:endParaRPr/>
          </a:p>
          <a:p>
            <a:r>
              <a:t>OPEN WITH: "The report puts this in one line: low numbers don't mean low incidence, they mean low trust. If your annual report shows very few complaints, that is not a slide to celebrate at the board meeting."</a:t>
            </a:r>
          </a:p>
          <a:p>
            <a:endParaRPr/>
          </a:p>
          <a:p>
            <a:r>
              <a:t>TALKING POINTS:</a:t>
            </a:r>
          </a:p>
          <a:p>
            <a:r>
              <a:t>1. Walk the six steps quickly. Confusing pathways lead to delayed or misrouted reports. Delay and misrouting reduce confidence. Reduced confidence means fewer people come forward. Low volume is read as proof the system works. Capacity stays underfunded. The loop repeats.</a:t>
            </a:r>
          </a:p>
          <a:p>
            <a:r>
              <a:t>2. The report found that none of the assessed colleges had complaint volumes that would be expected for institutions of their size, and it drew the inference that colleges are under serving their communities. It also found a cycle of distrust at almost all assessed colleges, driven partly by the campus community learning how long resolutions take.</a:t>
            </a:r>
          </a:p>
          <a:p>
            <a:r>
              <a:t>3. Community college populations turn over fast. If a resolution takes longer than a semester, one or both parties may no longer be affiliated with the college by the time it ends. Speed is a substantive fairness issue here, not just an efficiency issue.</a:t>
            </a:r>
          </a:p>
          <a:p>
            <a:r>
              <a:t>4. The flip side, which the report also says: an increase in reports may mean improved access and trust. When your first annual report under section 66282.1 shows numbers rising, you need a narrative ready for the board that explains why that can be good news.</a:t>
            </a:r>
          </a:p>
          <a:p>
            <a:r>
              <a:t>5. Preview the sustain slide: this is why the dashboard later in the session reads volume alongside time to acknowledge, time to resolve, supportive measures offered, and training reach. A single number cannot tell you which part of the loop you are in.</a:t>
            </a:r>
          </a:p>
          <a:p>
            <a:endParaRPr/>
          </a:p>
          <a:p>
            <a:r>
              <a:t>ENGAGE: Ask: "Has anyone here had a board member or president describe low complaint numbers as evidence the campus is doing well?" Expect nods. Do not ask for details.</a:t>
            </a:r>
          </a:p>
          <a:p>
            <a:endParaRPr/>
          </a:p>
          <a:p>
            <a:r>
              <a:t>TRANSITION: "There is one more finding I want to spend real time on, because it is aimed directly at the people in this room."</a:t>
            </a:r>
          </a:p>
          <a:p>
            <a:endParaRPr/>
          </a:p>
          <a:p>
            <a:r>
              <a:t>SOURCES:</a:t>
            </a:r>
          </a:p>
          <a:p>
            <a:r>
              <a:t>- California Community Colleges Chancellor's Office, 2025 Gender Equity Report (pursuant to AB 2048), Dec. 22, 2025, https://www.cccco.edu/-/media/CCCCO-Website/docs/report/2025-Gender-Equity-Report.pdf (Executive Summary; Findings on barriers to reporting; Recommendations A.2 on transparent reporting).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  CLOCK: 3:04  |  PRESENTER: Michael</a:t>
            </a:r>
          </a:p>
          <a:p>
            <a:endParaRPr/>
          </a:p>
          <a:p>
            <a:r>
              <a:t>OPEN WITH: Read the quotation. Then: "That sentence is from the methodology appendix, and it describes a practice that exists at a lot of colleges, including some that think they are doing it right."</a:t>
            </a:r>
          </a:p>
          <a:p>
            <a:endParaRPr/>
          </a:p>
          <a:p>
            <a:r>
              <a:t>TALKING POINTS:</a:t>
            </a:r>
          </a:p>
          <a:p>
            <a:r>
              <a:t>1. What the report found: at multiple colleges, when a student complaint named an employee, the matter was referred to HR. Title IX staff did intake and supportive measures and were then excluded from the rest of the process. There was no live hearing, no opportunity for cross examination, and none of the due process protections the 2020 regulations require. Several participants acknowledged the practice did not comply with federal or state mandates.</a:t>
            </a:r>
          </a:p>
          <a:p>
            <a:r>
              <a:t>2. A related finding from the same section: at least one coordinator faced internal resistance to formal investigations because they were viewed as a "waste of resources," and another was discouraged from entertaining formal complaints by senior administrators who worried that a high complaint count would harm the college's reputation. The report is careful to call these anecdotes indicators of a training need for senior administrators, not proof that compliance is being ignored. Say that.</a:t>
            </a:r>
          </a:p>
          <a:p>
            <a:r>
              <a:t>3. Why it matters in this room: most coordinators in the sample report to HR. Many attendees hold both roles. The report says the HR diversion practice "risks meeting the definition of retaliation" under 34 CFR section 106.71. That is a risk statement, not a finding of retaliation, and the analysis is fact specific. But the exposure runs to the institution and to the individuals making the routing decision.</a:t>
            </a:r>
          </a:p>
          <a:p>
            <a:r>
              <a:t>4. What to do: coordination is not substitution. A student complaint against an employee can trigger the Title IX grievance process, an HR disciplinary process under the collective bargaining agreement and Skelly, and possibly a FEHA or Title VII analysis. Those run in parallel with one case record, distinct lanes, distinct decision makers where required, and a documented handoff. The Title IX process does not disappear because the respondent has a personnel file.</a:t>
            </a:r>
          </a:p>
          <a:p>
            <a:r>
              <a:t>5. The report's own answer to the tension: it recommends mandatory training for everyone involved in employee discipline, including Skelly hearing officers and union representatives, because it found that disciplinary hearings were overturning campus findings without an equitable process.</a:t>
            </a:r>
          </a:p>
          <a:p>
            <a:endParaRPr/>
          </a:p>
          <a:p>
            <a:r>
              <a:t>GUARDRAIL: Do not say HR routing "is" retaliation. The report says "could amount to" and "risks meeting the definition of." Keep that qualifier. The point is that the practice is a legal risk that has now been documented in a public report to the Legislature, which plaintiffs' counsel and OCR can read.</a:t>
            </a:r>
          </a:p>
          <a:p>
            <a:endParaRPr/>
          </a:p>
          <a:p>
            <a:r>
              <a:t>ENGAGE: Lauren adds 30 seconds from the operator's seat: the practical reason this happens is usually speed and familiarity, not bad intent. HR knows the CBA and the Skelly calendar. The fix is a written routing protocol, which is in section three.</a:t>
            </a:r>
          </a:p>
          <a:p>
            <a:endParaRPr/>
          </a:p>
          <a:p>
            <a:r>
              <a:t>TRANSITION: "Before we leave the findings, the report also found things that work. Lauren."</a:t>
            </a:r>
          </a:p>
          <a:p>
            <a:endParaRPr/>
          </a:p>
          <a:p>
            <a:r>
              <a:t>SOURCES:</a:t>
            </a:r>
          </a:p>
          <a:p>
            <a:r>
              <a:t>- California Community Colleges Chancellor's Office, 2025 Gender Equity Report (pursuant to AB 2048), Dec. 22, 2025, https://www.cccco.edu/-/media/CCCCO-Website/docs/report/2025-Gender-Equity-Report.pdf (Findings, Noncompliant Resolution Practices; Appendix: Methodology, Phase III, Noncompliance in Employee Related Cases; Recommendations E.2).</a:t>
            </a:r>
          </a:p>
          <a:p>
            <a:r>
              <a:t>- 34 C.F.R. section 106.71 (retaliation).</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1.5 minutes  |  CLOCK: 3:07  |  PRESENTER: Lauren</a:t>
            </a:r>
          </a:p>
          <a:p>
            <a:endParaRPr/>
          </a:p>
          <a:p>
            <a:r>
              <a:t>OPEN WITH: "Nobody should leave the first section thinking their program is a failure. The report went out of its way to say what is working."</a:t>
            </a:r>
          </a:p>
          <a:p>
            <a:endParaRPr/>
          </a:p>
          <a:p>
            <a:r>
              <a:t>TALKING POINTS:</a:t>
            </a:r>
          </a:p>
          <a:p>
            <a:r>
              <a:t>1. Supportive measures: the report says coordinators tend to excel here. They offer a wide range of flexible measures, track them, and provide them regardless of whether a formal complaint is filed, including tailored no contact directives. This was consistent across campuses.</a:t>
            </a:r>
          </a:p>
          <a:p>
            <a:r>
              <a:t>2. Reporting innovation: one college implemented a mobile reporting app and saw a noticeable increase in reports. The report reads that as evidence that reports are pent up behind a confusing labyrinth of options, and calls the app a possible model for scalable innovation. Low cost, high signal.</a:t>
            </a:r>
          </a:p>
          <a:p>
            <a:r>
              <a:t>3. Practitioner commitment: the report repeatedly describes coordinators as earnest, capable, and ready to fix things if given the tools. Most already have confidential resources, an amnesty policy, and integration with a CARE or behavioral intervention team.</a:t>
            </a:r>
          </a:p>
          <a:p>
            <a:r>
              <a:t>4. Implementation lesson: restructuring can break the things that work. Before you redesign intake or move a function, identify what your coordinator already does well and protect it.</a:t>
            </a:r>
          </a:p>
          <a:p>
            <a:endParaRPr/>
          </a:p>
          <a:p>
            <a:r>
              <a:t>ENGAGE: "Turn to the person next to you. Thirty seconds. Name one thing your Title IX or EEO function does well that you would not want a reorganization to break." Take one answer from the room.</a:t>
            </a:r>
          </a:p>
          <a:p>
            <a:endParaRPr/>
          </a:p>
          <a:p>
            <a:r>
              <a:t>TRANSITION: "Section two. The report proposed a new architecture. The question for today is which pieces of it exist, which are pending, and which are only ideas."</a:t>
            </a:r>
          </a:p>
          <a:p>
            <a:endParaRPr/>
          </a:p>
          <a:p>
            <a:r>
              <a:t>SOURCES:</a:t>
            </a:r>
          </a:p>
          <a:p>
            <a:r>
              <a:t>- California Community Colleges Chancellor's Office, 2025 Gender Equity Report (pursuant to AB 2048), Dec. 22, 2025, https://www.cccco.edu/-/media/CCCCO-Website/docs/report/2025-Gender-Equity-Report.pdf (Findings; Recommendations B; Appendix: Methodology, Phase I).</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15 seconds  |  CLOCK: 3:08  |  PRESENTER: Michael</a:t>
            </a:r>
          </a:p>
          <a:p>
            <a:endParaRPr/>
          </a:p>
          <a:p>
            <a:r>
              <a:t>Divider only. One sentence: "Section two is about discipline. The report recommended a structure. The Legislature has not built it. Your obligations did not pause while everyone waited."</a:t>
            </a:r>
          </a:p>
          <a:p>
            <a:endParaRPr/>
          </a:p>
          <a:p>
            <a:r>
              <a:t>TRANSITION: Go to the six pillars.</a:t>
            </a:r>
          </a:p>
          <a:p>
            <a:endParaRPr/>
          </a:p>
          <a:p>
            <a:r>
              <a:t>SOURCES:</a:t>
            </a:r>
          </a:p>
          <a:p>
            <a:r>
              <a:t>- California Community Colleges Chancellor's Office, 2025 Gender Equity Report (pursuant to AB 2048), Dec. 22, 2025, https://www.cccco.edu/-/media/CCCCO-Website/docs/report/2025-Gender-Equity-Report.pdf</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  CLOCK: 3:09  |  PRESENTER: Michael</a:t>
            </a:r>
          </a:p>
          <a:p>
            <a:endParaRPr/>
          </a:p>
          <a:p>
            <a:r>
              <a:t>OPEN WITH: "Six pillars. They are designed to work together, and the report says so. Baseline policies without staffing will not solve delay. An external authority without local intake will not solve access."</a:t>
            </a:r>
          </a:p>
          <a:p>
            <a:endParaRPr/>
          </a:p>
          <a:p>
            <a:r>
              <a:t>TALKING POINTS:</a:t>
            </a:r>
          </a:p>
          <a:p>
            <a:r>
              <a:t>1. Baseline standards: the Workgroup chose not to mandate a single model policy. Instead, the Chancellor's Office would publish baseline standards that local policies must meet: legally vetted, updated at least annually, standardized numbering and terminology, streamlined appeals where lawful, and a prevention plan. Colleges that want to use the external authority must adopt the baseline first. The report also asks the Legislature to consider mandating the standards.</a:t>
            </a:r>
          </a:p>
          <a:p>
            <a:r>
              <a:t>2. Staffing and authority: the report asks the Legislature to codify minimum staffing, contingent on funding. Every college would have a coordinator who is full time or shares the role only with closely related civil rights compliance (Title VI, ADA and 504, EEO), with direct or dotted line access to executive leadership, authority over investigations and remedies, a case management system, administrative support, a trained deputy, and protected time for prevention.</a:t>
            </a:r>
          </a:p>
          <a:p>
            <a:r>
              <a:t>3. External Resolution Authority: a statewide, state funded entity that takes a complaint from the coordinator and manages it from investigation through appeal using trained neutrals, with outcomes returned to the college as recommendations for local decision. Optional for colleges, usable for some cases and not others, and intended to cover Title VI, VII, VIII, ADA and 504, and state law complaints, not only Title IX. The report notes colleges already spend six to seven figures a year on piecemeal outsourcing.</a:t>
            </a:r>
          </a:p>
          <a:p>
            <a:r>
              <a:t>4. Standardized training: a systemwide curriculum with annual recertification for coordinators, investigators, decision makers, advisors, and informal resolution facilitators, including trauma informed practice, due process, and California specific law such as SB 493 and Title 5. Also training for Skelly officers and union representatives.</a:t>
            </a:r>
          </a:p>
          <a:p>
            <a:r>
              <a:t>5. Systemwide support: a full time Title IX director or liaison at the Chancellor's Office to provide technical assistance, coordinate training, run annual assessments, and serve as a sounding board. The report links this to the Office of Civil Rights concept in the Board of Governors' September 2025 budget request.</a:t>
            </a:r>
          </a:p>
          <a:p>
            <a:r>
              <a:t>6. Prevention and alignment: dedicated prevention staff with public health or education expertise, centrally designed campaigns distributed to all colleges, sustainable funding, and legislative reconciliation of conflicting state requirements, for example Title 5 timeframes versus SB 493.</a:t>
            </a:r>
          </a:p>
          <a:p>
            <a:endParaRPr/>
          </a:p>
          <a:p>
            <a:r>
              <a:t>GUARDRAIL: Every one of these except baseline standards and parts of training depends on state appropriations. The report says so. Do not present the pillars as things that will happen.</a:t>
            </a:r>
          </a:p>
          <a:p>
            <a:endParaRPr/>
          </a:p>
          <a:p>
            <a:r>
              <a:t>TRANSITION: "Which brings us to the discipline slide. Four categories. Keep them apart."</a:t>
            </a:r>
          </a:p>
          <a:p>
            <a:endParaRPr/>
          </a:p>
          <a:p>
            <a:r>
              <a:t>SOURCES:</a:t>
            </a:r>
          </a:p>
          <a:p>
            <a:r>
              <a:t>- California Community Colleges Chancellor's Office, 2025 Gender Equity Report (pursuant to AB 2048), Dec. 22, 2025, https://www.cccco.edu/-/media/CCCCO-Website/docs/report/2025-Gender-Equity-Report.pdf (Recommendations A through E; Section IV, Prevention; Appendix: Proposal for an Outsourced External Resolution Authority).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  CLOCK: 3:12  |  PRESENTER: Michael</a:t>
            </a:r>
          </a:p>
          <a:p>
            <a:endParaRPr/>
          </a:p>
          <a:p>
            <a:r>
              <a:t>OPEN WITH: "This is the lawyer's slide. Before anyone at your college assigns a deadline, an owner, or a dollar to anything in the report, ask which of these four boxes it belongs in."</a:t>
            </a:r>
          </a:p>
          <a:p>
            <a:endParaRPr/>
          </a:p>
          <a:p>
            <a:r>
              <a:t>TALKING POINTS:</a:t>
            </a:r>
          </a:p>
          <a:p>
            <a:r>
              <a:t>1. Report recommendation: a proposal to the Legislature and the system. Influential, citable, and not binding. The staffing minimums and the ERA are here.</a:t>
            </a:r>
          </a:p>
          <a:p>
            <a:r>
              <a:t>2. Pending legislation: AB 1730 would implement the ERA concept. As of today it is held in committee. Plan for it. Do not implement it as if enacted, and do not tell your board it is coming.</a:t>
            </a:r>
          </a:p>
          <a:p>
            <a:r>
              <a:t>3. Current obligation: the 2020 federal Title IX regulations, SB 493, Title 5, FEHA and Title VII for employees, the Clery Act, your own board policies and administrative procedures, your collective bargaining agreements, and the section 66282.1 annual report. These apply now and applied throughout the period the report describes.</a:t>
            </a:r>
          </a:p>
          <a:p>
            <a:r>
              <a:t>4. Local operating choice: how you structure roles, who reports to whom, which vendors you use, what your intake looks like, how you calendar prevention. Nobody in Sacramento decides these for you. This is where most of the fixable problems live.</a:t>
            </a:r>
          </a:p>
          <a:p>
            <a:r>
              <a:t>5. The reason this matters: institutions get into trouble in two directions. Some wait for the state and let a current obligation lapse. Others build for a proposal that changes or dies. The category tells you which risk you are running.</a:t>
            </a:r>
          </a:p>
          <a:p>
            <a:endParaRPr/>
          </a:p>
          <a:p>
            <a:r>
              <a:t>TRANSITION: "So let's do the status check. What has actually changed since December?"</a:t>
            </a:r>
          </a:p>
          <a:p>
            <a:endParaRPr/>
          </a:p>
          <a:p>
            <a:r>
              <a:t>SOURCES:</a:t>
            </a:r>
          </a:p>
          <a:p>
            <a:r>
              <a:t>- California Community Colleges Chancellor's Office, 2025 Gender Equity Report (pursuant to AB 2048), Dec. 22, 2025, https://www.cccco.edu/-/media/CCCCO-Website/docs/report/2025-Gender-Equity-Report.pdf</a:t>
            </a:r>
          </a:p>
          <a:p>
            <a:r>
              <a:t>- California Legislative Information, AB 1730 (M. Fong) status and text as amended Apr. 23, 2026, https://leginfo.legislature.ca.gov/faces/billNavClient.xhtml?bill_id=202520260AB1730 (held under submission in Assembly Appropriations, May 14, 2026)</a:t>
            </a:r>
          </a:p>
          <a:p>
            <a:r>
              <a:t>- Education Code section 66282.1 (SB 1166, Stats. 2024): district reports due on or before September 1, 2026 and each September 1 thereafter; public board presentation and website posting required; Chancellor's Office compiled report to the Legislature due December 1, 2026, https://leginfo.legislature.ca.gov/faces/billNavClient.xhtml?bill_id=202320240SB1166</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3.5 minutes  |  CLOCK: 3:14  |  PRESENTER: Michael</a:t>
            </a:r>
          </a:p>
          <a:p>
            <a:endParaRPr/>
          </a:p>
          <a:p>
            <a:r>
              <a:t>OPEN WITH: "Three columns. In effect, operative, proposed. Status as of September 24. I rechecked this morning; if anything moved in the last six days, I will tell you now."</a:t>
            </a:r>
          </a:p>
          <a:p>
            <a:endParaRPr/>
          </a:p>
          <a:p>
            <a:r>
              <a:t>TALKING POINTS:</a:t>
            </a:r>
          </a:p>
          <a:p>
            <a:r>
              <a:t>1. Federal baseline: the 2024 Title IX rule was vacated nationwide by a federal district court in Kentucky on January 9, 2025. The Department of Education has said the 2024 rule is not effective in any jurisdiction and is enforcing the 2020 regulations. For our purposes that means the 2020 grievance process, including live hearings and advisor conducted cross examination for postsecondary institutions, is the operative federal floor. The report was written under that same framework, so its findings are current.</a:t>
            </a:r>
          </a:p>
          <a:p>
            <a:r>
              <a:t>2. State reporting: Education Code section 66282.1, added by SB 1166, required every district to compile an annual report on sex discrimination complaints, investigation timelines, hearing outcomes, appeals, and responsible employee exemptions, present it at a public board meeting, post it on the district website, and submit it to the Chancellor's Office. The first was due September 1, 2026, covering an 18 month initial window. The Chancellor's Office compiles those into a report to the Legislature due December 1, 2026. That state level report will be the first systemwide public data set on how colleges are actually performing.</a:t>
            </a:r>
          </a:p>
          <a:p>
            <a:r>
              <a:t>3. AB 1730: Assemblymember Fong's bill would have the Board of Governors contract with a managing entity to provide external resolution services, develop a unified nondiscrimination policy, and train coordinators and prevention staff. Each district would designate a full time civil rights coordinator by July 1, 2027. The bill carried a $100 million General Fund appropriation for 2026 to 2027. Assembly Appropriations held it under submission on May 14, 2026. It is not law.</a:t>
            </a:r>
          </a:p>
          <a:p>
            <a:r>
              <a:t>4. The practical point: the ERA, the staffing money, and the systemwide coordinator do not exist. The section 66282.1 report does. Your local duties never paused. Everything in section three is built on that premise.</a:t>
            </a:r>
          </a:p>
          <a:p>
            <a:endParaRPr/>
          </a:p>
          <a:p>
            <a:r>
              <a:t>ENGAGE: "Show of hands. Who completed and presented the first section 66282.1 report on time?" Then: "Who found something in the process of compiling it that they did not expect?" Take one answer. That answer usually becomes the best example of a data gap for the sustain slide.</a:t>
            </a:r>
          </a:p>
          <a:p>
            <a:endParaRPr/>
          </a:p>
          <a:p>
            <a:r>
              <a:t>GUARDRAIL: Do not predict whether AB 1730 returns in a future session. Do not characterize the Legislature's intent. Report the status and move on. If asked about the 2020 regulations being revised, say only that no replacement rule was in effect as of the date checked and that institutions should confirm before acting.</a:t>
            </a:r>
          </a:p>
          <a:p>
            <a:endParaRPr/>
          </a:p>
          <a:p>
            <a:r>
              <a:t>TRANSITION (Michael to Lauren): "So if the state is not coming to the rescue this year, what should not wait? Lauren."</a:t>
            </a:r>
          </a:p>
          <a:p>
            <a:endParaRPr/>
          </a:p>
          <a:p>
            <a:r>
              <a:t>SOURCES:</a:t>
            </a:r>
          </a:p>
          <a:p>
            <a:r>
              <a:t>- U.S. Department of Education, Sex Discrimination: Overview of the Law (2024 Title IX rule vacated Jan. 9, 2025; 2020 regulations enforced), https://www.ed.gov/laws-and-policy/civil-rights-laws/title-ix-and-sex-discrimination/sex-discrimination-overview-of-law</a:t>
            </a:r>
          </a:p>
          <a:p>
            <a:r>
              <a:t>- Education Code section 66282.1 (SB 1166, Stats. 2024): district reports due on or before September 1, 2026 and each September 1 thereafter; public board presentation and website posting required; Chancellor's Office compiled report to the Legislature due December 1, 2026, https://leginfo.legislature.ca.gov/faces/billNavClient.xhtml?bill_id=202320240SB1166</a:t>
            </a:r>
          </a:p>
          <a:p>
            <a:r>
              <a:t>- California Community Colleges Chancellor's Office, Title IX Reporting page, https://www.cccco.edu/About-Us/Reports/Title-IX-Reporting/</a:t>
            </a:r>
          </a:p>
          <a:p>
            <a:r>
              <a:t>- California Legislative Information, AB 1730 (M. Fong) status and text as amended Apr. 23, 2026, https://leginfo.legislature.ca.gov/faces/billNavClient.xhtml?bill_id=202520260AB1730 (held under submission in Assembly Appropriations, May 14, 2026)</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1.5 minutes  |  CLOCK: 3:17  |  PRESENTER: Lauren</a:t>
            </a:r>
          </a:p>
          <a:p>
            <a:endParaRPr/>
          </a:p>
          <a:p>
            <a:r>
              <a:t>OPEN WITH: "None of these six needs a statute, a vendor contract, or a budget augmentation. They need an owner and a calendar."</a:t>
            </a:r>
          </a:p>
          <a:p>
            <a:endParaRPr/>
          </a:p>
          <a:p>
            <a:r>
              <a:t>TALKING POINTS:</a:t>
            </a:r>
          </a:p>
          <a:p>
            <a:r>
              <a:t>1. Broken reporting links: the report found a report that never reached the Title IX office. Someone at your college should submit a test report through every listed channel this month and record what happens.</a:t>
            </a:r>
          </a:p>
          <a:p>
            <a:r>
              <a:t>2. Unclear routing: HR, Student Conduct, EEO, ADA, and Title IX need one written handoff protocol. This is the fix for the HR diversion problem from section one.</a:t>
            </a:r>
          </a:p>
          <a:p>
            <a:r>
              <a:t>3. Role conflicts and gaps: name the backup and the recusal trigger before the case arrives where the coordinator is named or unavailable.</a:t>
            </a:r>
          </a:p>
          <a:p>
            <a:r>
              <a:t>4. Unmanaged vendor delay: put scope, milestones, and escalation in writing. A six week wait for an investigator to start is a vendor management failure, not a fact of life.</a:t>
            </a:r>
          </a:p>
          <a:p>
            <a:r>
              <a:t>5. Prevention without capacity: protect time and budget for prevention as its own workstream so that open cases do not consume the calendar.</a:t>
            </a:r>
          </a:p>
          <a:p>
            <a:r>
              <a:t>6. Data without meaning: use the first annual report to find the missing fields, the aged matters, and the access barriers. It is a diagnostic, not a scorecard.</a:t>
            </a:r>
          </a:p>
          <a:p>
            <a:endParaRPr/>
          </a:p>
          <a:p>
            <a:r>
              <a:t>TRANSITION: "We organized all of this into one sequence. Section three."</a:t>
            </a:r>
          </a:p>
          <a:p>
            <a:endParaRPr/>
          </a:p>
          <a:p>
            <a:r>
              <a:t>SOURCES:</a:t>
            </a:r>
          </a:p>
          <a:p>
            <a:r>
              <a:t>- California Community Colleges Chancellor's Office, 2025 Gender Equity Report (pursuant to AB 2048), Dec. 22, 2025, https://www.cccco.edu/-/media/CCCCO-Website/docs/report/2025-Gender-Equity-Report.pdf</a:t>
            </a:r>
          </a:p>
          <a:p>
            <a:r>
              <a:t>- WAVES implementation framework developed by the presenters for this ACHRO/EEO session.</a:t>
            </a:r>
          </a:p>
          <a:p>
            <a:r>
              <a:t>- Education Code section 66282.1 (SB 1166, Stats. 2024): district reports due on or before September 1, 2026 and each September 1 thereafter; public board presentation and website posting required; Chancellor's Office compiled report to the Legislature due December 1, 2026, https://leginfo.legislature.ca.gov/faces/billNavClient.xhtml?bill_id=202320240SB1166</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15 seconds  |  CLOCK: 3:19  |  PRESENTER: Lauren</a:t>
            </a:r>
          </a:p>
          <a:p>
            <a:endParaRPr/>
          </a:p>
          <a:p>
            <a:r>
              <a:t>Divider only. One sentence: "Section three is the operating system. Five moves, all within your control, in the order they should happen."</a:t>
            </a:r>
          </a:p>
          <a:p>
            <a:endParaRPr/>
          </a:p>
          <a:p>
            <a:r>
              <a:t>TRANSITION: Go to WAVES.</a:t>
            </a:r>
          </a:p>
          <a:p>
            <a:endParaRPr/>
          </a:p>
          <a:p>
            <a:r>
              <a:t>SOURCES:</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  CLOCK: 3:19  |  PRESENTER: Lauren</a:t>
            </a:r>
          </a:p>
          <a:p>
            <a:endParaRPr/>
          </a:p>
          <a:p>
            <a:r>
              <a:t>OPEN WITH: "WAVES is a sequence, not a new set of requirements. The order matters. You cannot assign owners until you know the real gaps, and you cannot buy capacity intelligently until you know what the owners cannot cover."</a:t>
            </a:r>
          </a:p>
          <a:p>
            <a:endParaRPr/>
          </a:p>
          <a:p>
            <a:r>
              <a:t>TALKING POINTS:</a:t>
            </a:r>
          </a:p>
          <a:p>
            <a:r>
              <a:t>1. W, work from a verified baseline: align law, policy, website, forms, and actual practice. Most institutions have four different answers to the same question.</a:t>
            </a:r>
          </a:p>
          <a:p>
            <a:r>
              <a:t>2. A, assign accountable ownership: authority, backups, conflicts, escalation, and executive access for each function.</a:t>
            </a:r>
          </a:p>
          <a:p>
            <a:r>
              <a:t>3. V, validate the front door and case flow: test intake, routing, milestones, and communication as a user would.</a:t>
            </a:r>
          </a:p>
          <a:p>
            <a:r>
              <a:t>4. E, equip response and prevention capacity: decide what stays local, what is shared regionally, and what is purchased with controls.</a:t>
            </a:r>
          </a:p>
          <a:p>
            <a:r>
              <a:t>5. S, sustain through data, budget, and governance: metrics and a leadership review rhythm that keep the system working after the initial push.</a:t>
            </a:r>
          </a:p>
          <a:p>
            <a:r>
              <a:t>6. Each letter gets one slide and one take home tool. The exercise at the end uses all five.</a:t>
            </a:r>
          </a:p>
          <a:p>
            <a:endParaRPr/>
          </a:p>
          <a:p>
            <a:r>
              <a:t>GUARDRAIL: WAVES does not replace legal analysis, shared governance, or bargaining. Say so. Several of the steps will touch board policy and the CBA.</a:t>
            </a:r>
          </a:p>
          <a:p>
            <a:endParaRPr/>
          </a:p>
          <a:p>
            <a:r>
              <a:t>TRANSITION: "W first. The baseline."</a:t>
            </a:r>
          </a:p>
          <a:p>
            <a:endParaRPr/>
          </a:p>
          <a:p>
            <a:r>
              <a:t>SOURCES:</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  CLOCK: 3:21  |  PRESENTER: Lauren, with Michael</a:t>
            </a:r>
          </a:p>
          <a:p>
            <a:endParaRPr/>
          </a:p>
          <a:p>
            <a:r>
              <a:t>OPEN WITH (Lauren): "Take any single question, say, where does a student report a dean. Now find the answer in the board policy, on the website, on the form, and by asking three front line staff. If you get four answers, that is your baseline finding."</a:t>
            </a:r>
          </a:p>
          <a:p>
            <a:endParaRPr/>
          </a:p>
          <a:p>
            <a:r>
              <a:t>TALKING POINTS:</a:t>
            </a:r>
          </a:p>
          <a:p>
            <a:r>
              <a:t>1. Lauren: the crosswalk has four columns because the report found gaps between all four. Policies said one thing, websites another, forms linked to procedures that no longer existed, and practice on the ground did something else again. Start with the user journey, not with a legal memo.</a:t>
            </a:r>
          </a:p>
          <a:p>
            <a:r>
              <a:t>2. Lauren: five rows cover the whole system: scope and definitions, reporting and intake, resolution pathways, support and appeals, prevention and data. The blank template is in the appendix. Every row gets an owner and an update date. A completed matrix with no owner is a snapshot, not a control.</a:t>
            </a:r>
          </a:p>
          <a:p>
            <a:r>
              <a:t>3. Michael: the report found that formal policy revisions were stalling for years in district governance, subcommittees, and leadership turnover. Do not let the governance calendar hold the operating fix hostage. An interim routing protocol or intake procedure can be adopted administratively and legally reviewed while the formal policy revision moves through shared governance and, where required, bargaining.</a:t>
            </a:r>
          </a:p>
          <a:p>
            <a:r>
              <a:t>4. Michael: the annual review should include the boring things: broken links, obsolete contacts, inaccessible forms, and a sample of actual case files against the written procedure. The 200 factor checklist TNG used is not public, but your counsel can build a shorter one from the 2020 regulations, SB 493, and Title 5.</a:t>
            </a:r>
          </a:p>
          <a:p>
            <a:r>
              <a:t>5. Red flag on the slide: four different answers to one question. That is the single most common finding, and it is the cheapest to fix.</a:t>
            </a:r>
          </a:p>
          <a:p>
            <a:endParaRPr/>
          </a:p>
          <a:p>
            <a:r>
              <a:t>TRANSITION: "Once you know the real gaps, you can assign them. A."</a:t>
            </a:r>
          </a:p>
          <a:p>
            <a:endParaRPr/>
          </a:p>
          <a:p>
            <a:r>
              <a:t>SOURCES:</a:t>
            </a:r>
          </a:p>
          <a:p>
            <a:r>
              <a:t>- California Community Colleges Chancellor's Office, 2025 Gender Equity Report (pursuant to AB 2048), Dec. 22, 2025, https://www.cccco.edu/-/media/CCCCO-Website/docs/report/2025-Gender-Equity-Report.pdf (Executive Summary; Appendix: Methodology, Phase II).</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  CLOCK: 3:24  |  PRESENTER: Lauren, with Michael</a:t>
            </a:r>
          </a:p>
          <a:p>
            <a:endParaRPr/>
          </a:p>
          <a:p>
            <a:r>
              <a:t>OPEN WITH (Lauren): "An org chart tells you who reports to whom. It does not tell you who decides what, who steps in when that person is named, or who gets the call when a case is stuck. That is the map."</a:t>
            </a:r>
          </a:p>
          <a:p>
            <a:endParaRPr/>
          </a:p>
          <a:p>
            <a:r>
              <a:t>TALKING POINTS:</a:t>
            </a:r>
          </a:p>
          <a:p>
            <a:r>
              <a:t>1. Lauren: six functions to map: intake and triage, supportive measures, process and scope, investigation oversight, findings and remedies, appeal and review. For each, name the owner, the trained backup, the decision right, the recusal trigger, and the escalation point. The appendix has the full table with a conflict screen column.</a:t>
            </a:r>
          </a:p>
          <a:p>
            <a:r>
              <a:t>2. Lauren: coordinate across HR, Student Conduct, ADA and 504, Campus Safety and Clery, counsel, and executive leadership. The report found that HR reorganizations in some districts eliminated deputy coordinators and campus liaisons with no replacement. Structural changes elsewhere in the institution can quietly remove your backup.</a:t>
            </a:r>
          </a:p>
          <a:p>
            <a:r>
              <a:t>3. Michael: role overlap is fact specific. The AVP for HR who is also the Title IX and ADA Coordinator is not automatically a problem; the report itself contemplates a coordinator sharing the role with closely related civil rights functions on smaller campuses. The problems are undisclosed conflicts, unclear decision rights, no separation where the regulations require it (coordinator, investigator, decision maker, appeal decision maker), and no plan for when the coordinator is named or unavailable.</a:t>
            </a:r>
          </a:p>
          <a:p>
            <a:r>
              <a:t>4. Michael: document the reassignment decision when it happens. If the coordinator recuses, the memo saying who took over and why is the record that protects the institution later.</a:t>
            </a:r>
          </a:p>
          <a:p>
            <a:r>
              <a:t>5. Ask the room to look at their own function map with one question: "If my coordinator resigned Friday, who is the coordinator on Monday, and has that person been trained?" The report saw exactly that vacancy happen during the assessment.</a:t>
            </a:r>
          </a:p>
          <a:p>
            <a:endParaRPr/>
          </a:p>
          <a:p>
            <a:r>
              <a:t>TRANSITION: "Owners assigned. Now test whether the front door actually works. V."</a:t>
            </a:r>
          </a:p>
          <a:p>
            <a:endParaRPr/>
          </a:p>
          <a:p>
            <a:r>
              <a:t>SOURCES:</a:t>
            </a:r>
          </a:p>
          <a:p>
            <a:r>
              <a:t>- California Community Colleges Chancellor's Office, 2025 Gender Equity Report (pursuant to AB 2048), Dec. 22, 2025, https://www.cccco.edu/-/media/CCCCO-Website/docs/report/2025-Gender-Equity-Report.pdf (Recommendations B.2; Appendix: Methodology, Phase III, Over Reliance on a Few Individuals; District Level Structures).</a:t>
            </a:r>
          </a:p>
          <a:p>
            <a:r>
              <a:t>- 34 C.F.R. part 106 (2020 regulations), separation of roles.</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  CLOCK: 3:27  |  PRESENTER: Lauren, with Michael</a:t>
            </a:r>
          </a:p>
          <a:p>
            <a:endParaRPr/>
          </a:p>
          <a:p>
            <a:r>
              <a:t>OPEN WITH (Lauren): "Seven steps, one case record, one coordinating owner, no wrong door. The person reporting should never have to figure out which federal statute applies to them before they can get help."</a:t>
            </a:r>
          </a:p>
          <a:p>
            <a:endParaRPr/>
          </a:p>
          <a:p>
            <a:r>
              <a:t>TALKING POINTS:</a:t>
            </a:r>
          </a:p>
          <a:p>
            <a:r>
              <a:t>1. Lauren: report through any listed channel. Acknowledge promptly and check whether supportive measures are needed today. Log it as one case record with one owner. Screen for safety, conflicts, jurisdiction, preservation, and deadlines. Route to the correct lane or lanes. Manage with milestones, updates, evidence, and vendor oversight. Close with an outcome, remedies, data entry, and a prevention referral.</a:t>
            </a:r>
          </a:p>
          <a:p>
            <a:r>
              <a:t>2. Lauren: the screen does not decide the merits. It decides what process applies and what has to happen in the first 48 hours. The report's example of a report that was filed and never received is a step two and step three failure, and it is entirely preventable.</a:t>
            </a:r>
          </a:p>
          <a:p>
            <a:r>
              <a:t>3. Michael: one report may implicate the Title IX grievance process, Title VII or FEHA, Title 5 unlawful discrimination procedures, student conduct, the collective bargaining agreement, and ADA obligations, sometimes several at once. Coordination does not mean collapsing them into one process with one standard. It means one record, one person who knows the status of every lane, and a documented handoff between them. This is the operational answer to the HR routing finding.</a:t>
            </a:r>
          </a:p>
          <a:p>
            <a:r>
              <a:t>4. Michael: "no wrong door" has a legal dimension. A report to a supervisor, to HR, or to Student Conduct is still notice to the institution if the recipient is a responsible employee. The routing protocol is how you make sure notice turns into action.</a:t>
            </a:r>
          </a:p>
          <a:p>
            <a:r>
              <a:t>5. Lauren: test it. At least annually, and after any website, personnel, or policy change, have someone submit a sample report through each channel and record every handoff and timestamp. The mobile app finding tells you that access improvements produce reports. Make sure the pipe behind the front door is connected.</a:t>
            </a:r>
          </a:p>
          <a:p>
            <a:endParaRPr/>
          </a:p>
          <a:p>
            <a:r>
              <a:t>TRANSITION: "Now the hard question. What can your people actually carry, and what has to come from outside? E."</a:t>
            </a:r>
          </a:p>
          <a:p>
            <a:endParaRPr/>
          </a:p>
          <a:p>
            <a:r>
              <a:t>SOURCES:</a:t>
            </a:r>
          </a:p>
          <a:p>
            <a:r>
              <a:t>- California Community Colleges Chancellor's Office, 2025 Gender Equity Report (pursuant to AB 2048), Dec. 22, 2025, https://www.cccco.edu/-/media/CCCCO-Website/docs/report/2025-Gender-Equity-Report.pdf (Findings on barriers to reporting; Executive Summary).</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  CLOCK: 3:30  |  PRESENTER: Lauren, with Michael</a:t>
            </a:r>
          </a:p>
          <a:p>
            <a:endParaRPr/>
          </a:p>
          <a:p>
            <a:r>
              <a:t>OPEN WITH (Lauren): "Three columns. Keep local, share, buy with controls. The report's criticism of outsourcing was not that colleges outsource. It was that they outsource piecemeal, without controls, and end up doing more coordination work, not less."</a:t>
            </a:r>
          </a:p>
          <a:p>
            <a:endParaRPr/>
          </a:p>
          <a:p>
            <a:r>
              <a:t>TALKING POINTS:</a:t>
            </a:r>
          </a:p>
          <a:p>
            <a:r>
              <a:t>1. Lauren, keep local: accessible intake and a physical campus presence, supportive measures and the local context that makes them work, institutional decisions and remedies, and the prevention relationships with student life, counseling, athletics, and faculty. The report says even a fully funded ERA would not replace these. Outcomes come back to the college as recommendations for local decision.</a:t>
            </a:r>
          </a:p>
          <a:p>
            <a:r>
              <a:t>2. Lauren, share: training curricula and recertification, model tools and policy crosswalks, regional backup and peer review, and prevention campaigns and assessment instruments. The report asks why 116 colleges should reinvent the same wheel. You do not have to wait for the Chancellor's Office to share with the districts next door. A regional investigator pool or a mutual aid agreement for interim coverage during a vacancy approximates part of the ERA's benefit now.</a:t>
            </a:r>
          </a:p>
          <a:p>
            <a:r>
              <a:t>3. Michael, buy with controls: specialized investigations and hearings, appeals and informal resolution facilitation, interim staffing and overflow, and case management only if ownership stays clear. The controls on the slide are the minimum: written scope, subject matter expertise in Title IX and California law, milestone dates, a status cadence, work product standards, and an escalation path for delay. The report found vendors that were too slow and too unfamiliar with Title IX. Your contract is the only tool you have to fix that.</a:t>
            </a:r>
          </a:p>
          <a:p>
            <a:r>
              <a:t>4. Michael: a six week wait for an investigator to start is a contract term you accepted. Build start date commitments and a named backup investigator into the engagement. The appendix checklist covers this.</a:t>
            </a:r>
          </a:p>
          <a:p>
            <a:r>
              <a:t>5. Lauren: protect prevention as its own line. If every open case can consume the prevention calendar, prevention will not happen. The report calls prevention a structural requirement and describes it as a public health function, not a one time training.</a:t>
            </a:r>
          </a:p>
          <a:p>
            <a:endParaRPr/>
          </a:p>
          <a:p>
            <a:r>
              <a:t>GUARDRAIL: Outsourcing a task never outsources the institution's accountability. The coordinator still owns compliance, deadlines, and the outcome.</a:t>
            </a:r>
          </a:p>
          <a:p>
            <a:endParaRPr/>
          </a:p>
          <a:p>
            <a:r>
              <a:t>TRANSITION: "Last letter. How do you keep this alive after the first 90 days? S."</a:t>
            </a:r>
          </a:p>
          <a:p>
            <a:endParaRPr/>
          </a:p>
          <a:p>
            <a:r>
              <a:t>SOURCES:</a:t>
            </a:r>
          </a:p>
          <a:p>
            <a:r>
              <a:t>- California Community Colleges Chancellor's Office, 2025 Gender Equity Report (pursuant to AB 2048), Dec. 22, 2025, https://www.cccco.edu/-/media/CCCCO-Website/docs/report/2025-Gender-Equity-Report.pdf (Recommendations B.1; Section IV, Prevention).</a:t>
            </a:r>
          </a:p>
          <a:p>
            <a:r>
              <a:t>- California Legislative Information, AB 1730 (M. Fong) status and text as amended Apr. 23, 2026, https://leginfo.legislature.ca.gov/faces/billNavClient.xhtml?bill_id=202520260AB1730 (held under submission in Assembly Appropriations, May 14, 2026) (for the managing entity model the report's ERA proposal became).</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  CLOCK: 3:33  |  PRESENTER: Lauren</a:t>
            </a:r>
          </a:p>
          <a:p>
            <a:endParaRPr/>
          </a:p>
          <a:p>
            <a:r>
              <a:t>OPEN WITH: "You just built a section 66282.1 report. Do not file it and forget it. It is the best diagnostic instrument you have, and most of you found things in it you did not expect."</a:t>
            </a:r>
          </a:p>
          <a:p>
            <a:endParaRPr/>
          </a:p>
          <a:p>
            <a:r>
              <a:t>TALKING POINTS:</a:t>
            </a:r>
          </a:p>
          <a:p>
            <a:r>
              <a:t>1. Six measures. Access: reports by channel and by population. Responsiveness: time to acknowledge and time to offer support. Case health: open matters, aged matters, and cycle time. Resolution: pathway, outcome, remedies, appeals. Prevention: training reach, repeat exposure, program activity. Trust: climate indicators, feedback, recurring barriers. The report's own recommended metrics for the annual report are almost this list.</a:t>
            </a:r>
          </a:p>
          <a:p>
            <a:r>
              <a:t>2. Data dictionary: HR, Title IX, Student Conduct, and vendors must use the same case fields, status codes, and closure definitions. The scenario later has inconsistent coding and missing closure dates for a reason. That is what most first reports looked like.</a:t>
            </a:r>
          </a:p>
          <a:p>
            <a:r>
              <a:t>3. Governance rhythm: monthly case health review focused on aged matters, barriers, and decisions needed; quarterly prevention review to protect the calendar; annual board and budget review aligned to the September 1 reporting date and the budget development cycle.</a:t>
            </a:r>
          </a:p>
          <a:p>
            <a:r>
              <a:t>4. Budget case: a request lands when it identifies the service level gap, the legal or reporting requirement it serves, and the measurable improvement expected. "We need a deputy coordinator" is weaker than "our median time to acknowledge is nine days, the coordinator has no trained backup, and the annual report shows 40 percent of matters open past 120 days."</a:t>
            </a:r>
          </a:p>
          <a:p>
            <a:r>
              <a:t>5. Read every metric in context. A rise in reports after you fix the front door is the system working. Say that to the board before they read the number.</a:t>
            </a:r>
          </a:p>
          <a:p>
            <a:endParaRPr/>
          </a:p>
          <a:p>
            <a:r>
              <a:t>GUARDRAIL: Small numbers can identify people. Aggregate, suppress small cells, and never present outcome data in a way that could identify a party. The report makes the same caution.</a:t>
            </a:r>
          </a:p>
          <a:p>
            <a:endParaRPr/>
          </a:p>
          <a:p>
            <a:r>
              <a:t>TRANSITION: "Put the five moves on a calendar and it looks like this."</a:t>
            </a:r>
          </a:p>
          <a:p>
            <a:endParaRPr/>
          </a:p>
          <a:p>
            <a:r>
              <a:t>SOURCES:</a:t>
            </a:r>
          </a:p>
          <a:p>
            <a:r>
              <a:t>- California Community Colleges Chancellor's Office, 2025 Gender Equity Report (pursuant to AB 2048), Dec. 22, 2025, https://www.cccco.edu/-/media/CCCCO-Website/docs/report/2025-Gender-Equity-Report.pdf (Recommendations A.2, Transparent Reporting Protocols).</a:t>
            </a:r>
          </a:p>
          <a:p>
            <a:r>
              <a:t>- Education Code section 66282.1 (SB 1166, Stats. 2024): district reports due on or before September 1, 2026 and each September 1 thereafter; public board presentation and website posting required; Chancellor's Office compiled report to the Legislature due December 1, 2026, https://leginfo.legislature.ca.gov/faces/billNavClient.xhtml?bill_id=202320240SB1166</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  CLOCK: 3:36  |  PRESENTER: Lauren</a:t>
            </a:r>
          </a:p>
          <a:p>
            <a:endParaRPr/>
          </a:p>
          <a:p>
            <a:r>
              <a:t>OPEN WITH: "Ninety days. Not because the problem is small, but because you need visible progress before the governance calendar and the budget cycle swallow the effort."</a:t>
            </a:r>
          </a:p>
          <a:p>
            <a:endParaRPr/>
          </a:p>
          <a:p>
            <a:r>
              <a:t>TALKING POINTS:</a:t>
            </a:r>
          </a:p>
          <a:p>
            <a:r>
              <a:t>1. Days 0 to 30, inventory and stabilize: test every reporting link and contact; map open matters, aging, and vendor status; identify role conflicts and backup gaps; create the policy and practice crosswalk. Do not form a committee before you know what the open cases and broken pathways are.</a:t>
            </a:r>
          </a:p>
          <a:p>
            <a:r>
              <a:t>2. Days 31 to 60, standardize and test: approve an intake and routing protocol (administratively, with legal review); adopt case fields, milestones, and a status cadence; train first receivers and supervisors; set vendor scope and quality controls. By day 60 the institution has a repeatable process even if the formal policy is still in shared governance.</a:t>
            </a:r>
          </a:p>
          <a:p>
            <a:r>
              <a:t>3. Days 61 to 90, fund and govern: present staffing and budget options to cabinet; launch the prevention calendar; set the monthly and quarterly review cycles; schedule the formal policy revisions with dates.</a:t>
            </a:r>
          </a:p>
          <a:p>
            <a:r>
              <a:t>4. Bottom line on the slide: do not wait for the final policy package to fix a broken link, name a backup, or manage an overdue case. Those are the things the report found undone for years.</a:t>
            </a:r>
          </a:p>
          <a:p>
            <a:endParaRPr/>
          </a:p>
          <a:p>
            <a:r>
              <a:t>TRANSITION: "Now you get to try it. Here is the scenario."</a:t>
            </a:r>
          </a:p>
          <a:p>
            <a:endParaRPr/>
          </a:p>
          <a:p>
            <a:r>
              <a:t>SOURCES:</a:t>
            </a:r>
          </a:p>
          <a:p>
            <a:r>
              <a:t>- WAVES implementation framework developed by the presenters for this ACHRO/EEO session.</a:t>
            </a:r>
          </a:p>
          <a:p>
            <a:r>
              <a:t>- California Community Colleges Chancellor's Office, 2025 Gender Equity Report (pursuant to AB 2048), Dec. 22, 2025, https://www.cccco.edu/-/media/CCCCO-Website/docs/report/2025-Gender-Equity-Report.pdf</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  CLOCK: 3:38  |  PRESENTER: Lauren</a:t>
            </a:r>
          </a:p>
          <a:p>
            <a:endParaRPr/>
          </a:p>
          <a:p>
            <a:r>
              <a:t>OPEN WITH: "Mission Coast College is fictional. Every fact in it comes from something the report actually found."</a:t>
            </a:r>
          </a:p>
          <a:p>
            <a:endParaRPr/>
          </a:p>
          <a:p>
            <a:r>
              <a:t>TALKING POINTS:</a:t>
            </a:r>
          </a:p>
          <a:p>
            <a:r>
              <a:t>1. Read the scenario aloud. A classified employee emails HR alleging repeated sexual comments by a dean. The same week a student submits a related report through Student Conduct. Two reporting forms on the website, one linked to an outdated procedure. The AVP for HR is also the Title IX and ADA Coordinator. The HR manager who normally receives complaints is named in the employee's narrative. The regular outside investigator cannot start for six weeks. The first annual report showed inconsistent coding and missing closure dates. Cabinet asks whether the employee matter can stay in employee relations to avoid delay.</a:t>
            </a:r>
          </a:p>
          <a:p>
            <a:r>
              <a:t>2. The role: tables are the HR and EEO leadership team asked to recommend the first response and a 90 day system fix.</a:t>
            </a:r>
          </a:p>
          <a:p>
            <a:r>
              <a:t>3. What they are not doing: deciding whether the dean did it. Assume the facts are incomplete. The exercise is about intake, conflicts, coordination, capacity, data, and prevention.</a:t>
            </a:r>
          </a:p>
          <a:p>
            <a:r>
              <a:t>4. Point out the traps deliberately planted: the named HR manager (conflict), the dual role coordinator (recusal question), the two forms (front door), the six week vendor gap (capacity), the coding problem (data), and the cabinet request (the HR routing finding from section one).</a:t>
            </a:r>
          </a:p>
          <a:p>
            <a:endParaRPr/>
          </a:p>
          <a:p>
            <a:r>
              <a:t>TRANSITION: "Instructions are on the next slide. Seven minutes."</a:t>
            </a:r>
          </a:p>
          <a:p>
            <a:endParaRPr/>
          </a:p>
          <a:p>
            <a:r>
              <a:t>SOURCES:</a:t>
            </a:r>
          </a:p>
          <a:p>
            <a:r>
              <a:t>- WAVES implementation framework developed by the presenters for this ACHRO/EEO session.</a:t>
            </a:r>
          </a:p>
          <a:p>
            <a:r>
              <a:t>- California Community Colleges Chancellor's Office, 2025 Gender Equity Report (pursuant to AB 2048), Dec. 22, 2025, https://www.cccco.edu/-/media/CCCCO-Website/docs/report/2025-Gender-Equity-Report.pdf (facts composited from Findings and Appendix: Methodology, Phase III).</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9 minutes total (7 at tables, 2 for report outs)  |  CLOCK: 3:40  |  PRESENTER: Lauren facilitates, Michael circulates</a:t>
            </a:r>
          </a:p>
          <a:p>
            <a:endParaRPr/>
          </a:p>
          <a:p>
            <a:r>
              <a:t>INSTRUCTIONS TO READ ALOUD:</a:t>
            </a:r>
          </a:p>
          <a:p>
            <a:r>
              <a:t>"Use the five WAVES questions on the left. Your deliverable is on the right: choose five actions and put them in sequence across three horizons, the first 48 hours, the first 30 days, and the next budget cycle. When we call time, two tables will report out. Each report out is 30 seconds: one immediate risk, one structural fix, one resource decision."</a:t>
            </a:r>
          </a:p>
          <a:p>
            <a:endParaRPr/>
          </a:p>
          <a:p>
            <a:r>
              <a:t>FACILITATION:</a:t>
            </a:r>
          </a:p>
          <a:p>
            <a:r>
              <a:t>1. Start a visible timer. At 3 minutes 30 seconds, call the halfway point and remind tables to separate the first 48 hours from the 90 day redesign. Most tables spend all seven minutes on the first 48 hours.</a:t>
            </a:r>
          </a:p>
          <a:p>
            <a:r>
              <a:t>2. Michael and Lauren circulate. Listen for: who takes the coordinator role given the recusal question; whether anyone acknowledges the student's report and offers supportive measures immediately; whether the two reports get one case record; whether anyone preserves evidence; what happens to the six week vendor gap; whether anyone answers cabinet's request; whether the coding problem gets an owner.</a:t>
            </a:r>
          </a:p>
          <a:p>
            <a:r>
              <a:t>3. Prompts to use at a quiet table: "Who is the coordinator for this matter, today?" "What does the student hear from you this week?" "What does cabinet hear from you, and from whom?"</a:t>
            </a:r>
          </a:p>
          <a:p>
            <a:r>
              <a:t>4. Report outs: pick one table that focused on the first 48 hours and one that got to the structural fix. Keep each to 30 seconds. Write the three items from each on the flip chart.</a:t>
            </a:r>
          </a:p>
          <a:p>
            <a:r>
              <a:t>5. Do not let the report out become a debate about whether the dean is responsible. Redirect: "We are designing the response, not deciding the case."</a:t>
            </a:r>
          </a:p>
          <a:p>
            <a:endParaRPr/>
          </a:p>
          <a:p>
            <a:r>
              <a:t>TRANSITION: "Here is one defensible sequence. Compare it to yours."</a:t>
            </a:r>
          </a:p>
          <a:p>
            <a:endParaRPr/>
          </a:p>
          <a:p>
            <a:r>
              <a:t>SOURCES:</a:t>
            </a:r>
          </a:p>
          <a:p>
            <a:r>
              <a:t>- WAVES implementation framework developed by the presenters for this ACHRO/EEO session.</a:t>
            </a:r>
          </a:p>
          <a:p>
            <a:r>
              <a:t>- California Community Colleges Chancellor's Office, 2025 Gender Equity Report (pursuant to AB 2048), Dec. 22, 2025, https://www.cccco.edu/-/media/CCCCO-Website/docs/report/2025-Gender-Equity-Report.pdf</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  CLOCK: 3:49  |  PRESENTER: Michael and Lauren</a:t>
            </a:r>
          </a:p>
          <a:p>
            <a:endParaRPr/>
          </a:p>
          <a:p>
            <a:r>
              <a:t>OPEN WITH (Lauren): "This is a sequence, not the sequence. If your table did something different and can explain why, you may be right for your institution."</a:t>
            </a:r>
          </a:p>
          <a:p>
            <a:endParaRPr/>
          </a:p>
          <a:p>
            <a:r>
              <a:t>TALKING POINTS:</a:t>
            </a:r>
          </a:p>
          <a:p>
            <a:r>
              <a:t>1. Lauren, stabilize: acknowledge both reports within a day, assess immediate support and safety for the employee and the student, preserve emails and any records, and calendar every known deadline. Nothing here waits for a decision about process.</a:t>
            </a:r>
          </a:p>
          <a:p>
            <a:r>
              <a:t>2. Lauren, assign: the AVP for HR who is also the coordinator should assess whether they can remain the coordinator on a matter involving a dean and an HR manager named in the narrative. If not, the designated alternate steps in and the decision is documented. The named HR manager is out of the intake and process roles. An alternate intake contact is published.</a:t>
            </a:r>
          </a:p>
          <a:p>
            <a:r>
              <a:t>3. Lauren, coordinate: one case record, two reporting parties, distinct process lanes identified (Title IX, Title 5, employee relations, student conduct as applicable), and a plain language explanation to each reporting party of what happens next and who their contact is.</a:t>
            </a:r>
          </a:p>
          <a:p>
            <a:r>
              <a:t>4. Michael, add capacity: do not allow a six week intake vacuum. Use an interim or alternate external investigator with written milestones, or begin the parts of the process that do not require the investigator. Renegotiate the standing vendor arrangement afterward so the next matter has a start date commitment.</a:t>
            </a:r>
          </a:p>
          <a:p>
            <a:r>
              <a:t>5. Michael on cabinet's question: keeping the employee matter solely in employee relations without assessing whether the Title IX or Title 5 process applies is the routing pattern the report identified and flagged as a risk under 34 CFR 106.71. The right answer to cabinet is: the HR discipline process and the civil rights process both run, in parallel, with one record and a documented handoff. Delay is addressed through capacity and milestones, not by skipping the process.</a:t>
            </a:r>
          </a:p>
          <a:p>
            <a:r>
              <a:t>6. Lauren, repair the system and fund prevention: fix the two forms and the outdated link this month, standardize case coding, reconcile policy and practice, build vendor controls, and use this matter and the annual report data to support the staffing, training, and prevention request in the next budget cycle.</a:t>
            </a:r>
          </a:p>
          <a:p>
            <a:endParaRPr/>
          </a:p>
          <a:p>
            <a:r>
              <a:t>GUARDRAIL: The slide says educational model only. Actual facts, law, policy, the CBA, and institutional roles control. Repeat it.</a:t>
            </a:r>
          </a:p>
          <a:p>
            <a:endParaRPr/>
          </a:p>
          <a:p>
            <a:r>
              <a:t>TRANSITION: "Last thing before questions. Three moves, and they have to be yours."</a:t>
            </a:r>
          </a:p>
          <a:p>
            <a:endParaRPr/>
          </a:p>
          <a:p>
            <a:r>
              <a:t>SOURCES:</a:t>
            </a:r>
          </a:p>
          <a:p>
            <a:r>
              <a:t>- California Community Colleges Chancellor's Office, 2025 Gender Equity Report (pursuant to AB 2048), Dec. 22, 2025, https://www.cccco.edu/-/media/CCCCO-Website/docs/report/2025-Gender-Equity-Report.pdf (Findings; Appendix: Methodology, Phase III; Recommendations B).</a:t>
            </a:r>
          </a:p>
          <a:p>
            <a:r>
              <a:t>- 34 C.F.R. section 106.71.</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  CLOCK: 3:53  |  PRESENTER: Lauren</a:t>
            </a:r>
          </a:p>
          <a:p>
            <a:endParaRPr/>
          </a:p>
          <a:p>
            <a:r>
              <a:t>OPEN WITH: "One minute of quiet. Write three things. One you can do Monday. One repeatable system you can stand up within 30 days. One structural investment you will ask for in the next budget cycle."</a:t>
            </a:r>
          </a:p>
          <a:p>
            <a:endParaRPr/>
          </a:p>
          <a:p>
            <a:r>
              <a:t>TALKING POINTS:</a:t>
            </a:r>
          </a:p>
          <a:p>
            <a:r>
              <a:t>1. Monday, one immediate control: fix a broken link, name a backup, review one aged case, or submit a test report through your own front door.</a:t>
            </a:r>
          </a:p>
          <a:p>
            <a:r>
              <a:t>2. Within 30 days, one repeatable system: a routing protocol, a role map, a case field set, a vendor standard, or a prevention calendar.</a:t>
            </a:r>
          </a:p>
          <a:p>
            <a:r>
              <a:t>3. Next budget cycle, one structural investment: staffing, case management technology, external capacity with controls, training, or dedicated prevention support, framed with the gap, the requirement, and the expected improvement.</a:t>
            </a:r>
          </a:p>
          <a:p>
            <a:r>
              <a:t>4. After the minute, ask two volunteers to share one item each. Keep the focus on specific deliverables with an owner, a date, and a decision forum, not aspirations.</a:t>
            </a:r>
          </a:p>
          <a:p>
            <a:r>
              <a:t>5. Remind participants that the appendix templates are designed for exactly this conversation with cabinet, HR, the coordinator, the EEO officer, and student services when they return.</a:t>
            </a:r>
          </a:p>
          <a:p>
            <a:endParaRPr/>
          </a:p>
          <a:p>
            <a:r>
              <a:t>TRANSITION: "Back to where we started. Questions, and the poll."</a:t>
            </a:r>
          </a:p>
          <a:p>
            <a:endParaRPr/>
          </a:p>
          <a:p>
            <a:r>
              <a:t>SOURCES:</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 minutes  |  CLOCK: 3:55, hard stop at 4:00  |  PRESENTER: Michael and Lauren</a:t>
            </a:r>
          </a:p>
          <a:p>
            <a:endParaRPr/>
          </a:p>
          <a:p>
            <a:r>
              <a:t>CLOSE (Lauren): Return to the opening poll. Name the winning category from the flip chart. "For the people who picked that one, which of the five WAVES moves is your first step?" Take one or two answers.</a:t>
            </a:r>
          </a:p>
          <a:p>
            <a:endParaRPr/>
          </a:p>
          <a:p>
            <a:r>
              <a:t>CLOSE (Michael): "The report says the system needs reinvention, and it asks the Legislature for money it has not yet appropriated. That is real, and it may take years. What the report also shows is that most of what went wrong at the seven colleges was local: a link nobody tested, a backup nobody named, a case nobody was tracking, a routing decision nobody wrote down. Those are yours to fix. System reform may take time. Institutional clarity can start Monday."</a:t>
            </a:r>
          </a:p>
          <a:p>
            <a:endParaRPr/>
          </a:p>
          <a:p>
            <a:r>
              <a:t>QUESTIONS: Take questions until 3:59. Use the appendix for detail: self assessment table, recommendation map, status checklist, policy matrix, role and conflict map, case management fields, provider checklist, dashboard questions, and sources. If a question requires facts about a specific matter, offer to talk after the session rather than answer in the room.</a:t>
            </a:r>
          </a:p>
          <a:p>
            <a:endParaRPr/>
          </a:p>
          <a:p>
            <a:r>
              <a:t>LIKELY QUESTIONS AND SHORT ANSWERS:</a:t>
            </a:r>
          </a:p>
          <a:p>
            <a:r>
              <a:t>- "Is AB 1730 coming back?" Unknown. It was held in Appropriations in May. Plan for your local obligations either way.</a:t>
            </a:r>
          </a:p>
          <a:p>
            <a:r>
              <a:t>- "Do we have to follow the 2020 regulations or SB 493?" Both, to the extent they can be reconciled, and the report specifically asks the Legislature to fix the conflicts. Where they cannot be reconciled, get advice on the specific provision.</a:t>
            </a:r>
          </a:p>
          <a:p>
            <a:r>
              <a:t>- "Our coordinator is also HR. Is that a violation?" Not by itself. The issues are conflicts, decision rights, required separation of roles, and a documented recusal path. See the role map.</a:t>
            </a:r>
          </a:p>
          <a:p>
            <a:r>
              <a:t>- "How do we get the board to fund a deputy?" Bring the annual report data, the service level gap, and the requirement it serves. The sustain slide and the dashboard appendix are built for that.</a:t>
            </a:r>
          </a:p>
          <a:p>
            <a:endParaRPr/>
          </a:p>
          <a:p>
            <a:r>
              <a:t>HOUSEKEEPING: Thank the audience. Point to contact information on the slide. Note the disclaimer.</a:t>
            </a:r>
          </a:p>
          <a:p>
            <a:endParaRPr/>
          </a:p>
          <a:p>
            <a:r>
              <a:t>SOURCES:</a:t>
            </a:r>
          </a:p>
          <a:p>
            <a:r>
              <a:t>- WAVES implementation framework developed by the presenters for this ACHRO/EEO session.</a:t>
            </a:r>
          </a:p>
          <a:p>
            <a:r>
              <a:t>- California Community Colleges Chancellor's Office, 2025 Gender Equity Report (pursuant to AB 2048), Dec. 22, 2025, https://www.cccco.edu/-/media/CCCCO-Website/docs/report/2025-Gender-Equity-Report.pdf</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only  |  PRESENTER: Shared</a:t>
            </a:r>
          </a:p>
          <a:p>
            <a:endParaRPr/>
          </a:p>
          <a:p>
            <a:r>
              <a:t>The appendix is for questions and for use after the conference. Slides are not presented in sequence. If a question during the session points to one of these tools, jump to it directly and return.</a:t>
            </a:r>
          </a:p>
          <a:p>
            <a:endParaRPr/>
          </a:p>
          <a:p>
            <a:r>
              <a:t>Appendix contents:</a:t>
            </a:r>
          </a:p>
          <a:p>
            <a:r>
              <a:t>A1. Report findings as self assessment questions</a:t>
            </a:r>
          </a:p>
          <a:p>
            <a:r>
              <a:t>A2. Detailed recommendation map</a:t>
            </a:r>
          </a:p>
          <a:p>
            <a:r>
              <a:t>A3. September 2026 status checklist</a:t>
            </a:r>
          </a:p>
          <a:p>
            <a:r>
              <a:t>A4. Policy baseline matrix template (W)</a:t>
            </a:r>
          </a:p>
          <a:p>
            <a:r>
              <a:t>A5. Role, authority, and conflict map (A)</a:t>
            </a:r>
          </a:p>
          <a:p>
            <a:r>
              <a:t>A6. Minimum case management controls (V)</a:t>
            </a:r>
          </a:p>
          <a:p>
            <a:r>
              <a:t>A7. External provider readiness checklist (E)</a:t>
            </a:r>
          </a:p>
          <a:p>
            <a:r>
              <a:t>A8. Leadership dashboard questions (S)</a:t>
            </a:r>
          </a:p>
          <a:p>
            <a:r>
              <a:t>A9. Primary sources and presentation boundaries</a:t>
            </a:r>
          </a:p>
          <a:p>
            <a:endParaRPr/>
          </a:p>
          <a:p>
            <a:r>
              <a:t>SOURCES:</a:t>
            </a:r>
          </a:p>
          <a:p>
            <a:r>
              <a:t>- WAVES implementation framework developed by the presenters for this ACHRO/EEO session.</a:t>
            </a:r>
          </a:p>
          <a:p>
            <a:r>
              <a:t>- California Community Colleges Chancellor's Office, 2025 Gender Equity Report (pursuant to AB 2048), Dec. 22, 2025, https://www.cccco.edu/-/media/CCCCO-Website/docs/report/2025-Gender-Equity-Report.pdf</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Shared</a:t>
            </a:r>
          </a:p>
          <a:p>
            <a:endParaRPr/>
          </a:p>
          <a:p>
            <a:r>
              <a:t>PURPOSE: Turn each of the report's main findings into a local question with an evidence standard. Use with cabinet, the coordinator, EEO, student services, and counsel.</a:t>
            </a:r>
          </a:p>
          <a:p>
            <a:endParaRPr/>
          </a:p>
          <a:p>
            <a:r>
              <a:t>HOW TO USE:</a:t>
            </a:r>
          </a:p>
          <a:p>
            <a:r>
              <a:t>1. For each area, answer the question with evidence, not impressions: the policy text, the live website, a sample of case files, interviews with front line staff, the annual report data, and a user test of the reporting pathways.</a:t>
            </a:r>
          </a:p>
          <a:p>
            <a:r>
              <a:t>2. Record one of four statuses for each area: confirmed, partially present, not present, or unknown. Unknown is a finding. It means no one has looked, and it needs an owner.</a:t>
            </a:r>
          </a:p>
          <a:p>
            <a:r>
              <a:t>3. Do not assume a report finding applies to your institution, and do not assume it does not. The report reviewed seven colleges. Your evidence decides.</a:t>
            </a:r>
          </a:p>
          <a:p>
            <a:endParaRPr/>
          </a:p>
          <a:p>
            <a:r>
              <a:t>TALKING POINTS IF PRESENTED:</a:t>
            </a:r>
          </a:p>
          <a:p>
            <a:r>
              <a:t>- Policies: the report found outdated, fragmented, cross referenced, and inconsistent policies at every reviewed college. Ask when yours were last legally reviewed against the 2020 regulations, SB 493, and Title 5, and whether the informal resolution provisions have been updated.</a:t>
            </a:r>
          </a:p>
          <a:p>
            <a:r>
              <a:t>- Resolution: misrouting, delay, weak case management, and uneven outsourced work product. Ask for the median time from report to determination in the last two years.</a:t>
            </a:r>
          </a:p>
          <a:p>
            <a:r>
              <a:t>- Staffing: part time coordination, overlapping roles, no backup, no administrative support. Ask what percentage of the coordinator's time is protected for the role and who the trained alternate is.</a:t>
            </a:r>
          </a:p>
          <a:p>
            <a:r>
              <a:t>- Reporting: low trust, unclear pathways, reports that never arrived, no barrier analysis. Ask when someone last tested every listed channel.</a:t>
            </a:r>
          </a:p>
          <a:p>
            <a:r>
              <a:t>- Prevention: reactive training, response work consuming prevention. Ask whether prevention has its own calendar, owner, and budget line.</a:t>
            </a:r>
          </a:p>
          <a:p>
            <a:r>
              <a:t>- Data: inconsistent metrics, paused climate surveys, weak link between data and strategy. Ask what the first section 66282.1 report revealed about data quality.</a:t>
            </a:r>
          </a:p>
          <a:p>
            <a:endParaRPr/>
          </a:p>
          <a:p>
            <a:r>
              <a:t>SOURCES:</a:t>
            </a:r>
          </a:p>
          <a:p>
            <a:r>
              <a:t>- California Community Colleges Chancellor's Office, 2025 Gender Equity Report (pursuant to AB 2048), Dec. 22, 2025, https://www.cccco.edu/-/media/CCCCO-Website/docs/report/2025-Gender-Equity-Report.pdf (Findings; Appendix: Methodology).</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Michael</a:t>
            </a:r>
          </a:p>
          <a:p>
            <a:endParaRPr/>
          </a:p>
          <a:p>
            <a:r>
              <a:t>PURPOSE: Answer detailed questions about what the report actually recommends, and which pieces depend on state funding.</a:t>
            </a:r>
          </a:p>
          <a:p>
            <a:endParaRPr/>
          </a:p>
          <a:p>
            <a:r>
              <a:t>TALKING POINTS:</a:t>
            </a:r>
          </a:p>
          <a:p>
            <a:r>
              <a:t>1. Baseline standards (Recommendation A): Chancellor's Office publishes standards rather than a mandated model policy. Local policies must be legally vetted and updated at least annually, use standardized numbering and terminology, streamline appeals where lawful, and include a prevention plan. Adopting the baseline is the price of admission to the ERA. The Workgroup also asks the Legislature to consider mandating the standards. Not funding dependent, though implementation touches shared governance and bargaining.</a:t>
            </a:r>
          </a:p>
          <a:p>
            <a:r>
              <a:t>2. ERA (Recommendation B.1): state funded, optional, full service case management from investigation through appeal using trained neutrals, covering Title IX, VI, VII, VIII, ADA and 504, and state law complaints. Outcomes return to the college as recommendations. Also provides interim coordinator staffing during vacancies. Funding dependent. The report suggests a pilot with an evaluation report as an option.</a:t>
            </a:r>
          </a:p>
          <a:p>
            <a:r>
              <a:t>3. Minimum staffing (Recommendation B.2): codified staffing and authority minimums contingent on state funding: dedicated or closely aligned role, executive access, authority over investigations and remedies, a case system, administrative support, a trained deputy, and protected prevention time. Funding dependent.</a:t>
            </a:r>
          </a:p>
          <a:p>
            <a:r>
              <a:t>4. Training (Recommendation C): systemwide curriculum certified through the Chancellor's Office with annual recertification, covering trauma informed practice, cultural competency, due process, and California specific law. Also for mandated reporters, hearing officers, and Skelly officials. Partly funding dependent.</a:t>
            </a:r>
          </a:p>
          <a:p>
            <a:r>
              <a:t>5. System support (Recommendation D): full time Title IX director or liaison at the Chancellor's Office for technical assistance, legal updates, training coordination, annual assessments, and peer or external review. Funding dependent.</a:t>
            </a:r>
          </a:p>
          <a:p>
            <a:r>
              <a:t>6. Legislative alignment (Recommendation E): reconcile conflicting state requirements (Title 5 timeframes versus SB 493), mandate training for everyone involved in employee discipline including Skelly officers and union representatives, and move toward an integrated civil rights framework rather than siloed Title IX. Legislative action.</a:t>
            </a:r>
          </a:p>
          <a:p>
            <a:r>
              <a:t>7. Prevention (Section IV): dedicated prevention staff, centrally designed campaigns, sustainable funding, integration into strategic plans, and fewer silos among Title IX, student equity, basic needs, mental health, and campus safety. Funding dependent.</a:t>
            </a:r>
          </a:p>
          <a:p>
            <a:endParaRPr/>
          </a:p>
          <a:p>
            <a:r>
              <a:t>GUARDRAIL: The report says structural change requires sustained state investment and that this caveat underpins every recommendation. Say that whenever someone asks "when will this happen."</a:t>
            </a:r>
          </a:p>
          <a:p>
            <a:endParaRPr/>
          </a:p>
          <a:p>
            <a:r>
              <a:t>SOURCES:</a:t>
            </a:r>
          </a:p>
          <a:p>
            <a:r>
              <a:t>- California Community Colleges Chancellor's Office, 2025 Gender Equity Report (pursuant to AB 2048), Dec. 22, 2025, https://www.cccco.edu/-/media/CCCCO-Website/docs/report/2025-Gender-Equity-Report.pdf (Recommendations A through E; Section IV, Prevention).</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Michael</a:t>
            </a:r>
          </a:p>
          <a:p>
            <a:endParaRPr/>
          </a:p>
          <a:p>
            <a:r>
              <a:t>PURPOSE: One slide for status questions. Every line was checked September 24, 2026. Recheck the morning of the session and correct anything that moved.</a:t>
            </a:r>
          </a:p>
          <a:p>
            <a:endParaRPr/>
          </a:p>
          <a:p>
            <a:r>
              <a:t>TALKING POINTS:</a:t>
            </a:r>
          </a:p>
          <a:p>
            <a:r>
              <a:t>1. Federal Title IX regulations: the 2024 rule was vacated January 9, 2025 by the U.S. District Court for the Eastern District of Kentucky. The Department of Education states the 2024 rule is not effective in any jurisdiction and enforces the 2020 regulations. No replacement rule was in effect as of the date checked.</a:t>
            </a:r>
          </a:p>
          <a:p>
            <a:r>
              <a:t>2. Education Code section 66282.1 (SB 1166): first district report due September 1, 2026 and each September 1 thereafter, presented at a public board meeting and posted on the district website. Chancellor's Office compiled report to the Legislature due December 1, 2026 and every three years thereafter.</a:t>
            </a:r>
          </a:p>
          <a:p>
            <a:r>
              <a:t>3. FAIR CA: the Chancellor's Office reporting tool for statutory submissions. Confirm the current tool name and portal instructions on the Chancellor's Office Title IX Reporting page before the session.</a:t>
            </a:r>
          </a:p>
          <a:p>
            <a:r>
              <a:t>4. AB 1730 (M. Fong): would direct the Board of Governors to contract with a managing entity for external resolution services, a unified nondiscrimination policy, and training; require a full time district civil rights coordinator by July 1, 2027; and appropriate $100 million from the General Fund for 2026 to 2027. Held under submission in Assembly Appropriations May 14, 2026. Not operative.</a:t>
            </a:r>
          </a:p>
          <a:p>
            <a:r>
              <a:t>5. 2025 Gender Equity Report: advisory recommendations to the Legislature and the system. It does not itself create binding local requirements.</a:t>
            </a:r>
          </a:p>
          <a:p>
            <a:endParaRPr/>
          </a:p>
          <a:p>
            <a:r>
              <a:t>GUARDRAIL: Report status only. Do not predict legislative outcomes or federal rulemaking.</a:t>
            </a:r>
          </a:p>
          <a:p>
            <a:endParaRPr/>
          </a:p>
          <a:p>
            <a:r>
              <a:t>SOURCES:</a:t>
            </a:r>
          </a:p>
          <a:p>
            <a:r>
              <a:t>- U.S. Department of Education, Sex Discrimination: Overview of the Law (2024 Title IX rule vacated Jan. 9, 2025; 2020 regulations enforced), https://www.ed.gov/laws-and-policy/civil-rights-laws/title-ix-and-sex-discrimination/sex-discrimination-overview-of-law</a:t>
            </a:r>
          </a:p>
          <a:p>
            <a:r>
              <a:t>- Education Code section 66282.1 (SB 1166, Stats. 2024): district reports due on or before September 1, 2026 and each September 1 thereafter; public board presentation and website posting required; Chancellor's Office compiled report to the Legislature due December 1, 2026, https://leginfo.legislature.ca.gov/faces/billNavClient.xhtml?bill_id=202320240SB1166</a:t>
            </a:r>
          </a:p>
          <a:p>
            <a:r>
              <a:t>- California Community Colleges Chancellor's Office, Title IX Reporting page, https://www.cccco.edu/About-Us/Reports/Title-IX-Reporting/</a:t>
            </a:r>
          </a:p>
          <a:p>
            <a:r>
              <a:t>- California Legislative Information, AB 1730 (M. Fong) status and text as amended Apr. 23, 2026, https://leginfo.legislature.ca.gov/faces/billNavClient.xhtml?bill_id=202520260AB1730 (held under submission in Assembly Appropriations, May 14, 2026)</a:t>
            </a:r>
          </a:p>
          <a:p>
            <a:r>
              <a:t>- California Community Colleges Chancellor's Office, 2025 Gender Equity Report (pursuant to AB 2048), Dec. 22, 2025, https://www.cccco.edu/-/media/CCCCO-Website/docs/report/2025-Gender-Equity-Report.pdf</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Lauren</a:t>
            </a:r>
          </a:p>
          <a:p>
            <a:endParaRPr/>
          </a:p>
          <a:p>
            <a:r>
              <a:t>PURPOSE: Blank template for the W step. One row per topic, six columns: authority, current policy, public facing material, actual practice, owner and date.</a:t>
            </a:r>
          </a:p>
          <a:p>
            <a:endParaRPr/>
          </a:p>
          <a:p>
            <a:r>
              <a:t>HOW TO USE:</a:t>
            </a:r>
          </a:p>
          <a:p>
            <a:r>
              <a:t>1. Authority: cite the specific source for each row (2020 regulations section, SB 493 provision, Title 5 section, board policy number, CBA article).</a:t>
            </a:r>
          </a:p>
          <a:p>
            <a:r>
              <a:t>2. Current policy: quote or cite the operative local language and its adoption date.</a:t>
            </a:r>
          </a:p>
          <a:p>
            <a:r>
              <a:t>3. Public facing material: what the website, forms, brochures, and syllabus statements actually say. Include the URL and the date checked.</a:t>
            </a:r>
          </a:p>
          <a:p>
            <a:r>
              <a:t>4. Actual practice: what staff actually do, from interviews and a sample of case files.</a:t>
            </a:r>
          </a:p>
          <a:p>
            <a:r>
              <a:t>5. Owner and date: the person accountable for the row and the next review date.</a:t>
            </a:r>
          </a:p>
          <a:p>
            <a:r>
              <a:t>6. Add a status field: aligned, partial, missing, or unknown. Unknown requires an owner.</a:t>
            </a:r>
          </a:p>
          <a:p>
            <a:endParaRPr/>
          </a:p>
          <a:p>
            <a:r>
              <a:t>WHO COMPLETES IT: counsel, the coordinator, HR, EEO, student services, shared governance representatives where policy changes are implicated, and the web or IT team for the public facing column.</a:t>
            </a:r>
          </a:p>
          <a:p>
            <a:endParaRPr/>
          </a:p>
          <a:p>
            <a:r>
              <a:t>SOURCES:</a:t>
            </a:r>
          </a:p>
          <a:p>
            <a:r>
              <a:t>- WAVES implementation framework developed by the presenters for this ACHRO/EEO session.</a:t>
            </a:r>
          </a:p>
          <a:p>
            <a:r>
              <a:t>- California Community Colleges Chancellor's Office, 2025 Gender Equity Report (pursuant to AB 2048), Dec. 22, 2025, https://www.cccco.edu/-/media/CCCCO-Website/docs/report/2025-Gender-Equity-Report.pdf (Executive Summary; Appendix: Methodology, Phase II).</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Lauren and Michael</a:t>
            </a:r>
          </a:p>
          <a:p>
            <a:endParaRPr/>
          </a:p>
          <a:p>
            <a:r>
              <a:t>PURPOSE: The A step tool. Map decision rights, conflict screens, and backup for each function in a matter.</a:t>
            </a:r>
          </a:p>
          <a:p>
            <a:endParaRPr/>
          </a:p>
          <a:p>
            <a:r>
              <a:t>TALKING POINTS:</a:t>
            </a:r>
          </a:p>
          <a:p>
            <a:r>
              <a:t>1. Receive report: primary and backup contacts, including after hours. Conflict screen is generally not applicable at receipt, but the receiver must know where the report goes next.</a:t>
            </a:r>
          </a:p>
          <a:p>
            <a:r>
              <a:t>2. Triage and supportive measures: coordinator or designee. Conflict is possible if the coordinator is named or closely connected. Name who acts when the coordinator is unavailable.</a:t>
            </a:r>
          </a:p>
          <a:p>
            <a:r>
              <a:t>3. Select process and scope: the designated coordinator. Conflict screen required. Identify who reviews close calls and multi process matters (often counsel).</a:t>
            </a:r>
          </a:p>
          <a:p>
            <a:r>
              <a:t>4. Investigate: internal or external. Conflict screen required, plus expertise and capacity checks.</a:t>
            </a:r>
          </a:p>
          <a:p>
            <a:r>
              <a:t>5. Make findings: the policy designated decision maker, separate from the investigator and coordinator where the regulations require it.</a:t>
            </a:r>
          </a:p>
          <a:p>
            <a:r>
              <a:t>6. Implement remedies or discipline: the authorized institutional official. Coordinate union, Skelly, and student process requirements. Conflict is possible where the deciding official supervises the respondent.</a:t>
            </a:r>
          </a:p>
          <a:p>
            <a:r>
              <a:t>7. Hear appeal: the policy designated appeal officer, with a trained alternate.</a:t>
            </a:r>
          </a:p>
          <a:p>
            <a:endParaRPr/>
          </a:p>
          <a:p>
            <a:r>
              <a:t>GUARDRAIL (Michael): the correct separation of functions depends on the applicable regulations, state law, local policy, and the facts. This table identifies where to look, not the answer for every case. Titles alone do not reveal actual authority or backup coverage.</a:t>
            </a:r>
          </a:p>
          <a:p>
            <a:endParaRPr/>
          </a:p>
          <a:p>
            <a:r>
              <a:t>SOURCES:</a:t>
            </a:r>
          </a:p>
          <a:p>
            <a:r>
              <a:t>- WAVES implementation framework developed by the presenters for this ACHRO/EEO session.</a:t>
            </a:r>
          </a:p>
          <a:p>
            <a:r>
              <a:t>- California Community Colleges Chancellor's Office, 2025 Gender Equity Report (pursuant to AB 2048), Dec. 22, 2025, https://www.cccco.edu/-/media/CCCCO-Website/docs/report/2025-Gender-Equity-Report.pdf (Recommendations B.2).</a:t>
            </a:r>
          </a:p>
          <a:p>
            <a:r>
              <a:t>- 34 C.F.R. part 106 (2020 regulations).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Lauren</a:t>
            </a:r>
          </a:p>
          <a:p>
            <a:endParaRPr/>
          </a:p>
          <a:p>
            <a:r>
              <a:t>PURPOSE: The V step tool. Minimum fields for a case record, whether it lives in a case management system or a controlled spreadsheet.</a:t>
            </a:r>
          </a:p>
          <a:p>
            <a:endParaRPr/>
          </a:p>
          <a:p>
            <a:r>
              <a:t>TALKING POINTS:</a:t>
            </a:r>
          </a:p>
          <a:p>
            <a:r>
              <a:t>1. Intake: received date, channel, reporter, affected person, respondent, location, immediate needs.</a:t>
            </a:r>
          </a:p>
          <a:p>
            <a:r>
              <a:t>2. Routing: applicable policies, process owner, conflict review date and result, jurisdiction determination, referral dates to each lane.</a:t>
            </a:r>
          </a:p>
          <a:p>
            <a:r>
              <a:t>3. Support: measures offered, accepted, declined, owner, and review date.</a:t>
            </a:r>
          </a:p>
          <a:p>
            <a:r>
              <a:t>4. Milestones: notice, interviews, evidence review, report, hearing, determination, appeal, with target and actual dates.</a:t>
            </a:r>
          </a:p>
          <a:p>
            <a:r>
              <a:t>5. Communication: primary contact for each party, update cadence, missed milestone notice, language and access needs.</a:t>
            </a:r>
          </a:p>
          <a:p>
            <a:r>
              <a:t>6. Closure: outcome, remedies, discipline route, appeal, prevention referral, and reporting year for the section 66282.1 report.</a:t>
            </a:r>
          </a:p>
          <a:p>
            <a:r>
              <a:t>7. One record can coordinate several process lanes while preserving distinct legal standards and decision makers. That is the point of the record.</a:t>
            </a:r>
          </a:p>
          <a:p>
            <a:endParaRPr/>
          </a:p>
          <a:p>
            <a:r>
              <a:t>GUARDRAIL: Limit access by role. Protect privacy. The section 66282.1 report requires aggregated data, not identities, and internal dashboards should follow the same rule.</a:t>
            </a:r>
          </a:p>
          <a:p>
            <a:endParaRPr/>
          </a:p>
          <a:p>
            <a:r>
              <a:t>SOURCES:</a:t>
            </a:r>
          </a:p>
          <a:p>
            <a:r>
              <a:t>- California Community Colleges Chancellor's Office, 2025 Gender Equity Report (pursuant to AB 2048), Dec. 22, 2025, https://www.cccco.edu/-/media/CCCCO-Website/docs/report/2025-Gender-Equity-Report.pdf (Recommendations A.2; B.2 on case management systems).</a:t>
            </a:r>
          </a:p>
          <a:p>
            <a:r>
              <a:t>- Education Code section 66282.1 (SB 1166, Stats. 2024): district reports due on or before September 1, 2026 and each September 1 thereafter; public board presentation and website posting required; Chancellor's Office compiled report to the Legislature due December 1, 2026, https://leginfo.legislature.ca.gov/faces/billNavClient.xhtml?bill_id=202320240SB1166</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Michael and Lauren</a:t>
            </a:r>
          </a:p>
          <a:p>
            <a:endParaRPr/>
          </a:p>
          <a:p>
            <a:r>
              <a:t>PURPOSE: The E step tool. Use before the institution needs emergency outside support, not after.</a:t>
            </a:r>
          </a:p>
          <a:p>
            <a:endParaRPr/>
          </a:p>
          <a:p>
            <a:r>
              <a:t>TALKING POINTS:</a:t>
            </a:r>
          </a:p>
          <a:p>
            <a:r>
              <a:t>1. Before assignment: defined scope and deliverable; demonstrated Title IX and California civil rights expertise (SB 493, Title 5, and the 2020 regulations, not only generic HR investigations); conflict and impartiality screen; named lead and named backup; start date and milestone schedule; interview and evidence standards.</a:t>
            </a:r>
          </a:p>
          <a:p>
            <a:r>
              <a:t>2. During the matter: status update cadence (weekly is common); escalation for missed dates with a named contact at the vendor and at the college; report format and review protocol; data security and record transfer; fees, change control, and invoicing; continuity if assigned personnel change.</a:t>
            </a:r>
          </a:p>
          <a:p>
            <a:r>
              <a:t>3. The report's critique: piecemeal outsourcing that was too slow, unfamiliar with Title IX, chaotic to coordinate, and produced unacceptable work product. Every item on this checklist responds to one of those findings.</a:t>
            </a:r>
          </a:p>
          <a:p>
            <a:r>
              <a:t>4. A provider roster is not a quality control system. The control terms have to be in the engagement, and someone at the college has to enforce them.</a:t>
            </a:r>
          </a:p>
          <a:p>
            <a:endParaRPr/>
          </a:p>
          <a:p>
            <a:r>
              <a:t>SOURCES:</a:t>
            </a:r>
          </a:p>
          <a:p>
            <a:r>
              <a:t>- California Community Colleges Chancellor's Office, 2025 Gender Equity Report (pursuant to AB 2048), Dec. 22, 2025, https://www.cccco.edu/-/media/CCCCO-Website/docs/report/2025-Gender-Equity-Report.pdf (Recommendations B.1).</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Lauren</a:t>
            </a:r>
          </a:p>
          <a:p>
            <a:endParaRPr/>
          </a:p>
          <a:p>
            <a:r>
              <a:t>PURPOSE: The S step tool. Eight questions a leadership dashboard should answer. Design the dashboard to trigger decisions, not to document activity.</a:t>
            </a:r>
          </a:p>
          <a:p>
            <a:endParaRPr/>
          </a:p>
          <a:p>
            <a:r>
              <a:t>TALKING POINTS:</a:t>
            </a:r>
          </a:p>
          <a:p>
            <a:r>
              <a:t>1. Access: can people find and use the reporting pathways? Reports by channel and population.</a:t>
            </a:r>
          </a:p>
          <a:p>
            <a:r>
              <a:t>2. Speed: where do matters wait, and why? Time to acknowledge, time to support, time to determination.</a:t>
            </a:r>
          </a:p>
          <a:p>
            <a:r>
              <a:t>3. Capacity: which roles or vendors are overextended? Caseload per person and per vendor, aged matters.</a:t>
            </a:r>
          </a:p>
          <a:p>
            <a:r>
              <a:t>4. Consistency: are similar matters routed and documented the same way? Coding audits.</a:t>
            </a:r>
          </a:p>
          <a:p>
            <a:r>
              <a:t>5. Support: are supportive measures offered promptly and reviewed?</a:t>
            </a:r>
          </a:p>
          <a:p>
            <a:r>
              <a:t>6. Prevention: what recurring themes should change training or campus systems?</a:t>
            </a:r>
          </a:p>
          <a:p>
            <a:r>
              <a:t>7. Trust: what do feedback and climate data reveal about willingness to report? The report found most colleges had paused climate surveys waiting for a federal instrument that has not arrived. Do not wait.</a:t>
            </a:r>
          </a:p>
          <a:p>
            <a:r>
              <a:t>8. Accountability: which decisions require cabinet, board, budget, or policy action, and by when?</a:t>
            </a:r>
          </a:p>
          <a:p>
            <a:endParaRPr/>
          </a:p>
          <a:p>
            <a:r>
              <a:t>GUARDRAIL: Small numbers identify people. Aggregate and suppress. Never present outcome data in a way that could identify a party.</a:t>
            </a:r>
          </a:p>
          <a:p>
            <a:endParaRPr/>
          </a:p>
          <a:p>
            <a:r>
              <a:t>SOURCES:</a:t>
            </a:r>
          </a:p>
          <a:p>
            <a:r>
              <a:t>- California Community Colleges Chancellor's Office, 2025 Gender Equity Report (pursuant to AB 2048), Dec. 22, 2025, https://www.cccco.edu/-/media/CCCCO-Website/docs/report/2025-Gender-Equity-Report.pdf (Recommendations A.2; Findings on climate surveys).</a:t>
            </a:r>
          </a:p>
          <a:p>
            <a:r>
              <a:t>- Education Code section 66282.1 (SB 1166, Stats. 2024): district reports due on or before September 1, 2026 and each September 1 thereafter; public board presentation and website posting required; Chancellor's Office compiled report to the Legislature due December 1, 2026, https://leginfo.legislature.ca.gov/faces/billNavClient.xhtml?bill_id=202320240SB1166</a:t>
            </a:r>
          </a:p>
          <a:p>
            <a:r>
              <a:t>- WAVES implementation framework developed by the presenters for this ACHRO/EEO session.</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Reference  |  PRESENTER: Michael</a:t>
            </a:r>
          </a:p>
          <a:p>
            <a:endParaRPr/>
          </a:p>
          <a:p>
            <a:r>
              <a:t>PURPOSE: Primary sources and the limits of the presentation.</a:t>
            </a:r>
          </a:p>
          <a:p>
            <a:endParaRPr/>
          </a:p>
          <a:p>
            <a:r>
              <a:t>TALKING POINTS:</a:t>
            </a:r>
          </a:p>
          <a:p>
            <a:r>
              <a:t>1. Primary sources: the 2025 Gender Equity Report; the Chancellor's Office Title IX Reporting guidance; the Department of Education's statement of current Title IX regulatory status; California Legislative Information for AB 1730 and SB 1166; and the applicable federal and state law, Title 5, local policy, collective bargaining agreements, and institutional procedures.</a:t>
            </a:r>
          </a:p>
          <a:p>
            <a:r>
              <a:t>2. Boundaries: the report reviewed seven colleges, not all 116. Its recommendations are not automatically binding law. AB 1730 was pending and not operative as of September 24, 2026. Federal and state requirements should be rechecked before any institution acts. Specific facts and local obligations may materially change the analysis.</a:t>
            </a:r>
          </a:p>
          <a:p>
            <a:r>
              <a:t>3. This presentation is educational and is not legal advice. It should be updated as legal and legislative developments occur.</a:t>
            </a:r>
          </a:p>
          <a:p>
            <a:endParaRPr/>
          </a:p>
          <a:p>
            <a:r>
              <a:t>SOURCES:</a:t>
            </a:r>
          </a:p>
          <a:p>
            <a:r>
              <a:t>- California Community Colleges Chancellor's Office, 2025 Gender Equity Report (pursuant to AB 2048), Dec. 22, 2025, https://www.cccco.edu/-/media/CCCCO-Website/docs/report/2025-Gender-Equity-Report.pdf</a:t>
            </a:r>
          </a:p>
          <a:p>
            <a:r>
              <a:t>- California Community Colleges Chancellor's Office, Title IX Reporting page, https://www.cccco.edu/About-Us/Reports/Title-IX-Reporting/</a:t>
            </a:r>
          </a:p>
          <a:p>
            <a:r>
              <a:t>- U.S. Department of Education, Sex Discrimination: Overview of the Law (2024 Title IX rule vacated Jan. 9, 2025; 2020 regulations enforced), https://www.ed.gov/laws-and-policy/civil-rights-laws/title-ix-and-sex-discrimination/sex-discrimination-overview-of-law</a:t>
            </a:r>
          </a:p>
          <a:p>
            <a:r>
              <a:t>- California Legislative Information, AB 1730 (M. Fong) status and text as amended Apr. 23, 2026, https://leginfo.legislature.ca.gov/faces/billNavClient.xhtml?bill_id=202520260AB1730 (held under submission in Assembly Appropriations, May 14, 2026)</a:t>
            </a:r>
          </a:p>
          <a:p>
            <a:r>
              <a:t>- Education Code section 66282.1 (SB 1166, Stats. 2024): district reports due on or before September 1, 2026 and each September 1 thereafter; public board presentation and website posting required; Chancellor's Office compiled report to the Legislature due December 1, 2026, https://leginfo.legislature.ca.gov/faces/billNavClient.xhtml?bill_id=202320240SB1166</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sv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sv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1.sv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sv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Colleagues collaborating around a conference table"/>
          <p:cNvPicPr>
            <a:picLocks noChangeAspect="1"/>
          </p:cNvPicPr>
          <p:nvPr/>
        </p:nvPicPr>
        <p:blipFill>
          <a:blip r:embed="rId3"/>
          <a:srcRect t="144" b="144"/>
          <a:stretch/>
        </p:blipFill>
        <p:spPr>
          <a:xfrm>
            <a:off x="0" y="0"/>
            <a:ext cx="12191695" cy="6858000"/>
          </a:xfrm>
          <a:prstGeom prst="rect">
            <a:avLst/>
          </a:prstGeom>
        </p:spPr>
      </p:pic>
      <p:sp>
        <p:nvSpPr>
          <p:cNvPr id="3" name="Shape 0"/>
          <p:cNvSpPr/>
          <p:nvPr/>
        </p:nvSpPr>
        <p:spPr>
          <a:xfrm>
            <a:off x="0" y="0"/>
            <a:ext cx="4892040" cy="6858000"/>
          </a:xfrm>
          <a:prstGeom prst="rect">
            <a:avLst/>
          </a:prstGeom>
          <a:solidFill>
            <a:srgbClr val="004D50">
              <a:alpha val="97000"/>
            </a:srgbClr>
          </a:solidFill>
          <a:ln w="12700">
            <a:solidFill>
              <a:srgbClr val="004D50">
                <a:alpha val="0"/>
              </a:srgbClr>
            </a:solidFill>
            <a:prstDash val="solid"/>
          </a:ln>
        </p:spPr>
        <p:txBody>
          <a:bodyPr/>
          <a:lstStyle/>
          <a:p>
            <a:endParaRPr/>
          </a:p>
        </p:txBody>
      </p:sp>
      <p:pic>
        <p:nvPicPr>
          <p:cNvPr id="4" name="Image 1" descr="Decorative wave bands"/>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5212080"/>
            <a:ext cx="6400800" cy="1645920"/>
          </a:xfrm>
          <a:prstGeom prst="rect">
            <a:avLst/>
          </a:prstGeom>
        </p:spPr>
      </p:pic>
      <p:sp>
        <p:nvSpPr>
          <p:cNvPr id="5" name="Text 1"/>
          <p:cNvSpPr/>
          <p:nvPr/>
        </p:nvSpPr>
        <p:spPr>
          <a:xfrm>
            <a:off x="521208" y="530352"/>
            <a:ext cx="3886200" cy="237744"/>
          </a:xfrm>
          <a:prstGeom prst="rect">
            <a:avLst/>
          </a:prstGeom>
          <a:noFill/>
          <a:ln/>
        </p:spPr>
        <p:txBody>
          <a:bodyPr wrap="square" lIns="0" tIns="0" rIns="0" bIns="0" rtlCol="0" anchor="ctr"/>
          <a:lstStyle/>
          <a:p>
            <a:pPr marL="0" indent="0">
              <a:buNone/>
            </a:pPr>
            <a:r>
              <a:rPr lang="en-US" sz="960" b="1" kern="0" spc="120" dirty="0">
                <a:solidFill>
                  <a:srgbClr val="9FD1CF"/>
                </a:solidFill>
                <a:latin typeface="Arial" pitchFamily="34" charset="0"/>
                <a:ea typeface="Arial" pitchFamily="34" charset="-122"/>
                <a:cs typeface="Arial" pitchFamily="34" charset="-120"/>
              </a:rPr>
              <a:t>ACHRO/EEO ANNUAL CONFERENCE</a:t>
            </a:r>
            <a:endParaRPr lang="en-US" sz="960" dirty="0"/>
          </a:p>
        </p:txBody>
      </p:sp>
      <p:sp>
        <p:nvSpPr>
          <p:cNvPr id="6" name="Text 2"/>
          <p:cNvSpPr/>
          <p:nvPr/>
        </p:nvSpPr>
        <p:spPr>
          <a:xfrm>
            <a:off x="521208" y="1051560"/>
            <a:ext cx="3977640" cy="530352"/>
          </a:xfrm>
          <a:prstGeom prst="rect">
            <a:avLst/>
          </a:prstGeom>
          <a:noFill/>
          <a:ln/>
        </p:spPr>
        <p:txBody>
          <a:bodyPr wrap="square" lIns="0" tIns="0" rIns="0" bIns="0" rtlCol="0" anchor="ctr"/>
          <a:lstStyle/>
          <a:p>
            <a:pPr marL="0" indent="0">
              <a:buNone/>
            </a:pPr>
            <a:r>
              <a:rPr lang="en-US" sz="2850" b="1" dirty="0">
                <a:solidFill>
                  <a:srgbClr val="FFFFFF"/>
                </a:solidFill>
                <a:latin typeface="Arial" pitchFamily="34" charset="0"/>
                <a:ea typeface="Arial" pitchFamily="34" charset="-122"/>
                <a:cs typeface="Arial" pitchFamily="34" charset="-120"/>
              </a:rPr>
              <a:t>The Next Wave:</a:t>
            </a:r>
            <a:endParaRPr lang="en-US" sz="2850" dirty="0"/>
          </a:p>
        </p:txBody>
      </p:sp>
      <p:sp>
        <p:nvSpPr>
          <p:cNvPr id="7" name="Text 3"/>
          <p:cNvSpPr/>
          <p:nvPr/>
        </p:nvSpPr>
        <p:spPr>
          <a:xfrm>
            <a:off x="521208" y="1645920"/>
            <a:ext cx="3950208" cy="1920240"/>
          </a:xfrm>
          <a:prstGeom prst="rect">
            <a:avLst/>
          </a:prstGeom>
          <a:noFill/>
          <a:ln/>
        </p:spPr>
        <p:txBody>
          <a:bodyPr wrap="square" lIns="0" tIns="0" rIns="0" bIns="0" rtlCol="0" anchor="ctr">
            <a:normAutofit/>
          </a:bodyPr>
          <a:lstStyle/>
          <a:p>
            <a:pPr marL="0" indent="0">
              <a:buNone/>
            </a:pPr>
            <a:r>
              <a:rPr lang="en-US" sz="2420" b="1" dirty="0">
                <a:solidFill>
                  <a:srgbClr val="FFFFFF"/>
                </a:solidFill>
                <a:latin typeface="Arial" pitchFamily="34" charset="0"/>
                <a:ea typeface="Arial" pitchFamily="34" charset="-122"/>
                <a:cs typeface="Arial" pitchFamily="34" charset="-120"/>
              </a:rPr>
              <a:t>Implementing the Chancellor’s 2025 Gender Equity Report Reforms at Your Institution</a:t>
            </a:r>
            <a:endParaRPr lang="en-US" sz="2420" dirty="0"/>
          </a:p>
        </p:txBody>
      </p:sp>
      <p:sp>
        <p:nvSpPr>
          <p:cNvPr id="8" name="Text 4"/>
          <p:cNvSpPr/>
          <p:nvPr/>
        </p:nvSpPr>
        <p:spPr>
          <a:xfrm>
            <a:off x="539496" y="3977640"/>
            <a:ext cx="3886200" cy="566928"/>
          </a:xfrm>
          <a:prstGeom prst="rect">
            <a:avLst/>
          </a:prstGeom>
          <a:noFill/>
          <a:ln/>
        </p:spPr>
        <p:txBody>
          <a:bodyPr wrap="square" lIns="0" tIns="0" rIns="0" bIns="0" rtlCol="0" anchor="ctr"/>
          <a:lstStyle/>
          <a:p>
            <a:pPr marL="0" indent="0">
              <a:buNone/>
            </a:pPr>
            <a:r>
              <a:rPr lang="en-US" sz="1130" dirty="0">
                <a:solidFill>
                  <a:srgbClr val="DCE9E9"/>
                </a:solidFill>
                <a:latin typeface="Arial" pitchFamily="34" charset="0"/>
                <a:ea typeface="Arial" pitchFamily="34" charset="-122"/>
                <a:cs typeface="Arial" pitchFamily="34" charset="-120"/>
              </a:rPr>
              <a:t>Wednesday, September 30, 2026  |  2:45 to 4:00 p.m.</a:t>
            </a:r>
            <a:endParaRPr lang="en-US" sz="1130" dirty="0"/>
          </a:p>
          <a:p>
            <a:pPr marL="0" indent="0">
              <a:buNone/>
            </a:pPr>
            <a:r>
              <a:rPr lang="en-US" sz="1130" dirty="0">
                <a:solidFill>
                  <a:srgbClr val="DCE9E9"/>
                </a:solidFill>
                <a:latin typeface="Arial" pitchFamily="34" charset="0"/>
                <a:ea typeface="Arial" pitchFamily="34" charset="-122"/>
                <a:cs typeface="Arial" pitchFamily="34" charset="-120"/>
              </a:rPr>
              <a:t>Santa Rosa Room  |  Santa Barbara</a:t>
            </a:r>
            <a:endParaRPr lang="en-US" sz="1130" dirty="0"/>
          </a:p>
        </p:txBody>
      </p:sp>
      <p:sp>
        <p:nvSpPr>
          <p:cNvPr id="9" name="Text 5"/>
          <p:cNvSpPr/>
          <p:nvPr/>
        </p:nvSpPr>
        <p:spPr>
          <a:xfrm>
            <a:off x="539496" y="4736592"/>
            <a:ext cx="4114800" cy="621792"/>
          </a:xfrm>
          <a:prstGeom prst="rect">
            <a:avLst/>
          </a:prstGeom>
          <a:noFill/>
          <a:ln/>
        </p:spPr>
        <p:txBody>
          <a:bodyPr wrap="square" lIns="0" tIns="0" rIns="0" bIns="0" rtlCol="0" anchor="ctr"/>
          <a:lstStyle/>
          <a:p>
            <a:pPr marL="0" indent="0">
              <a:buNone/>
            </a:pPr>
            <a:r>
              <a:rPr lang="en-US" sz="1050" dirty="0">
                <a:solidFill>
                  <a:srgbClr val="FFFFFF"/>
                </a:solidFill>
                <a:latin typeface="Arial" pitchFamily="34" charset="0"/>
                <a:ea typeface="Arial" pitchFamily="34" charset="-122"/>
                <a:cs typeface="Arial" pitchFamily="34" charset="-120"/>
              </a:rPr>
              <a:t>Michael Travis  |  Best Best &amp; Krieger LLP</a:t>
            </a:r>
            <a:endParaRPr lang="en-US" sz="1050" dirty="0"/>
          </a:p>
          <a:p>
            <a:pPr marL="0" indent="0">
              <a:buNone/>
            </a:pPr>
            <a:r>
              <a:rPr lang="en-US" sz="1050" dirty="0">
                <a:solidFill>
                  <a:srgbClr val="FFFFFF"/>
                </a:solidFill>
                <a:latin typeface="Arial" pitchFamily="34" charset="0"/>
                <a:ea typeface="Arial" pitchFamily="34" charset="-122"/>
                <a:cs typeface="Arial" pitchFamily="34" charset="-120"/>
              </a:rPr>
              <a:t>Lauren Elan Helsper, Ed.D.  |  Antelope Valley College</a:t>
            </a:r>
            <a:endParaRPr lang="en-US" sz="1050" dirty="0"/>
          </a:p>
        </p:txBody>
      </p:sp>
      <p:sp>
        <p:nvSpPr>
          <p:cNvPr id="10" name="Shape 6"/>
          <p:cNvSpPr/>
          <p:nvPr/>
        </p:nvSpPr>
        <p:spPr>
          <a:xfrm>
            <a:off x="5074920" y="5376672"/>
            <a:ext cx="2304288" cy="932688"/>
          </a:xfrm>
          <a:prstGeom prst="roundRect">
            <a:avLst>
              <a:gd name="adj" fmla="val 4902"/>
            </a:avLst>
          </a:prstGeom>
          <a:solidFill>
            <a:srgbClr val="FFFFFF">
              <a:alpha val="98000"/>
            </a:srgbClr>
          </a:solidFill>
          <a:ln w="12700">
            <a:solidFill>
              <a:srgbClr val="FFFFFF">
                <a:alpha val="0"/>
              </a:srgbClr>
            </a:solidFill>
            <a:prstDash val="solid"/>
          </a:ln>
        </p:spPr>
        <p:txBody>
          <a:bodyPr/>
          <a:lstStyle/>
          <a:p>
            <a:endParaRPr/>
          </a:p>
        </p:txBody>
      </p:sp>
      <p:pic>
        <p:nvPicPr>
          <p:cNvPr id="11" name="Image 2" descr="Best Best and Krieger logo"/>
          <p:cNvPicPr>
            <a:picLocks noChangeAspect="1"/>
          </p:cNvPicPr>
          <p:nvPr/>
        </p:nvPicPr>
        <p:blipFill>
          <a:blip r:embed="rId6"/>
          <a:stretch>
            <a:fillRect/>
          </a:stretch>
        </p:blipFill>
        <p:spPr>
          <a:xfrm>
            <a:off x="5503903" y="5513832"/>
            <a:ext cx="1446321" cy="566928"/>
          </a:xfrm>
          <a:prstGeom prst="rect">
            <a:avLst/>
          </a:prstGeom>
        </p:spPr>
      </p:pic>
      <p:sp>
        <p:nvSpPr>
          <p:cNvPr id="12" name="Text 7"/>
          <p:cNvSpPr/>
          <p:nvPr/>
        </p:nvSpPr>
        <p:spPr>
          <a:xfrm>
            <a:off x="11631168" y="6547104"/>
            <a:ext cx="274320" cy="128016"/>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a:t>
            </a:r>
            <a:endParaRPr lang="en-US" sz="67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WELCOME</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Two Perspectives, One Implementation Problem</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a:t>
            </a:r>
            <a:endParaRPr lang="en-US" sz="670" dirty="0"/>
          </a:p>
        </p:txBody>
      </p:sp>
      <p:sp>
        <p:nvSpPr>
          <p:cNvPr id="10" name="Shape 7"/>
          <p:cNvSpPr/>
          <p:nvPr/>
        </p:nvSpPr>
        <p:spPr>
          <a:xfrm>
            <a:off x="685800" y="1417320"/>
            <a:ext cx="5349240" cy="3611880"/>
          </a:xfrm>
          <a:prstGeom prst="roundRect">
            <a:avLst>
              <a:gd name="adj" fmla="val 1519"/>
            </a:avLst>
          </a:prstGeom>
          <a:solidFill>
            <a:srgbClr val="EEF4F4"/>
          </a:solidFill>
          <a:ln w="12700">
            <a:solidFill>
              <a:srgbClr val="EEF4F4"/>
            </a:solidFill>
            <a:prstDash val="solid"/>
          </a:ln>
        </p:spPr>
        <p:txBody>
          <a:bodyPr/>
          <a:lstStyle/>
          <a:p>
            <a:endParaRPr/>
          </a:p>
        </p:txBody>
      </p:sp>
      <p:sp>
        <p:nvSpPr>
          <p:cNvPr id="11" name="Shape 8"/>
          <p:cNvSpPr/>
          <p:nvPr/>
        </p:nvSpPr>
        <p:spPr>
          <a:xfrm>
            <a:off x="685800" y="1417320"/>
            <a:ext cx="73152" cy="3611880"/>
          </a:xfrm>
          <a:prstGeom prst="rect">
            <a:avLst/>
          </a:prstGeom>
          <a:solidFill>
            <a:srgbClr val="006E72"/>
          </a:solidFill>
          <a:ln w="12700">
            <a:solidFill>
              <a:srgbClr val="006E72"/>
            </a:solidFill>
            <a:prstDash val="solid"/>
          </a:ln>
        </p:spPr>
        <p:txBody>
          <a:bodyPr/>
          <a:lstStyle/>
          <a:p>
            <a:endParaRPr/>
          </a:p>
        </p:txBody>
      </p:sp>
      <p:sp>
        <p:nvSpPr>
          <p:cNvPr id="12" name="Text 9"/>
          <p:cNvSpPr/>
          <p:nvPr/>
        </p:nvSpPr>
        <p:spPr>
          <a:xfrm>
            <a:off x="914400" y="1618488"/>
            <a:ext cx="4928616" cy="438912"/>
          </a:xfrm>
          <a:prstGeom prst="rect">
            <a:avLst/>
          </a:prstGeom>
          <a:noFill/>
          <a:ln/>
        </p:spPr>
        <p:txBody>
          <a:bodyPr wrap="square" lIns="0" tIns="0" rIns="0" bIns="0" rtlCol="0" anchor="ctr">
            <a:normAutofit/>
          </a:bodyPr>
          <a:lstStyle/>
          <a:p>
            <a:pPr marL="0" indent="0">
              <a:buNone/>
            </a:pPr>
            <a:r>
              <a:rPr lang="en-US" sz="2200" b="1" dirty="0">
                <a:solidFill>
                  <a:srgbClr val="1D2A32"/>
                </a:solidFill>
                <a:latin typeface="Arial" pitchFamily="34" charset="0"/>
                <a:ea typeface="Arial" pitchFamily="34" charset="-122"/>
                <a:cs typeface="Arial" pitchFamily="34" charset="-120"/>
              </a:rPr>
              <a:t>Michael Travis</a:t>
            </a:r>
            <a:endParaRPr lang="en-US" sz="2200" dirty="0"/>
          </a:p>
        </p:txBody>
      </p:sp>
      <p:sp>
        <p:nvSpPr>
          <p:cNvPr id="13" name="Text 10"/>
          <p:cNvSpPr/>
          <p:nvPr/>
        </p:nvSpPr>
        <p:spPr>
          <a:xfrm>
            <a:off x="914400" y="2185416"/>
            <a:ext cx="4910328" cy="2679192"/>
          </a:xfrm>
          <a:prstGeom prst="rect">
            <a:avLst/>
          </a:prstGeom>
          <a:noFill/>
          <a:ln/>
        </p:spPr>
        <p:txBody>
          <a:bodyPr wrap="square" lIns="0" tIns="0" rIns="0" bIns="0" rtlCol="0" anchor="t">
            <a:normAutofit/>
          </a:bodyPr>
          <a:lstStyle/>
          <a:p>
            <a:pPr marL="0" indent="0">
              <a:buNone/>
            </a:pPr>
            <a:r>
              <a:rPr lang="en-US" sz="1310" dirty="0">
                <a:solidFill>
                  <a:srgbClr val="5C6670"/>
                </a:solidFill>
                <a:latin typeface="Arial" pitchFamily="34" charset="0"/>
                <a:ea typeface="Arial" pitchFamily="34" charset="-122"/>
                <a:cs typeface="Arial" pitchFamily="34" charset="-120"/>
              </a:rPr>
              <a:t>Partner, Best Best &amp; Krieger LLP</a:t>
            </a:r>
            <a:endParaRPr lang="en-US" sz="1310" dirty="0"/>
          </a:p>
          <a:p>
            <a:pPr marL="0" indent="0">
              <a:buNone/>
            </a:pPr>
            <a:endParaRPr lang="en-US" sz="1310" dirty="0"/>
          </a:p>
          <a:p>
            <a:pPr marL="0" indent="0">
              <a:buNone/>
            </a:pPr>
            <a:r>
              <a:rPr lang="en-US" sz="1310" dirty="0">
                <a:solidFill>
                  <a:srgbClr val="5C6670"/>
                </a:solidFill>
                <a:latin typeface="Arial" pitchFamily="34" charset="0"/>
                <a:ea typeface="Arial" pitchFamily="34" charset="-122"/>
                <a:cs typeface="Arial" pitchFamily="34" charset="-120"/>
              </a:rPr>
              <a:t>Public sector labor, employment, education, investigations, Title IX, EEO, and institutional compliance.</a:t>
            </a:r>
            <a:endParaRPr lang="en-US" sz="1310" dirty="0"/>
          </a:p>
          <a:p>
            <a:pPr marL="0" indent="0">
              <a:buNone/>
            </a:pPr>
            <a:endParaRPr lang="en-US" sz="1310" dirty="0"/>
          </a:p>
          <a:p>
            <a:pPr marL="0" indent="0">
              <a:buNone/>
            </a:pPr>
            <a:r>
              <a:rPr lang="en-US" sz="1310" dirty="0">
                <a:solidFill>
                  <a:srgbClr val="5C6670"/>
                </a:solidFill>
                <a:latin typeface="Arial" pitchFamily="34" charset="0"/>
                <a:ea typeface="Arial" pitchFamily="34" charset="-122"/>
                <a:cs typeface="Arial" pitchFamily="34" charset="-120"/>
              </a:rPr>
              <a:t>FOCUS TODAY</a:t>
            </a:r>
            <a:endParaRPr lang="en-US" sz="1310" dirty="0"/>
          </a:p>
          <a:p>
            <a:pPr marL="0" indent="0">
              <a:buNone/>
            </a:pPr>
            <a:r>
              <a:rPr lang="en-US" sz="1310" dirty="0">
                <a:solidFill>
                  <a:srgbClr val="5C6670"/>
                </a:solidFill>
                <a:latin typeface="Arial" pitchFamily="34" charset="0"/>
                <a:ea typeface="Arial" pitchFamily="34" charset="-122"/>
                <a:cs typeface="Arial" pitchFamily="34" charset="-120"/>
              </a:rPr>
              <a:t>How the report, current law, and proposed reforms fit together.</a:t>
            </a:r>
            <a:endParaRPr lang="en-US" sz="1310" dirty="0"/>
          </a:p>
        </p:txBody>
      </p:sp>
      <p:sp>
        <p:nvSpPr>
          <p:cNvPr id="14" name="Shape 11"/>
          <p:cNvSpPr/>
          <p:nvPr/>
        </p:nvSpPr>
        <p:spPr>
          <a:xfrm>
            <a:off x="6153912" y="1417320"/>
            <a:ext cx="5349240" cy="3611880"/>
          </a:xfrm>
          <a:prstGeom prst="roundRect">
            <a:avLst>
              <a:gd name="adj" fmla="val 1519"/>
            </a:avLst>
          </a:prstGeom>
          <a:solidFill>
            <a:srgbClr val="FDEBD9"/>
          </a:solidFill>
          <a:ln w="12700">
            <a:solidFill>
              <a:srgbClr val="FDEBD9"/>
            </a:solidFill>
            <a:prstDash val="solid"/>
          </a:ln>
        </p:spPr>
        <p:txBody>
          <a:bodyPr/>
          <a:lstStyle/>
          <a:p>
            <a:endParaRPr/>
          </a:p>
        </p:txBody>
      </p:sp>
      <p:sp>
        <p:nvSpPr>
          <p:cNvPr id="15" name="Shape 12"/>
          <p:cNvSpPr/>
          <p:nvPr/>
        </p:nvSpPr>
        <p:spPr>
          <a:xfrm>
            <a:off x="6153912" y="1417320"/>
            <a:ext cx="73152" cy="3611880"/>
          </a:xfrm>
          <a:prstGeom prst="rect">
            <a:avLst/>
          </a:prstGeom>
          <a:solidFill>
            <a:srgbClr val="F28C28"/>
          </a:solidFill>
          <a:ln w="12700">
            <a:solidFill>
              <a:srgbClr val="F28C28"/>
            </a:solidFill>
            <a:prstDash val="solid"/>
          </a:ln>
        </p:spPr>
        <p:txBody>
          <a:bodyPr/>
          <a:lstStyle/>
          <a:p>
            <a:endParaRPr/>
          </a:p>
        </p:txBody>
      </p:sp>
      <p:sp>
        <p:nvSpPr>
          <p:cNvPr id="16" name="Text 13"/>
          <p:cNvSpPr/>
          <p:nvPr/>
        </p:nvSpPr>
        <p:spPr>
          <a:xfrm>
            <a:off x="6382512" y="1618488"/>
            <a:ext cx="4928616" cy="438912"/>
          </a:xfrm>
          <a:prstGeom prst="rect">
            <a:avLst/>
          </a:prstGeom>
          <a:noFill/>
          <a:ln/>
        </p:spPr>
        <p:txBody>
          <a:bodyPr wrap="square" lIns="0" tIns="0" rIns="0" bIns="0" rtlCol="0" anchor="ctr">
            <a:normAutofit/>
          </a:bodyPr>
          <a:lstStyle/>
          <a:p>
            <a:pPr marL="0" indent="0">
              <a:buNone/>
            </a:pPr>
            <a:r>
              <a:rPr lang="en-US" sz="2100" b="1" dirty="0">
                <a:solidFill>
                  <a:srgbClr val="1D2A32"/>
                </a:solidFill>
                <a:latin typeface="Arial" pitchFamily="34" charset="0"/>
                <a:ea typeface="Arial" pitchFamily="34" charset="-122"/>
                <a:cs typeface="Arial" pitchFamily="34" charset="-120"/>
              </a:rPr>
              <a:t>Lauren Elan Helsper, Ed.D.</a:t>
            </a:r>
            <a:endParaRPr lang="en-US" sz="2100" dirty="0"/>
          </a:p>
        </p:txBody>
      </p:sp>
      <p:sp>
        <p:nvSpPr>
          <p:cNvPr id="17" name="Text 14"/>
          <p:cNvSpPr/>
          <p:nvPr/>
        </p:nvSpPr>
        <p:spPr>
          <a:xfrm>
            <a:off x="6382512" y="2185416"/>
            <a:ext cx="4910328" cy="2679192"/>
          </a:xfrm>
          <a:prstGeom prst="rect">
            <a:avLst/>
          </a:prstGeom>
          <a:noFill/>
          <a:ln/>
        </p:spPr>
        <p:txBody>
          <a:bodyPr wrap="square" lIns="0" tIns="0" rIns="0" bIns="0" rtlCol="0" anchor="t">
            <a:normAutofit/>
          </a:bodyPr>
          <a:lstStyle/>
          <a:p>
            <a:pPr marL="0" indent="0">
              <a:buNone/>
            </a:pPr>
            <a:r>
              <a:rPr lang="en-US" sz="1310" dirty="0">
                <a:solidFill>
                  <a:srgbClr val="5C6670"/>
                </a:solidFill>
                <a:latin typeface="Arial" pitchFamily="34" charset="0"/>
                <a:ea typeface="Arial" pitchFamily="34" charset="-122"/>
                <a:cs typeface="Arial" pitchFamily="34" charset="-120"/>
              </a:rPr>
              <a:t>Assistant Superintendent/Vice President</a:t>
            </a:r>
            <a:endParaRPr lang="en-US" sz="1310" dirty="0"/>
          </a:p>
          <a:p>
            <a:pPr marL="0" indent="0">
              <a:buNone/>
            </a:pPr>
            <a:r>
              <a:rPr lang="en-US" sz="1310" dirty="0">
                <a:solidFill>
                  <a:srgbClr val="5C6670"/>
                </a:solidFill>
                <a:latin typeface="Arial" pitchFamily="34" charset="0"/>
                <a:ea typeface="Arial" pitchFamily="34" charset="-122"/>
                <a:cs typeface="Arial" pitchFamily="34" charset="-120"/>
              </a:rPr>
              <a:t>People, Culture, and Talent</a:t>
            </a:r>
            <a:endParaRPr lang="en-US" sz="1310" dirty="0"/>
          </a:p>
          <a:p>
            <a:pPr marL="0" indent="0">
              <a:buNone/>
            </a:pPr>
            <a:r>
              <a:rPr lang="en-US" sz="1310" dirty="0">
                <a:solidFill>
                  <a:srgbClr val="5C6670"/>
                </a:solidFill>
                <a:latin typeface="Arial" pitchFamily="34" charset="0"/>
                <a:ea typeface="Arial" pitchFamily="34" charset="-122"/>
                <a:cs typeface="Arial" pitchFamily="34" charset="-120"/>
              </a:rPr>
              <a:t>Antelope Valley College</a:t>
            </a:r>
            <a:endParaRPr lang="en-US" sz="1310" dirty="0"/>
          </a:p>
          <a:p>
            <a:pPr marL="0" indent="0">
              <a:buNone/>
            </a:pPr>
            <a:endParaRPr lang="en-US" sz="1310" dirty="0"/>
          </a:p>
          <a:p>
            <a:pPr marL="0" indent="0">
              <a:buNone/>
            </a:pPr>
            <a:r>
              <a:rPr lang="en-US" sz="1310" dirty="0">
                <a:solidFill>
                  <a:srgbClr val="5C6670"/>
                </a:solidFill>
                <a:latin typeface="Arial" pitchFamily="34" charset="0"/>
                <a:ea typeface="Arial" pitchFamily="34" charset="-122"/>
                <a:cs typeface="Arial" pitchFamily="34" charset="-120"/>
              </a:rPr>
              <a:t>FOCUS TODAY</a:t>
            </a:r>
            <a:endParaRPr lang="en-US" sz="1310" dirty="0"/>
          </a:p>
          <a:p>
            <a:pPr marL="0" indent="0">
              <a:buNone/>
            </a:pPr>
            <a:r>
              <a:rPr lang="en-US" sz="1310" dirty="0">
                <a:solidFill>
                  <a:srgbClr val="5C6670"/>
                </a:solidFill>
                <a:latin typeface="Arial" pitchFamily="34" charset="0"/>
                <a:ea typeface="Arial" pitchFamily="34" charset="-122"/>
                <a:cs typeface="Arial" pitchFamily="34" charset="-120"/>
              </a:rPr>
              <a:t>How an institution translates reform goals into roles, workflows, capacity, and accountability.</a:t>
            </a:r>
            <a:endParaRPr lang="en-US" sz="1310" dirty="0"/>
          </a:p>
        </p:txBody>
      </p:sp>
      <p:sp>
        <p:nvSpPr>
          <p:cNvPr id="18" name="Shape 15"/>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19" name="Text 16"/>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The legal framework matters. The operating system determines whether it works.</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OPENING POLL</a:t>
            </a:r>
            <a:endParaRPr lang="en-US" sz="750" dirty="0"/>
          </a:p>
        </p:txBody>
      </p:sp>
      <p:sp>
        <p:nvSpPr>
          <p:cNvPr id="3" name="Text 1"/>
          <p:cNvSpPr/>
          <p:nvPr/>
        </p:nvSpPr>
        <p:spPr>
          <a:xfrm>
            <a:off x="530352" y="438912"/>
            <a:ext cx="10588752" cy="438912"/>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Where Is the Greatest Gap at Your Institution?</a:t>
            </a:r>
            <a:endParaRPr lang="en-US" sz="2400" dirty="0"/>
          </a:p>
        </p:txBody>
      </p:sp>
      <p:sp>
        <p:nvSpPr>
          <p:cNvPr id="4" name="Text 2"/>
          <p:cNvSpPr/>
          <p:nvPr/>
        </p:nvSpPr>
        <p:spPr>
          <a:xfrm>
            <a:off x="548640" y="877824"/>
            <a:ext cx="10698480" cy="310896"/>
          </a:xfrm>
          <a:prstGeom prst="rect">
            <a:avLst/>
          </a:prstGeom>
          <a:noFill/>
          <a:ln/>
        </p:spPr>
        <p:txBody>
          <a:bodyPr wrap="square" lIns="0" tIns="0" rIns="0" bIns="0" rtlCol="0" anchor="ctr">
            <a:normAutofit/>
          </a:bodyPr>
          <a:lstStyle/>
          <a:p>
            <a:pPr marL="0" indent="0">
              <a:buNone/>
            </a:pPr>
            <a:r>
              <a:rPr lang="en-US" sz="1050" dirty="0">
                <a:solidFill>
                  <a:srgbClr val="5C6670"/>
                </a:solidFill>
                <a:latin typeface="Arial" pitchFamily="34" charset="0"/>
                <a:ea typeface="Arial" pitchFamily="34" charset="-122"/>
                <a:cs typeface="Arial" pitchFamily="34" charset="-120"/>
              </a:rPr>
              <a:t>Choose the one area that creates the greatest operational risk today.</a:t>
            </a:r>
            <a:endParaRPr lang="en-US" sz="1050" dirty="0"/>
          </a:p>
        </p:txBody>
      </p:sp>
      <p:sp>
        <p:nvSpPr>
          <p:cNvPr id="5" name="Shape 3"/>
          <p:cNvSpPr/>
          <p:nvPr/>
        </p:nvSpPr>
        <p:spPr>
          <a:xfrm>
            <a:off x="530352" y="1234440"/>
            <a:ext cx="11137392" cy="0"/>
          </a:xfrm>
          <a:prstGeom prst="line">
            <a:avLst/>
          </a:prstGeom>
          <a:noFill/>
          <a:ln w="15240">
            <a:solidFill>
              <a:srgbClr val="DCE9E9"/>
            </a:solidFill>
            <a:prstDash val="solid"/>
          </a:ln>
        </p:spPr>
        <p:txBody>
          <a:bodyPr/>
          <a:lstStyle/>
          <a:p>
            <a:endParaRPr/>
          </a:p>
        </p:txBody>
      </p:sp>
      <p:pic>
        <p:nvPicPr>
          <p:cNvPr id="6"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7" name="Shape 4"/>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8" name="Text 5"/>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9" name="Text 6"/>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10" name="Text 7"/>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a:t>
            </a:r>
            <a:endParaRPr lang="en-US" sz="670" dirty="0"/>
          </a:p>
        </p:txBody>
      </p:sp>
      <p:sp>
        <p:nvSpPr>
          <p:cNvPr id="11" name="Shape 8"/>
          <p:cNvSpPr/>
          <p:nvPr/>
        </p:nvSpPr>
        <p:spPr>
          <a:xfrm>
            <a:off x="685800" y="1536192"/>
            <a:ext cx="3108960" cy="1417320"/>
          </a:xfrm>
          <a:prstGeom prst="roundRect">
            <a:avLst>
              <a:gd name="adj" fmla="val 3871"/>
            </a:avLst>
          </a:prstGeom>
          <a:solidFill>
            <a:srgbClr val="EEF4F4"/>
          </a:solidFill>
          <a:ln w="12700">
            <a:solidFill>
              <a:srgbClr val="EEF4F4"/>
            </a:solidFill>
            <a:prstDash val="solid"/>
          </a:ln>
        </p:spPr>
        <p:txBody>
          <a:bodyPr/>
          <a:lstStyle/>
          <a:p>
            <a:endParaRPr/>
          </a:p>
        </p:txBody>
      </p:sp>
      <p:sp>
        <p:nvSpPr>
          <p:cNvPr id="12" name="Shape 9"/>
          <p:cNvSpPr/>
          <p:nvPr/>
        </p:nvSpPr>
        <p:spPr>
          <a:xfrm>
            <a:off x="685800" y="1536192"/>
            <a:ext cx="73152" cy="1417320"/>
          </a:xfrm>
          <a:prstGeom prst="rect">
            <a:avLst/>
          </a:prstGeom>
          <a:solidFill>
            <a:srgbClr val="006E72"/>
          </a:solidFill>
          <a:ln w="12700">
            <a:solidFill>
              <a:srgbClr val="006E72"/>
            </a:solidFill>
            <a:prstDash val="solid"/>
          </a:ln>
        </p:spPr>
        <p:txBody>
          <a:bodyPr/>
          <a:lstStyle/>
          <a:p>
            <a:endParaRPr/>
          </a:p>
        </p:txBody>
      </p:sp>
      <p:sp>
        <p:nvSpPr>
          <p:cNvPr id="13" name="Shape 10"/>
          <p:cNvSpPr/>
          <p:nvPr/>
        </p:nvSpPr>
        <p:spPr>
          <a:xfrm>
            <a:off x="905256" y="1737360"/>
            <a:ext cx="475488" cy="475488"/>
          </a:xfrm>
          <a:prstGeom prst="ellipse">
            <a:avLst/>
          </a:prstGeom>
          <a:solidFill>
            <a:srgbClr val="006E72"/>
          </a:solidFill>
          <a:ln w="12700">
            <a:solidFill>
              <a:srgbClr val="006E72"/>
            </a:solidFill>
            <a:prstDash val="solid"/>
          </a:ln>
        </p:spPr>
        <p:txBody>
          <a:bodyPr/>
          <a:lstStyle/>
          <a:p>
            <a:endParaRPr/>
          </a:p>
        </p:txBody>
      </p:sp>
      <p:sp>
        <p:nvSpPr>
          <p:cNvPr id="14" name="Text 11"/>
          <p:cNvSpPr/>
          <p:nvPr/>
        </p:nvSpPr>
        <p:spPr>
          <a:xfrm>
            <a:off x="905256" y="1837944"/>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5" name="Text 12"/>
          <p:cNvSpPr/>
          <p:nvPr/>
        </p:nvSpPr>
        <p:spPr>
          <a:xfrm>
            <a:off x="1490472" y="1719072"/>
            <a:ext cx="2103120"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Policies and procedures</a:t>
            </a:r>
            <a:endParaRPr lang="en-US" sz="1350" dirty="0"/>
          </a:p>
        </p:txBody>
      </p:sp>
      <p:sp>
        <p:nvSpPr>
          <p:cNvPr id="16" name="Text 13"/>
          <p:cNvSpPr/>
          <p:nvPr/>
        </p:nvSpPr>
        <p:spPr>
          <a:xfrm>
            <a:off x="914400" y="2304288"/>
            <a:ext cx="2670048" cy="484632"/>
          </a:xfrm>
          <a:prstGeom prst="rect">
            <a:avLst/>
          </a:prstGeom>
          <a:noFill/>
          <a:ln/>
        </p:spPr>
        <p:txBody>
          <a:bodyPr wrap="square" lIns="0" tIns="0" rIns="0" bIns="0" rtlCol="0" anchor="t">
            <a:normAutofit/>
          </a:bodyPr>
          <a:lstStyle/>
          <a:p>
            <a:pPr marL="0" indent="0">
              <a:buNone/>
            </a:pPr>
            <a:r>
              <a:rPr lang="en-US" sz="920" dirty="0">
                <a:solidFill>
                  <a:srgbClr val="5C6670"/>
                </a:solidFill>
                <a:latin typeface="Arial" pitchFamily="34" charset="0"/>
                <a:ea typeface="Arial" pitchFamily="34" charset="-122"/>
                <a:cs typeface="Arial" pitchFamily="34" charset="-120"/>
              </a:rPr>
              <a:t>Outdated, fragmented, or hard to navigate</a:t>
            </a:r>
            <a:endParaRPr lang="en-US" sz="920" dirty="0"/>
          </a:p>
        </p:txBody>
      </p:sp>
      <p:sp>
        <p:nvSpPr>
          <p:cNvPr id="17" name="Shape 14"/>
          <p:cNvSpPr/>
          <p:nvPr/>
        </p:nvSpPr>
        <p:spPr>
          <a:xfrm>
            <a:off x="4114800" y="1536192"/>
            <a:ext cx="3108960" cy="1417320"/>
          </a:xfrm>
          <a:prstGeom prst="roundRect">
            <a:avLst>
              <a:gd name="adj" fmla="val 3871"/>
            </a:avLst>
          </a:prstGeom>
          <a:solidFill>
            <a:srgbClr val="FDEBD9"/>
          </a:solidFill>
          <a:ln w="12700">
            <a:solidFill>
              <a:srgbClr val="FDEBD9"/>
            </a:solidFill>
            <a:prstDash val="solid"/>
          </a:ln>
        </p:spPr>
        <p:txBody>
          <a:bodyPr/>
          <a:lstStyle/>
          <a:p>
            <a:endParaRPr/>
          </a:p>
        </p:txBody>
      </p:sp>
      <p:sp>
        <p:nvSpPr>
          <p:cNvPr id="18" name="Shape 15"/>
          <p:cNvSpPr/>
          <p:nvPr/>
        </p:nvSpPr>
        <p:spPr>
          <a:xfrm>
            <a:off x="4114800" y="1536192"/>
            <a:ext cx="73152" cy="1417320"/>
          </a:xfrm>
          <a:prstGeom prst="rect">
            <a:avLst/>
          </a:prstGeom>
          <a:solidFill>
            <a:srgbClr val="F28C28"/>
          </a:solidFill>
          <a:ln w="12700">
            <a:solidFill>
              <a:srgbClr val="F28C28"/>
            </a:solidFill>
            <a:prstDash val="solid"/>
          </a:ln>
        </p:spPr>
        <p:txBody>
          <a:bodyPr/>
          <a:lstStyle/>
          <a:p>
            <a:endParaRPr/>
          </a:p>
        </p:txBody>
      </p:sp>
      <p:sp>
        <p:nvSpPr>
          <p:cNvPr id="19" name="Shape 16"/>
          <p:cNvSpPr/>
          <p:nvPr/>
        </p:nvSpPr>
        <p:spPr>
          <a:xfrm>
            <a:off x="4334256" y="1737360"/>
            <a:ext cx="475488" cy="475488"/>
          </a:xfrm>
          <a:prstGeom prst="ellipse">
            <a:avLst/>
          </a:prstGeom>
          <a:solidFill>
            <a:srgbClr val="F28C28"/>
          </a:solidFill>
          <a:ln w="12700">
            <a:solidFill>
              <a:srgbClr val="F28C28"/>
            </a:solidFill>
            <a:prstDash val="solid"/>
          </a:ln>
        </p:spPr>
        <p:txBody>
          <a:bodyPr/>
          <a:lstStyle/>
          <a:p>
            <a:endParaRPr/>
          </a:p>
        </p:txBody>
      </p:sp>
      <p:sp>
        <p:nvSpPr>
          <p:cNvPr id="20" name="Text 17"/>
          <p:cNvSpPr/>
          <p:nvPr/>
        </p:nvSpPr>
        <p:spPr>
          <a:xfrm>
            <a:off x="4334256" y="1837944"/>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1" name="Text 18"/>
          <p:cNvSpPr/>
          <p:nvPr/>
        </p:nvSpPr>
        <p:spPr>
          <a:xfrm>
            <a:off x="4919472" y="1719072"/>
            <a:ext cx="2103120"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Staffing and authority</a:t>
            </a:r>
            <a:endParaRPr lang="en-US" sz="1350" dirty="0"/>
          </a:p>
        </p:txBody>
      </p:sp>
      <p:sp>
        <p:nvSpPr>
          <p:cNvPr id="22" name="Text 19"/>
          <p:cNvSpPr/>
          <p:nvPr/>
        </p:nvSpPr>
        <p:spPr>
          <a:xfrm>
            <a:off x="4343400" y="2304288"/>
            <a:ext cx="2670048" cy="484632"/>
          </a:xfrm>
          <a:prstGeom prst="rect">
            <a:avLst/>
          </a:prstGeom>
          <a:noFill/>
          <a:ln/>
        </p:spPr>
        <p:txBody>
          <a:bodyPr wrap="square" lIns="0" tIns="0" rIns="0" bIns="0" rtlCol="0" anchor="t">
            <a:normAutofit/>
          </a:bodyPr>
          <a:lstStyle/>
          <a:p>
            <a:pPr marL="0" indent="0">
              <a:buNone/>
            </a:pPr>
            <a:r>
              <a:rPr lang="en-US" sz="920" dirty="0">
                <a:solidFill>
                  <a:srgbClr val="5C6670"/>
                </a:solidFill>
                <a:latin typeface="Arial" pitchFamily="34" charset="0"/>
                <a:ea typeface="Arial" pitchFamily="34" charset="-122"/>
                <a:cs typeface="Arial" pitchFamily="34" charset="-120"/>
              </a:rPr>
              <a:t>Too many roles and too little protected capacity</a:t>
            </a:r>
            <a:endParaRPr lang="en-US" sz="920" dirty="0"/>
          </a:p>
        </p:txBody>
      </p:sp>
      <p:sp>
        <p:nvSpPr>
          <p:cNvPr id="23" name="Shape 20"/>
          <p:cNvSpPr/>
          <p:nvPr/>
        </p:nvSpPr>
        <p:spPr>
          <a:xfrm>
            <a:off x="7543800" y="1536192"/>
            <a:ext cx="3108960" cy="1417320"/>
          </a:xfrm>
          <a:prstGeom prst="roundRect">
            <a:avLst>
              <a:gd name="adj" fmla="val 3871"/>
            </a:avLst>
          </a:prstGeom>
          <a:solidFill>
            <a:srgbClr val="EEF4F4"/>
          </a:solidFill>
          <a:ln w="12700">
            <a:solidFill>
              <a:srgbClr val="EEF4F4"/>
            </a:solidFill>
            <a:prstDash val="solid"/>
          </a:ln>
        </p:spPr>
        <p:txBody>
          <a:bodyPr/>
          <a:lstStyle/>
          <a:p>
            <a:endParaRPr/>
          </a:p>
        </p:txBody>
      </p:sp>
      <p:sp>
        <p:nvSpPr>
          <p:cNvPr id="24" name="Shape 21"/>
          <p:cNvSpPr/>
          <p:nvPr/>
        </p:nvSpPr>
        <p:spPr>
          <a:xfrm>
            <a:off x="7543800" y="1536192"/>
            <a:ext cx="73152" cy="1417320"/>
          </a:xfrm>
          <a:prstGeom prst="rect">
            <a:avLst/>
          </a:prstGeom>
          <a:solidFill>
            <a:srgbClr val="006E72"/>
          </a:solidFill>
          <a:ln w="12700">
            <a:solidFill>
              <a:srgbClr val="006E72"/>
            </a:solidFill>
            <a:prstDash val="solid"/>
          </a:ln>
        </p:spPr>
        <p:txBody>
          <a:bodyPr/>
          <a:lstStyle/>
          <a:p>
            <a:endParaRPr/>
          </a:p>
        </p:txBody>
      </p:sp>
      <p:sp>
        <p:nvSpPr>
          <p:cNvPr id="25" name="Shape 22"/>
          <p:cNvSpPr/>
          <p:nvPr/>
        </p:nvSpPr>
        <p:spPr>
          <a:xfrm>
            <a:off x="7763256" y="1737360"/>
            <a:ext cx="475488" cy="475488"/>
          </a:xfrm>
          <a:prstGeom prst="ellipse">
            <a:avLst/>
          </a:prstGeom>
          <a:solidFill>
            <a:srgbClr val="006E72"/>
          </a:solidFill>
          <a:ln w="12700">
            <a:solidFill>
              <a:srgbClr val="006E72"/>
            </a:solidFill>
            <a:prstDash val="solid"/>
          </a:ln>
        </p:spPr>
        <p:txBody>
          <a:bodyPr/>
          <a:lstStyle/>
          <a:p>
            <a:endParaRPr/>
          </a:p>
        </p:txBody>
      </p:sp>
      <p:sp>
        <p:nvSpPr>
          <p:cNvPr id="26" name="Text 23"/>
          <p:cNvSpPr/>
          <p:nvPr/>
        </p:nvSpPr>
        <p:spPr>
          <a:xfrm>
            <a:off x="7763256" y="1837944"/>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7" name="Text 24"/>
          <p:cNvSpPr/>
          <p:nvPr/>
        </p:nvSpPr>
        <p:spPr>
          <a:xfrm>
            <a:off x="8348472" y="1719072"/>
            <a:ext cx="2103120"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Intake and routing</a:t>
            </a:r>
            <a:endParaRPr lang="en-US" sz="1350" dirty="0"/>
          </a:p>
        </p:txBody>
      </p:sp>
      <p:sp>
        <p:nvSpPr>
          <p:cNvPr id="28" name="Text 25"/>
          <p:cNvSpPr/>
          <p:nvPr/>
        </p:nvSpPr>
        <p:spPr>
          <a:xfrm>
            <a:off x="7772400" y="2304288"/>
            <a:ext cx="2670048" cy="484632"/>
          </a:xfrm>
          <a:prstGeom prst="rect">
            <a:avLst/>
          </a:prstGeom>
          <a:noFill/>
          <a:ln/>
        </p:spPr>
        <p:txBody>
          <a:bodyPr wrap="square" lIns="0" tIns="0" rIns="0" bIns="0" rtlCol="0" anchor="t">
            <a:normAutofit/>
          </a:bodyPr>
          <a:lstStyle/>
          <a:p>
            <a:pPr marL="0" indent="0">
              <a:buNone/>
            </a:pPr>
            <a:r>
              <a:rPr lang="en-US" sz="920" dirty="0">
                <a:solidFill>
                  <a:srgbClr val="5C6670"/>
                </a:solidFill>
                <a:latin typeface="Arial" pitchFamily="34" charset="0"/>
                <a:ea typeface="Arial" pitchFamily="34" charset="-122"/>
                <a:cs typeface="Arial" pitchFamily="34" charset="-120"/>
              </a:rPr>
              <a:t>Reports reach the wrong office or stall between offices</a:t>
            </a:r>
            <a:endParaRPr lang="en-US" sz="920" dirty="0"/>
          </a:p>
        </p:txBody>
      </p:sp>
      <p:sp>
        <p:nvSpPr>
          <p:cNvPr id="29" name="Shape 26"/>
          <p:cNvSpPr/>
          <p:nvPr/>
        </p:nvSpPr>
        <p:spPr>
          <a:xfrm>
            <a:off x="685800" y="3401568"/>
            <a:ext cx="3108960" cy="1417320"/>
          </a:xfrm>
          <a:prstGeom prst="roundRect">
            <a:avLst>
              <a:gd name="adj" fmla="val 3871"/>
            </a:avLst>
          </a:prstGeom>
          <a:solidFill>
            <a:srgbClr val="FDEBD9"/>
          </a:solidFill>
          <a:ln w="12700">
            <a:solidFill>
              <a:srgbClr val="FDEBD9"/>
            </a:solidFill>
            <a:prstDash val="solid"/>
          </a:ln>
        </p:spPr>
        <p:txBody>
          <a:bodyPr/>
          <a:lstStyle/>
          <a:p>
            <a:endParaRPr/>
          </a:p>
        </p:txBody>
      </p:sp>
      <p:sp>
        <p:nvSpPr>
          <p:cNvPr id="30" name="Shape 27"/>
          <p:cNvSpPr/>
          <p:nvPr/>
        </p:nvSpPr>
        <p:spPr>
          <a:xfrm>
            <a:off x="685800" y="3401568"/>
            <a:ext cx="73152" cy="1417320"/>
          </a:xfrm>
          <a:prstGeom prst="rect">
            <a:avLst/>
          </a:prstGeom>
          <a:solidFill>
            <a:srgbClr val="F28C28"/>
          </a:solidFill>
          <a:ln w="12700">
            <a:solidFill>
              <a:srgbClr val="F28C28"/>
            </a:solidFill>
            <a:prstDash val="solid"/>
          </a:ln>
        </p:spPr>
        <p:txBody>
          <a:bodyPr/>
          <a:lstStyle/>
          <a:p>
            <a:endParaRPr/>
          </a:p>
        </p:txBody>
      </p:sp>
      <p:sp>
        <p:nvSpPr>
          <p:cNvPr id="31" name="Shape 28"/>
          <p:cNvSpPr/>
          <p:nvPr/>
        </p:nvSpPr>
        <p:spPr>
          <a:xfrm>
            <a:off x="905256" y="3602736"/>
            <a:ext cx="475488" cy="475488"/>
          </a:xfrm>
          <a:prstGeom prst="ellipse">
            <a:avLst/>
          </a:prstGeom>
          <a:solidFill>
            <a:srgbClr val="F28C28"/>
          </a:solidFill>
          <a:ln w="12700">
            <a:solidFill>
              <a:srgbClr val="F28C28"/>
            </a:solidFill>
            <a:prstDash val="solid"/>
          </a:ln>
        </p:spPr>
        <p:txBody>
          <a:bodyPr/>
          <a:lstStyle/>
          <a:p>
            <a:endParaRPr/>
          </a:p>
        </p:txBody>
      </p:sp>
      <p:sp>
        <p:nvSpPr>
          <p:cNvPr id="32" name="Text 29"/>
          <p:cNvSpPr/>
          <p:nvPr/>
        </p:nvSpPr>
        <p:spPr>
          <a:xfrm>
            <a:off x="905256" y="370332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0"/>
          <p:cNvSpPr/>
          <p:nvPr/>
        </p:nvSpPr>
        <p:spPr>
          <a:xfrm>
            <a:off x="1490472" y="3584448"/>
            <a:ext cx="2103120"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Case resolution</a:t>
            </a:r>
            <a:endParaRPr lang="en-US" sz="1350" dirty="0"/>
          </a:p>
        </p:txBody>
      </p:sp>
      <p:sp>
        <p:nvSpPr>
          <p:cNvPr id="34" name="Text 31"/>
          <p:cNvSpPr/>
          <p:nvPr/>
        </p:nvSpPr>
        <p:spPr>
          <a:xfrm>
            <a:off x="914400" y="4169664"/>
            <a:ext cx="2670048" cy="484632"/>
          </a:xfrm>
          <a:prstGeom prst="rect">
            <a:avLst/>
          </a:prstGeom>
          <a:noFill/>
          <a:ln/>
        </p:spPr>
        <p:txBody>
          <a:bodyPr wrap="square" lIns="0" tIns="0" rIns="0" bIns="0" rtlCol="0" anchor="t">
            <a:normAutofit/>
          </a:bodyPr>
          <a:lstStyle/>
          <a:p>
            <a:pPr marL="0" indent="0">
              <a:buNone/>
            </a:pPr>
            <a:r>
              <a:rPr lang="en-US" sz="920" dirty="0">
                <a:solidFill>
                  <a:srgbClr val="5C6670"/>
                </a:solidFill>
                <a:latin typeface="Arial" pitchFamily="34" charset="0"/>
                <a:ea typeface="Arial" pitchFamily="34" charset="-122"/>
                <a:cs typeface="Arial" pitchFamily="34" charset="-120"/>
              </a:rPr>
              <a:t>Delays, vendor quality, or unclear decision rights</a:t>
            </a:r>
            <a:endParaRPr lang="en-US" sz="920" dirty="0"/>
          </a:p>
        </p:txBody>
      </p:sp>
      <p:sp>
        <p:nvSpPr>
          <p:cNvPr id="35" name="Shape 32"/>
          <p:cNvSpPr/>
          <p:nvPr/>
        </p:nvSpPr>
        <p:spPr>
          <a:xfrm>
            <a:off x="4114800" y="3401568"/>
            <a:ext cx="3108960" cy="1417320"/>
          </a:xfrm>
          <a:prstGeom prst="roundRect">
            <a:avLst>
              <a:gd name="adj" fmla="val 3871"/>
            </a:avLst>
          </a:prstGeom>
          <a:solidFill>
            <a:srgbClr val="EEF4F4"/>
          </a:solidFill>
          <a:ln w="12700">
            <a:solidFill>
              <a:srgbClr val="EEF4F4"/>
            </a:solidFill>
            <a:prstDash val="solid"/>
          </a:ln>
        </p:spPr>
        <p:txBody>
          <a:bodyPr/>
          <a:lstStyle/>
          <a:p>
            <a:endParaRPr/>
          </a:p>
        </p:txBody>
      </p:sp>
      <p:sp>
        <p:nvSpPr>
          <p:cNvPr id="36" name="Shape 33"/>
          <p:cNvSpPr/>
          <p:nvPr/>
        </p:nvSpPr>
        <p:spPr>
          <a:xfrm>
            <a:off x="4114800" y="3401568"/>
            <a:ext cx="73152" cy="1417320"/>
          </a:xfrm>
          <a:prstGeom prst="rect">
            <a:avLst/>
          </a:prstGeom>
          <a:solidFill>
            <a:srgbClr val="006E72"/>
          </a:solidFill>
          <a:ln w="12700">
            <a:solidFill>
              <a:srgbClr val="006E72"/>
            </a:solidFill>
            <a:prstDash val="solid"/>
          </a:ln>
        </p:spPr>
        <p:txBody>
          <a:bodyPr/>
          <a:lstStyle/>
          <a:p>
            <a:endParaRPr/>
          </a:p>
        </p:txBody>
      </p:sp>
      <p:sp>
        <p:nvSpPr>
          <p:cNvPr id="37" name="Shape 34"/>
          <p:cNvSpPr/>
          <p:nvPr/>
        </p:nvSpPr>
        <p:spPr>
          <a:xfrm>
            <a:off x="4334256" y="3602736"/>
            <a:ext cx="475488" cy="475488"/>
          </a:xfrm>
          <a:prstGeom prst="ellipse">
            <a:avLst/>
          </a:prstGeom>
          <a:solidFill>
            <a:srgbClr val="006E72"/>
          </a:solidFill>
          <a:ln w="12700">
            <a:solidFill>
              <a:srgbClr val="006E72"/>
            </a:solidFill>
            <a:prstDash val="solid"/>
          </a:ln>
        </p:spPr>
        <p:txBody>
          <a:bodyPr/>
          <a:lstStyle/>
          <a:p>
            <a:endParaRPr/>
          </a:p>
        </p:txBody>
      </p:sp>
      <p:sp>
        <p:nvSpPr>
          <p:cNvPr id="38" name="Text 35"/>
          <p:cNvSpPr/>
          <p:nvPr/>
        </p:nvSpPr>
        <p:spPr>
          <a:xfrm>
            <a:off x="4334256" y="370332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9" name="Text 36"/>
          <p:cNvSpPr/>
          <p:nvPr/>
        </p:nvSpPr>
        <p:spPr>
          <a:xfrm>
            <a:off x="4919472" y="3584448"/>
            <a:ext cx="2103120"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Prevention and training</a:t>
            </a:r>
            <a:endParaRPr lang="en-US" sz="1350" dirty="0"/>
          </a:p>
        </p:txBody>
      </p:sp>
      <p:sp>
        <p:nvSpPr>
          <p:cNvPr id="40" name="Text 37"/>
          <p:cNvSpPr/>
          <p:nvPr/>
        </p:nvSpPr>
        <p:spPr>
          <a:xfrm>
            <a:off x="4343400" y="4169664"/>
            <a:ext cx="2670048" cy="484632"/>
          </a:xfrm>
          <a:prstGeom prst="rect">
            <a:avLst/>
          </a:prstGeom>
          <a:noFill/>
          <a:ln/>
        </p:spPr>
        <p:txBody>
          <a:bodyPr wrap="square" lIns="0" tIns="0" rIns="0" bIns="0" rtlCol="0" anchor="t">
            <a:normAutofit/>
          </a:bodyPr>
          <a:lstStyle/>
          <a:p>
            <a:pPr marL="0" indent="0">
              <a:buNone/>
            </a:pPr>
            <a:r>
              <a:rPr lang="en-US" sz="920" dirty="0">
                <a:solidFill>
                  <a:srgbClr val="5C6670"/>
                </a:solidFill>
                <a:latin typeface="Arial" pitchFamily="34" charset="0"/>
                <a:ea typeface="Arial" pitchFamily="34" charset="-122"/>
                <a:cs typeface="Arial" pitchFamily="34" charset="-120"/>
              </a:rPr>
              <a:t>Response work consumes the prevention calendar</a:t>
            </a:r>
            <a:endParaRPr lang="en-US" sz="920" dirty="0"/>
          </a:p>
        </p:txBody>
      </p:sp>
      <p:sp>
        <p:nvSpPr>
          <p:cNvPr id="41" name="Shape 38"/>
          <p:cNvSpPr/>
          <p:nvPr/>
        </p:nvSpPr>
        <p:spPr>
          <a:xfrm>
            <a:off x="7543800" y="3401568"/>
            <a:ext cx="3108960" cy="1417320"/>
          </a:xfrm>
          <a:prstGeom prst="roundRect">
            <a:avLst>
              <a:gd name="adj" fmla="val 3871"/>
            </a:avLst>
          </a:prstGeom>
          <a:solidFill>
            <a:srgbClr val="FDEBD9"/>
          </a:solidFill>
          <a:ln w="12700">
            <a:solidFill>
              <a:srgbClr val="FDEBD9"/>
            </a:solidFill>
            <a:prstDash val="solid"/>
          </a:ln>
        </p:spPr>
        <p:txBody>
          <a:bodyPr/>
          <a:lstStyle/>
          <a:p>
            <a:endParaRPr/>
          </a:p>
        </p:txBody>
      </p:sp>
      <p:sp>
        <p:nvSpPr>
          <p:cNvPr id="42" name="Shape 39"/>
          <p:cNvSpPr/>
          <p:nvPr/>
        </p:nvSpPr>
        <p:spPr>
          <a:xfrm>
            <a:off x="7543800" y="3401568"/>
            <a:ext cx="73152" cy="1417320"/>
          </a:xfrm>
          <a:prstGeom prst="rect">
            <a:avLst/>
          </a:prstGeom>
          <a:solidFill>
            <a:srgbClr val="F28C28"/>
          </a:solidFill>
          <a:ln w="12700">
            <a:solidFill>
              <a:srgbClr val="F28C28"/>
            </a:solidFill>
            <a:prstDash val="solid"/>
          </a:ln>
        </p:spPr>
        <p:txBody>
          <a:bodyPr/>
          <a:lstStyle/>
          <a:p>
            <a:endParaRPr/>
          </a:p>
        </p:txBody>
      </p:sp>
      <p:sp>
        <p:nvSpPr>
          <p:cNvPr id="43" name="Shape 40"/>
          <p:cNvSpPr/>
          <p:nvPr/>
        </p:nvSpPr>
        <p:spPr>
          <a:xfrm>
            <a:off x="7763256" y="3602736"/>
            <a:ext cx="475488" cy="475488"/>
          </a:xfrm>
          <a:prstGeom prst="ellipse">
            <a:avLst/>
          </a:prstGeom>
          <a:solidFill>
            <a:srgbClr val="F28C28"/>
          </a:solidFill>
          <a:ln w="12700">
            <a:solidFill>
              <a:srgbClr val="F28C28"/>
            </a:solidFill>
            <a:prstDash val="solid"/>
          </a:ln>
        </p:spPr>
        <p:txBody>
          <a:bodyPr/>
          <a:lstStyle/>
          <a:p>
            <a:endParaRPr/>
          </a:p>
        </p:txBody>
      </p:sp>
      <p:sp>
        <p:nvSpPr>
          <p:cNvPr id="44" name="Text 41"/>
          <p:cNvSpPr/>
          <p:nvPr/>
        </p:nvSpPr>
        <p:spPr>
          <a:xfrm>
            <a:off x="7763256" y="370332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5" name="Text 42"/>
          <p:cNvSpPr/>
          <p:nvPr/>
        </p:nvSpPr>
        <p:spPr>
          <a:xfrm>
            <a:off x="8348472" y="3584448"/>
            <a:ext cx="2103120"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Data and governance</a:t>
            </a:r>
            <a:endParaRPr lang="en-US" sz="1350" dirty="0"/>
          </a:p>
        </p:txBody>
      </p:sp>
      <p:sp>
        <p:nvSpPr>
          <p:cNvPr id="46" name="Text 43"/>
          <p:cNvSpPr/>
          <p:nvPr/>
        </p:nvSpPr>
        <p:spPr>
          <a:xfrm>
            <a:off x="7772400" y="4169664"/>
            <a:ext cx="2670048" cy="484632"/>
          </a:xfrm>
          <a:prstGeom prst="rect">
            <a:avLst/>
          </a:prstGeom>
          <a:noFill/>
          <a:ln/>
        </p:spPr>
        <p:txBody>
          <a:bodyPr wrap="square" lIns="0" tIns="0" rIns="0" bIns="0" rtlCol="0" anchor="t">
            <a:normAutofit/>
          </a:bodyPr>
          <a:lstStyle/>
          <a:p>
            <a:pPr marL="0" indent="0">
              <a:buNone/>
            </a:pPr>
            <a:r>
              <a:rPr lang="en-US" sz="920" dirty="0">
                <a:solidFill>
                  <a:srgbClr val="5C6670"/>
                </a:solidFill>
                <a:latin typeface="Arial" pitchFamily="34" charset="0"/>
                <a:ea typeface="Arial" pitchFamily="34" charset="-122"/>
                <a:cs typeface="Arial" pitchFamily="34" charset="-120"/>
              </a:rPr>
              <a:t>Inconsistent coding, reporting, or executive oversight</a:t>
            </a:r>
            <a:endParaRPr lang="en-US" sz="920" dirty="0"/>
          </a:p>
        </p:txBody>
      </p:sp>
      <p:sp>
        <p:nvSpPr>
          <p:cNvPr id="47" name="Shape 44"/>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48" name="Text 45"/>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Show of hands, table cards, or live polling all work. We will return to the winning category at the end.</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THE REPORT BY THE NUMBERS</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Seven Colleges, One Verdict</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4</a:t>
            </a:r>
            <a:endParaRPr lang="en-US" sz="670" dirty="0"/>
          </a:p>
        </p:txBody>
      </p:sp>
      <p:sp>
        <p:nvSpPr>
          <p:cNvPr id="26" name="Shape 23"/>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27" name="Text 24"/>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A sample of seven that the Workgroup calls reasonably representative. The report asks every college to test these findings locally.</a:t>
            </a:r>
            <a:endParaRPr lang="en-US" sz="1000" dirty="0"/>
          </a:p>
        </p:txBody>
      </p:sp>
      <p:sp>
        <p:nvSpPr>
          <p:cNvPr id="28" name="Rounded Rectangle 27"/>
          <p:cNvSpPr/>
          <p:nvPr/>
        </p:nvSpPr>
        <p:spPr>
          <a:xfrm>
            <a:off x="713232" y="1371600"/>
            <a:ext cx="3560064" cy="1965960"/>
          </a:xfrm>
          <a:prstGeom prst="roundRect">
            <a:avLst>
              <a:gd name="adj" fmla="val 3599"/>
            </a:avLst>
          </a:prstGeom>
          <a:solidFill>
            <a:srgbClr val="EEF4F4"/>
          </a:solidFill>
          <a:ln>
            <a:noFill/>
          </a:ln>
          <a:effectLst/>
        </p:spPr>
        <p:txBody>
          <a:bodyPr rtlCol="0" anchor="ctr"/>
          <a:lstStyle/>
          <a:p>
            <a:pPr algn="ctr"/>
            <a:endParaRPr/>
          </a:p>
        </p:txBody>
      </p:sp>
      <p:sp>
        <p:nvSpPr>
          <p:cNvPr id="29" name="Rectangle 28"/>
          <p:cNvSpPr/>
          <p:nvPr/>
        </p:nvSpPr>
        <p:spPr>
          <a:xfrm>
            <a:off x="713232" y="1371600"/>
            <a:ext cx="73152" cy="1965960"/>
          </a:xfrm>
          <a:prstGeom prst="rect">
            <a:avLst/>
          </a:prstGeom>
          <a:solidFill>
            <a:srgbClr val="006E72"/>
          </a:solidFill>
          <a:ln>
            <a:noFill/>
          </a:ln>
          <a:effectLst/>
        </p:spPr>
        <p:txBody>
          <a:bodyPr rtlCol="0" anchor="ctr"/>
          <a:lstStyle/>
          <a:p>
            <a:pPr algn="ctr"/>
            <a:endParaRPr/>
          </a:p>
        </p:txBody>
      </p:sp>
      <p:sp>
        <p:nvSpPr>
          <p:cNvPr id="30" name="TextBox 29"/>
          <p:cNvSpPr txBox="1"/>
          <p:nvPr/>
        </p:nvSpPr>
        <p:spPr>
          <a:xfrm>
            <a:off x="969264" y="1536192"/>
            <a:ext cx="3157728" cy="640080"/>
          </a:xfrm>
          <a:prstGeom prst="rect">
            <a:avLst/>
          </a:prstGeom>
          <a:noFill/>
        </p:spPr>
        <p:txBody>
          <a:bodyPr wrap="square" lIns="0" tIns="0" rIns="0" bIns="0" anchor="ctr">
            <a:spAutoFit/>
          </a:bodyPr>
          <a:lstStyle/>
          <a:p>
            <a:pPr algn="l"/>
            <a:r>
              <a:rPr sz="4000" b="1" i="0">
                <a:solidFill>
                  <a:srgbClr val="006E72"/>
                </a:solidFill>
                <a:latin typeface="Arial"/>
              </a:rPr>
              <a:t>7</a:t>
            </a:r>
          </a:p>
        </p:txBody>
      </p:sp>
      <p:sp>
        <p:nvSpPr>
          <p:cNvPr id="31" name="TextBox 30"/>
          <p:cNvSpPr txBox="1"/>
          <p:nvPr/>
        </p:nvSpPr>
        <p:spPr>
          <a:xfrm>
            <a:off x="969264" y="2249424"/>
            <a:ext cx="3157728" cy="274320"/>
          </a:xfrm>
          <a:prstGeom prst="rect">
            <a:avLst/>
          </a:prstGeom>
          <a:noFill/>
        </p:spPr>
        <p:txBody>
          <a:bodyPr wrap="square" lIns="0" tIns="0" rIns="0" bIns="0" anchor="t">
            <a:spAutoFit/>
          </a:bodyPr>
          <a:lstStyle/>
          <a:p>
            <a:pPr algn="l"/>
            <a:r>
              <a:rPr sz="1150" b="1" i="0">
                <a:solidFill>
                  <a:srgbClr val="1D2A32"/>
                </a:solidFill>
                <a:latin typeface="Arial"/>
              </a:rPr>
              <a:t>Colleges assessed</a:t>
            </a:r>
          </a:p>
        </p:txBody>
      </p:sp>
      <p:sp>
        <p:nvSpPr>
          <p:cNvPr id="32" name="TextBox 31"/>
          <p:cNvSpPr txBox="1"/>
          <p:nvPr/>
        </p:nvSpPr>
        <p:spPr>
          <a:xfrm>
            <a:off x="969264" y="2560320"/>
            <a:ext cx="3157728" cy="685800"/>
          </a:xfrm>
          <a:prstGeom prst="rect">
            <a:avLst/>
          </a:prstGeom>
          <a:noFill/>
        </p:spPr>
        <p:txBody>
          <a:bodyPr wrap="square" lIns="0" tIns="0" rIns="0" bIns="0" anchor="t">
            <a:spAutoFit/>
          </a:bodyPr>
          <a:lstStyle/>
          <a:p>
            <a:pPr algn="l"/>
            <a:r>
              <a:rPr sz="950" b="0" i="0">
                <a:solidFill>
                  <a:srgbClr val="5C6670"/>
                </a:solidFill>
                <a:latin typeface="Arial"/>
              </a:rPr>
              <a:t>Five colleges and one two college district, chosen for size, geography, housing, athletics, and district structure.</a:t>
            </a:r>
          </a:p>
        </p:txBody>
      </p:sp>
      <p:sp>
        <p:nvSpPr>
          <p:cNvPr id="33" name="Rounded Rectangle 32"/>
          <p:cNvSpPr/>
          <p:nvPr/>
        </p:nvSpPr>
        <p:spPr>
          <a:xfrm>
            <a:off x="4501896" y="1371600"/>
            <a:ext cx="3560064" cy="1965960"/>
          </a:xfrm>
          <a:prstGeom prst="roundRect">
            <a:avLst>
              <a:gd name="adj" fmla="val 3599"/>
            </a:avLst>
          </a:prstGeom>
          <a:solidFill>
            <a:srgbClr val="FDEBD9"/>
          </a:solidFill>
          <a:ln>
            <a:noFill/>
          </a:ln>
          <a:effectLst/>
        </p:spPr>
        <p:txBody>
          <a:bodyPr rtlCol="0" anchor="ctr"/>
          <a:lstStyle/>
          <a:p>
            <a:pPr algn="ctr"/>
            <a:endParaRPr/>
          </a:p>
        </p:txBody>
      </p:sp>
      <p:sp>
        <p:nvSpPr>
          <p:cNvPr id="34" name="Rectangle 33"/>
          <p:cNvSpPr/>
          <p:nvPr/>
        </p:nvSpPr>
        <p:spPr>
          <a:xfrm>
            <a:off x="4501896" y="1371600"/>
            <a:ext cx="73152" cy="1965960"/>
          </a:xfrm>
          <a:prstGeom prst="rect">
            <a:avLst/>
          </a:prstGeom>
          <a:solidFill>
            <a:srgbClr val="F28C28"/>
          </a:solidFill>
          <a:ln>
            <a:noFill/>
          </a:ln>
          <a:effectLst/>
        </p:spPr>
        <p:txBody>
          <a:bodyPr rtlCol="0" anchor="ctr"/>
          <a:lstStyle/>
          <a:p>
            <a:pPr algn="ctr"/>
            <a:endParaRPr/>
          </a:p>
        </p:txBody>
      </p:sp>
      <p:sp>
        <p:nvSpPr>
          <p:cNvPr id="35" name="TextBox 34"/>
          <p:cNvSpPr txBox="1"/>
          <p:nvPr/>
        </p:nvSpPr>
        <p:spPr>
          <a:xfrm>
            <a:off x="4757928" y="1536192"/>
            <a:ext cx="3157728" cy="640080"/>
          </a:xfrm>
          <a:prstGeom prst="rect">
            <a:avLst/>
          </a:prstGeom>
          <a:noFill/>
        </p:spPr>
        <p:txBody>
          <a:bodyPr wrap="square" lIns="0" tIns="0" rIns="0" bIns="0" anchor="ctr">
            <a:spAutoFit/>
          </a:bodyPr>
          <a:lstStyle/>
          <a:p>
            <a:pPr algn="l"/>
            <a:r>
              <a:rPr sz="4000" b="1" i="0">
                <a:solidFill>
                  <a:srgbClr val="F28C28"/>
                </a:solidFill>
                <a:latin typeface="Arial"/>
              </a:rPr>
              <a:t>0 of 7</a:t>
            </a:r>
          </a:p>
        </p:txBody>
      </p:sp>
      <p:sp>
        <p:nvSpPr>
          <p:cNvPr id="36" name="TextBox 35"/>
          <p:cNvSpPr txBox="1"/>
          <p:nvPr/>
        </p:nvSpPr>
        <p:spPr>
          <a:xfrm>
            <a:off x="4757928" y="2249424"/>
            <a:ext cx="3157728" cy="274320"/>
          </a:xfrm>
          <a:prstGeom prst="rect">
            <a:avLst/>
          </a:prstGeom>
          <a:noFill/>
        </p:spPr>
        <p:txBody>
          <a:bodyPr wrap="square" lIns="0" tIns="0" rIns="0" bIns="0" anchor="t">
            <a:spAutoFit/>
          </a:bodyPr>
          <a:lstStyle/>
          <a:p>
            <a:pPr algn="l"/>
            <a:r>
              <a:rPr sz="1150" b="1" i="0">
                <a:solidFill>
                  <a:srgbClr val="1D2A32"/>
                </a:solidFill>
                <a:latin typeface="Arial"/>
              </a:rPr>
              <a:t>Fully compliant policy sets</a:t>
            </a:r>
          </a:p>
        </p:txBody>
      </p:sp>
      <p:sp>
        <p:nvSpPr>
          <p:cNvPr id="37" name="TextBox 36"/>
          <p:cNvSpPr txBox="1"/>
          <p:nvPr/>
        </p:nvSpPr>
        <p:spPr>
          <a:xfrm>
            <a:off x="4757928" y="2560320"/>
            <a:ext cx="3157728" cy="685800"/>
          </a:xfrm>
          <a:prstGeom prst="rect">
            <a:avLst/>
          </a:prstGeom>
          <a:noFill/>
        </p:spPr>
        <p:txBody>
          <a:bodyPr wrap="square" lIns="0" tIns="0" rIns="0" bIns="0" anchor="t">
            <a:spAutoFit/>
          </a:bodyPr>
          <a:lstStyle/>
          <a:p>
            <a:pPr algn="l"/>
            <a:r>
              <a:rPr sz="950" b="0" i="0">
                <a:solidFill>
                  <a:srgbClr val="5C6670"/>
                </a:solidFill>
                <a:latin typeface="Arial"/>
              </a:rPr>
              <a:t>No reviewed campus had policies that met every current federal and state requirement.</a:t>
            </a:r>
          </a:p>
        </p:txBody>
      </p:sp>
      <p:sp>
        <p:nvSpPr>
          <p:cNvPr id="38" name="Rounded Rectangle 37"/>
          <p:cNvSpPr/>
          <p:nvPr/>
        </p:nvSpPr>
        <p:spPr>
          <a:xfrm>
            <a:off x="8290560" y="1371600"/>
            <a:ext cx="3560064" cy="1965960"/>
          </a:xfrm>
          <a:prstGeom prst="roundRect">
            <a:avLst>
              <a:gd name="adj" fmla="val 3599"/>
            </a:avLst>
          </a:prstGeom>
          <a:solidFill>
            <a:srgbClr val="EEF4F4"/>
          </a:solidFill>
          <a:ln>
            <a:noFill/>
          </a:ln>
          <a:effectLst/>
        </p:spPr>
        <p:txBody>
          <a:bodyPr rtlCol="0" anchor="ctr"/>
          <a:lstStyle/>
          <a:p>
            <a:pPr algn="ctr"/>
            <a:endParaRPr/>
          </a:p>
        </p:txBody>
      </p:sp>
      <p:sp>
        <p:nvSpPr>
          <p:cNvPr id="39" name="Rectangle 38"/>
          <p:cNvSpPr/>
          <p:nvPr/>
        </p:nvSpPr>
        <p:spPr>
          <a:xfrm>
            <a:off x="8290560" y="1371600"/>
            <a:ext cx="73152" cy="1965960"/>
          </a:xfrm>
          <a:prstGeom prst="rect">
            <a:avLst/>
          </a:prstGeom>
          <a:solidFill>
            <a:srgbClr val="006E72"/>
          </a:solidFill>
          <a:ln>
            <a:noFill/>
          </a:ln>
          <a:effectLst/>
        </p:spPr>
        <p:txBody>
          <a:bodyPr rtlCol="0" anchor="ctr"/>
          <a:lstStyle/>
          <a:p>
            <a:pPr algn="ctr"/>
            <a:endParaRPr/>
          </a:p>
        </p:txBody>
      </p:sp>
      <p:sp>
        <p:nvSpPr>
          <p:cNvPr id="40" name="TextBox 39"/>
          <p:cNvSpPr txBox="1"/>
          <p:nvPr/>
        </p:nvSpPr>
        <p:spPr>
          <a:xfrm>
            <a:off x="8546592" y="1536192"/>
            <a:ext cx="3157728" cy="640080"/>
          </a:xfrm>
          <a:prstGeom prst="rect">
            <a:avLst/>
          </a:prstGeom>
          <a:noFill/>
        </p:spPr>
        <p:txBody>
          <a:bodyPr wrap="square" lIns="0" tIns="0" rIns="0" bIns="0" anchor="ctr">
            <a:spAutoFit/>
          </a:bodyPr>
          <a:lstStyle/>
          <a:p>
            <a:pPr algn="l"/>
            <a:r>
              <a:rPr sz="4000" b="1" i="0">
                <a:solidFill>
                  <a:srgbClr val="006E72"/>
                </a:solidFill>
                <a:latin typeface="Arial"/>
              </a:rPr>
              <a:t>5% to 40%</a:t>
            </a:r>
          </a:p>
        </p:txBody>
      </p:sp>
      <p:sp>
        <p:nvSpPr>
          <p:cNvPr id="41" name="TextBox 40"/>
          <p:cNvSpPr txBox="1"/>
          <p:nvPr/>
        </p:nvSpPr>
        <p:spPr>
          <a:xfrm>
            <a:off x="8546592" y="2249424"/>
            <a:ext cx="3157728" cy="274320"/>
          </a:xfrm>
          <a:prstGeom prst="rect">
            <a:avLst/>
          </a:prstGeom>
          <a:noFill/>
        </p:spPr>
        <p:txBody>
          <a:bodyPr wrap="square" lIns="0" tIns="0" rIns="0" bIns="0" anchor="t">
            <a:spAutoFit/>
          </a:bodyPr>
          <a:lstStyle/>
          <a:p>
            <a:pPr algn="l"/>
            <a:r>
              <a:rPr sz="1150" b="1" i="0">
                <a:solidFill>
                  <a:srgbClr val="1D2A32"/>
                </a:solidFill>
                <a:latin typeface="Arial"/>
              </a:rPr>
              <a:t>Coordinator time spent on Title IX</a:t>
            </a:r>
          </a:p>
        </p:txBody>
      </p:sp>
      <p:sp>
        <p:nvSpPr>
          <p:cNvPr id="42" name="TextBox 41"/>
          <p:cNvSpPr txBox="1"/>
          <p:nvPr/>
        </p:nvSpPr>
        <p:spPr>
          <a:xfrm>
            <a:off x="8546592" y="2560320"/>
            <a:ext cx="3157728" cy="685800"/>
          </a:xfrm>
          <a:prstGeom prst="rect">
            <a:avLst/>
          </a:prstGeom>
          <a:noFill/>
        </p:spPr>
        <p:txBody>
          <a:bodyPr wrap="square" lIns="0" tIns="0" rIns="0" bIns="0" anchor="t">
            <a:spAutoFit/>
          </a:bodyPr>
          <a:lstStyle/>
          <a:p>
            <a:pPr algn="l"/>
            <a:r>
              <a:rPr sz="950" b="0" i="0">
                <a:solidFill>
                  <a:srgbClr val="5C6670"/>
                </a:solidFill>
                <a:latin typeface="Arial"/>
              </a:rPr>
              <a:t>Five of seven coordinators split the role with HR, student conduct, or disability services. Some are offices of one.</a:t>
            </a:r>
          </a:p>
        </p:txBody>
      </p:sp>
      <p:sp>
        <p:nvSpPr>
          <p:cNvPr id="43" name="Rounded Rectangle 42"/>
          <p:cNvSpPr/>
          <p:nvPr/>
        </p:nvSpPr>
        <p:spPr>
          <a:xfrm>
            <a:off x="713232" y="3566160"/>
            <a:ext cx="3560064" cy="1965960"/>
          </a:xfrm>
          <a:prstGeom prst="roundRect">
            <a:avLst>
              <a:gd name="adj" fmla="val 3599"/>
            </a:avLst>
          </a:prstGeom>
          <a:solidFill>
            <a:srgbClr val="EEF4F4"/>
          </a:solidFill>
          <a:ln>
            <a:noFill/>
          </a:ln>
          <a:effectLst/>
        </p:spPr>
        <p:txBody>
          <a:bodyPr rtlCol="0" anchor="ctr"/>
          <a:lstStyle/>
          <a:p>
            <a:pPr algn="ctr"/>
            <a:endParaRPr/>
          </a:p>
        </p:txBody>
      </p:sp>
      <p:sp>
        <p:nvSpPr>
          <p:cNvPr id="44" name="Rectangle 43"/>
          <p:cNvSpPr/>
          <p:nvPr/>
        </p:nvSpPr>
        <p:spPr>
          <a:xfrm>
            <a:off x="713232" y="3566160"/>
            <a:ext cx="73152" cy="1965960"/>
          </a:xfrm>
          <a:prstGeom prst="rect">
            <a:avLst/>
          </a:prstGeom>
          <a:solidFill>
            <a:srgbClr val="006E72"/>
          </a:solidFill>
          <a:ln>
            <a:noFill/>
          </a:ln>
          <a:effectLst/>
        </p:spPr>
        <p:txBody>
          <a:bodyPr rtlCol="0" anchor="ctr"/>
          <a:lstStyle/>
          <a:p>
            <a:pPr algn="ctr"/>
            <a:endParaRPr/>
          </a:p>
        </p:txBody>
      </p:sp>
      <p:sp>
        <p:nvSpPr>
          <p:cNvPr id="45" name="TextBox 44"/>
          <p:cNvSpPr txBox="1"/>
          <p:nvPr/>
        </p:nvSpPr>
        <p:spPr>
          <a:xfrm>
            <a:off x="969264" y="3730752"/>
            <a:ext cx="3157728" cy="640080"/>
          </a:xfrm>
          <a:prstGeom prst="rect">
            <a:avLst/>
          </a:prstGeom>
          <a:noFill/>
        </p:spPr>
        <p:txBody>
          <a:bodyPr wrap="square" lIns="0" tIns="0" rIns="0" bIns="0" anchor="ctr">
            <a:spAutoFit/>
          </a:bodyPr>
          <a:lstStyle/>
          <a:p>
            <a:pPr algn="l"/>
            <a:r>
              <a:rPr sz="4000" b="1" i="0">
                <a:solidFill>
                  <a:srgbClr val="006E72"/>
                </a:solidFill>
                <a:latin typeface="Arial"/>
              </a:rPr>
              <a:t>200+</a:t>
            </a:r>
          </a:p>
        </p:txBody>
      </p:sp>
      <p:sp>
        <p:nvSpPr>
          <p:cNvPr id="46" name="TextBox 45"/>
          <p:cNvSpPr txBox="1"/>
          <p:nvPr/>
        </p:nvSpPr>
        <p:spPr>
          <a:xfrm>
            <a:off x="969264" y="4443984"/>
            <a:ext cx="3157728" cy="274320"/>
          </a:xfrm>
          <a:prstGeom prst="rect">
            <a:avLst/>
          </a:prstGeom>
          <a:noFill/>
        </p:spPr>
        <p:txBody>
          <a:bodyPr wrap="square" lIns="0" tIns="0" rIns="0" bIns="0" anchor="t">
            <a:spAutoFit/>
          </a:bodyPr>
          <a:lstStyle/>
          <a:p>
            <a:pPr algn="l"/>
            <a:r>
              <a:rPr sz="1150" b="1" i="0">
                <a:solidFill>
                  <a:srgbClr val="1D2A32"/>
                </a:solidFill>
                <a:latin typeface="Arial"/>
              </a:rPr>
              <a:t>Policy factors checked</a:t>
            </a:r>
          </a:p>
        </p:txBody>
      </p:sp>
      <p:sp>
        <p:nvSpPr>
          <p:cNvPr id="47" name="TextBox 46"/>
          <p:cNvSpPr txBox="1"/>
          <p:nvPr/>
        </p:nvSpPr>
        <p:spPr>
          <a:xfrm>
            <a:off x="969264" y="4754880"/>
            <a:ext cx="3157728" cy="685800"/>
          </a:xfrm>
          <a:prstGeom prst="rect">
            <a:avLst/>
          </a:prstGeom>
          <a:noFill/>
        </p:spPr>
        <p:txBody>
          <a:bodyPr wrap="square" lIns="0" tIns="0" rIns="0" bIns="0" anchor="t">
            <a:spAutoFit/>
          </a:bodyPr>
          <a:lstStyle/>
          <a:p>
            <a:pPr algn="l"/>
            <a:r>
              <a:rPr sz="950" b="0" i="0">
                <a:solidFill>
                  <a:srgbClr val="5C6670"/>
                </a:solidFill>
                <a:latin typeface="Arial"/>
              </a:rPr>
              <a:t>Every policy was tested against a checklist built from federal law, state law, and best practice.</a:t>
            </a:r>
          </a:p>
        </p:txBody>
      </p:sp>
      <p:sp>
        <p:nvSpPr>
          <p:cNvPr id="48" name="Rounded Rectangle 47"/>
          <p:cNvSpPr/>
          <p:nvPr/>
        </p:nvSpPr>
        <p:spPr>
          <a:xfrm>
            <a:off x="4501896" y="3566160"/>
            <a:ext cx="3560064" cy="1965960"/>
          </a:xfrm>
          <a:prstGeom prst="roundRect">
            <a:avLst>
              <a:gd name="adj" fmla="val 3599"/>
            </a:avLst>
          </a:prstGeom>
          <a:solidFill>
            <a:srgbClr val="FDEBD9"/>
          </a:solidFill>
          <a:ln>
            <a:noFill/>
          </a:ln>
          <a:effectLst/>
        </p:spPr>
        <p:txBody>
          <a:bodyPr rtlCol="0" anchor="ctr"/>
          <a:lstStyle/>
          <a:p>
            <a:pPr algn="ctr"/>
            <a:endParaRPr/>
          </a:p>
        </p:txBody>
      </p:sp>
      <p:sp>
        <p:nvSpPr>
          <p:cNvPr id="49" name="Rectangle 48"/>
          <p:cNvSpPr/>
          <p:nvPr/>
        </p:nvSpPr>
        <p:spPr>
          <a:xfrm>
            <a:off x="4501896" y="3566160"/>
            <a:ext cx="73152" cy="1965960"/>
          </a:xfrm>
          <a:prstGeom prst="rect">
            <a:avLst/>
          </a:prstGeom>
          <a:solidFill>
            <a:srgbClr val="F28C28"/>
          </a:solidFill>
          <a:ln>
            <a:noFill/>
          </a:ln>
          <a:effectLst/>
        </p:spPr>
        <p:txBody>
          <a:bodyPr rtlCol="0" anchor="ctr"/>
          <a:lstStyle/>
          <a:p>
            <a:pPr algn="ctr"/>
            <a:endParaRPr/>
          </a:p>
        </p:txBody>
      </p:sp>
      <p:sp>
        <p:nvSpPr>
          <p:cNvPr id="50" name="TextBox 49"/>
          <p:cNvSpPr txBox="1"/>
          <p:nvPr/>
        </p:nvSpPr>
        <p:spPr>
          <a:xfrm>
            <a:off x="4757928" y="3730752"/>
            <a:ext cx="3157728" cy="640080"/>
          </a:xfrm>
          <a:prstGeom prst="rect">
            <a:avLst/>
          </a:prstGeom>
          <a:noFill/>
        </p:spPr>
        <p:txBody>
          <a:bodyPr wrap="square" lIns="0" tIns="0" rIns="0" bIns="0" anchor="ctr">
            <a:spAutoFit/>
          </a:bodyPr>
          <a:lstStyle/>
          <a:p>
            <a:pPr algn="l"/>
            <a:r>
              <a:rPr sz="4000" b="1" i="0">
                <a:solidFill>
                  <a:srgbClr val="F28C28"/>
                </a:solidFill>
                <a:latin typeface="Arial"/>
              </a:rPr>
              <a:t>3 to 5 yrs</a:t>
            </a:r>
          </a:p>
        </p:txBody>
      </p:sp>
      <p:sp>
        <p:nvSpPr>
          <p:cNvPr id="51" name="TextBox 50"/>
          <p:cNvSpPr txBox="1"/>
          <p:nvPr/>
        </p:nvSpPr>
        <p:spPr>
          <a:xfrm>
            <a:off x="4757928" y="4443984"/>
            <a:ext cx="3157728" cy="274320"/>
          </a:xfrm>
          <a:prstGeom prst="rect">
            <a:avLst/>
          </a:prstGeom>
          <a:noFill/>
        </p:spPr>
        <p:txBody>
          <a:bodyPr wrap="square" lIns="0" tIns="0" rIns="0" bIns="0" anchor="t">
            <a:spAutoFit/>
          </a:bodyPr>
          <a:lstStyle/>
          <a:p>
            <a:pPr algn="l"/>
            <a:r>
              <a:rPr sz="1150" b="1" i="0">
                <a:solidFill>
                  <a:srgbClr val="1D2A32"/>
                </a:solidFill>
                <a:latin typeface="Arial"/>
              </a:rPr>
              <a:t>Typical policy update cycle</a:t>
            </a:r>
          </a:p>
        </p:txBody>
      </p:sp>
      <p:sp>
        <p:nvSpPr>
          <p:cNvPr id="52" name="TextBox 51"/>
          <p:cNvSpPr txBox="1"/>
          <p:nvPr/>
        </p:nvSpPr>
        <p:spPr>
          <a:xfrm>
            <a:off x="4757928" y="4754880"/>
            <a:ext cx="3157728" cy="685800"/>
          </a:xfrm>
          <a:prstGeom prst="rect">
            <a:avLst/>
          </a:prstGeom>
          <a:noFill/>
        </p:spPr>
        <p:txBody>
          <a:bodyPr wrap="square" lIns="0" tIns="0" rIns="0" bIns="0" anchor="t">
            <a:spAutoFit/>
          </a:bodyPr>
          <a:lstStyle/>
          <a:p>
            <a:pPr algn="l"/>
            <a:r>
              <a:rPr sz="950" b="0" i="0">
                <a:solidFill>
                  <a:srgbClr val="5C6670"/>
                </a:solidFill>
                <a:latin typeface="Arial"/>
              </a:rPr>
              <a:t>Laws changed every year. Policies stalled in district governance were updated every three to five years.</a:t>
            </a:r>
          </a:p>
        </p:txBody>
      </p:sp>
      <p:sp>
        <p:nvSpPr>
          <p:cNvPr id="53" name="Rounded Rectangle 52"/>
          <p:cNvSpPr/>
          <p:nvPr/>
        </p:nvSpPr>
        <p:spPr>
          <a:xfrm>
            <a:off x="8290560" y="3566160"/>
            <a:ext cx="3560064" cy="1965960"/>
          </a:xfrm>
          <a:prstGeom prst="roundRect">
            <a:avLst>
              <a:gd name="adj" fmla="val 3599"/>
            </a:avLst>
          </a:prstGeom>
          <a:solidFill>
            <a:srgbClr val="EEF4F4"/>
          </a:solidFill>
          <a:ln>
            <a:noFill/>
          </a:ln>
          <a:effectLst/>
        </p:spPr>
        <p:txBody>
          <a:bodyPr rtlCol="0" anchor="ctr"/>
          <a:lstStyle/>
          <a:p>
            <a:pPr algn="ctr"/>
            <a:endParaRPr/>
          </a:p>
        </p:txBody>
      </p:sp>
      <p:sp>
        <p:nvSpPr>
          <p:cNvPr id="54" name="Rectangle 53"/>
          <p:cNvSpPr/>
          <p:nvPr/>
        </p:nvSpPr>
        <p:spPr>
          <a:xfrm>
            <a:off x="8290560" y="3566160"/>
            <a:ext cx="73152" cy="1965960"/>
          </a:xfrm>
          <a:prstGeom prst="rect">
            <a:avLst/>
          </a:prstGeom>
          <a:solidFill>
            <a:srgbClr val="006E72"/>
          </a:solidFill>
          <a:ln>
            <a:noFill/>
          </a:ln>
          <a:effectLst/>
        </p:spPr>
        <p:txBody>
          <a:bodyPr rtlCol="0" anchor="ctr"/>
          <a:lstStyle/>
          <a:p>
            <a:pPr algn="ctr"/>
            <a:endParaRPr/>
          </a:p>
        </p:txBody>
      </p:sp>
      <p:sp>
        <p:nvSpPr>
          <p:cNvPr id="55" name="TextBox 54"/>
          <p:cNvSpPr txBox="1"/>
          <p:nvPr/>
        </p:nvSpPr>
        <p:spPr>
          <a:xfrm>
            <a:off x="8546592" y="3730752"/>
            <a:ext cx="3157728" cy="640080"/>
          </a:xfrm>
          <a:prstGeom prst="rect">
            <a:avLst/>
          </a:prstGeom>
          <a:noFill/>
        </p:spPr>
        <p:txBody>
          <a:bodyPr wrap="square" lIns="0" tIns="0" rIns="0" bIns="0" anchor="ctr">
            <a:spAutoFit/>
          </a:bodyPr>
          <a:lstStyle/>
          <a:p>
            <a:pPr algn="l"/>
            <a:r>
              <a:rPr sz="4000" b="1" i="0">
                <a:solidFill>
                  <a:srgbClr val="006E72"/>
                </a:solidFill>
                <a:latin typeface="Arial"/>
              </a:rPr>
              <a:t>2x</a:t>
            </a:r>
          </a:p>
        </p:txBody>
      </p:sp>
      <p:sp>
        <p:nvSpPr>
          <p:cNvPr id="56" name="TextBox 55"/>
          <p:cNvSpPr txBox="1"/>
          <p:nvPr/>
        </p:nvSpPr>
        <p:spPr>
          <a:xfrm>
            <a:off x="8546592" y="4443984"/>
            <a:ext cx="3157728" cy="274320"/>
          </a:xfrm>
          <a:prstGeom prst="rect">
            <a:avLst/>
          </a:prstGeom>
          <a:noFill/>
        </p:spPr>
        <p:txBody>
          <a:bodyPr wrap="square" lIns="0" tIns="0" rIns="0" bIns="0" anchor="t">
            <a:spAutoFit/>
          </a:bodyPr>
          <a:lstStyle/>
          <a:p>
            <a:pPr algn="l"/>
            <a:r>
              <a:rPr sz="1150" b="1" i="0">
                <a:solidFill>
                  <a:srgbClr val="1D2A32"/>
                </a:solidFill>
                <a:latin typeface="Arial"/>
              </a:rPr>
              <a:t>Complaint volume to plan for</a:t>
            </a:r>
          </a:p>
        </p:txBody>
      </p:sp>
      <p:sp>
        <p:nvSpPr>
          <p:cNvPr id="57" name="TextBox 56"/>
          <p:cNvSpPr txBox="1"/>
          <p:nvPr/>
        </p:nvSpPr>
        <p:spPr>
          <a:xfrm>
            <a:off x="8546592" y="4754880"/>
            <a:ext cx="3157728" cy="685800"/>
          </a:xfrm>
          <a:prstGeom prst="rect">
            <a:avLst/>
          </a:prstGeom>
          <a:noFill/>
        </p:spPr>
        <p:txBody>
          <a:bodyPr wrap="square" lIns="0" tIns="0" rIns="0" bIns="0" anchor="t">
            <a:spAutoFit/>
          </a:bodyPr>
          <a:lstStyle/>
          <a:p>
            <a:pPr algn="l"/>
            <a:r>
              <a:rPr sz="950" b="0" i="0">
                <a:solidFill>
                  <a:srgbClr val="5C6670"/>
                </a:solidFill>
                <a:latin typeface="Arial"/>
              </a:rPr>
              <a:t>The report tells the Legislature to fund for a potential doubling of complaints once trust in the process returns.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SESSION OUTCOMES</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What We Will Build Together</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5</a:t>
            </a:r>
            <a:endParaRPr lang="en-US" sz="670" dirty="0"/>
          </a:p>
        </p:txBody>
      </p:sp>
      <p:sp>
        <p:nvSpPr>
          <p:cNvPr id="10" name="Shape 7"/>
          <p:cNvSpPr/>
          <p:nvPr/>
        </p:nvSpPr>
        <p:spPr>
          <a:xfrm>
            <a:off x="713232" y="1481328"/>
            <a:ext cx="5257800" cy="1554480"/>
          </a:xfrm>
          <a:prstGeom prst="roundRect">
            <a:avLst>
              <a:gd name="adj" fmla="val 3529"/>
            </a:avLst>
          </a:prstGeom>
          <a:solidFill>
            <a:srgbClr val="FFFFFF"/>
          </a:solidFill>
          <a:ln w="12700">
            <a:solidFill>
              <a:srgbClr val="DCE9E9"/>
            </a:solidFill>
            <a:prstDash val="solid"/>
          </a:ln>
        </p:spPr>
        <p:txBody>
          <a:bodyPr/>
          <a:lstStyle/>
          <a:p>
            <a:endParaRPr/>
          </a:p>
        </p:txBody>
      </p:sp>
      <p:sp>
        <p:nvSpPr>
          <p:cNvPr id="11" name="Shape 8"/>
          <p:cNvSpPr/>
          <p:nvPr/>
        </p:nvSpPr>
        <p:spPr>
          <a:xfrm>
            <a:off x="713232" y="1481328"/>
            <a:ext cx="73152" cy="1554480"/>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932688" y="1682496"/>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932688" y="178308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517904" y="1664208"/>
            <a:ext cx="4251960" cy="438912"/>
          </a:xfrm>
          <a:prstGeom prst="rect">
            <a:avLst/>
          </a:prstGeom>
          <a:noFill/>
          <a:ln/>
        </p:spPr>
        <p:txBody>
          <a:bodyPr wrap="square" lIns="0" tIns="0" rIns="0" bIns="0" rtlCol="0" anchor="ctr">
            <a:normAutofit/>
          </a:bodyPr>
          <a:lstStyle/>
          <a:p>
            <a:pPr marL="0" indent="0">
              <a:buNone/>
            </a:pPr>
            <a:r>
              <a:rPr lang="en-US" sz="1600" b="1" dirty="0">
                <a:solidFill>
                  <a:srgbClr val="1D2A32"/>
                </a:solidFill>
                <a:latin typeface="Arial" pitchFamily="34" charset="0"/>
                <a:ea typeface="Arial" pitchFamily="34" charset="-122"/>
                <a:cs typeface="Arial" pitchFamily="34" charset="-120"/>
              </a:rPr>
              <a:t>Read the report accurately</a:t>
            </a:r>
            <a:endParaRPr lang="en-US" sz="1600" dirty="0"/>
          </a:p>
        </p:txBody>
      </p:sp>
      <p:sp>
        <p:nvSpPr>
          <p:cNvPr id="15" name="Text 12"/>
          <p:cNvSpPr/>
          <p:nvPr/>
        </p:nvSpPr>
        <p:spPr>
          <a:xfrm>
            <a:off x="941832" y="2249424"/>
            <a:ext cx="4818888" cy="621792"/>
          </a:xfrm>
          <a:prstGeom prst="rect">
            <a:avLst/>
          </a:prstGeom>
          <a:noFill/>
          <a:ln/>
        </p:spPr>
        <p:txBody>
          <a:bodyPr wrap="square" lIns="0" tIns="0" rIns="0" bIns="0" rtlCol="0" anchor="t">
            <a:normAutofit/>
          </a:bodyPr>
          <a:lstStyle/>
          <a:p>
            <a:pPr marL="0" indent="0">
              <a:buNone/>
            </a:pPr>
            <a:r>
              <a:rPr lang="en-US" sz="1120" dirty="0">
                <a:solidFill>
                  <a:srgbClr val="5C6670"/>
                </a:solidFill>
                <a:latin typeface="Arial" pitchFamily="34" charset="0"/>
                <a:ea typeface="Arial" pitchFamily="34" charset="-122"/>
                <a:cs typeface="Arial" pitchFamily="34" charset="-120"/>
              </a:rPr>
              <a:t>Separate the seven college findings, statewide recommendations, and local implications.</a:t>
            </a:r>
            <a:endParaRPr lang="en-US" sz="1120" dirty="0"/>
          </a:p>
        </p:txBody>
      </p:sp>
      <p:sp>
        <p:nvSpPr>
          <p:cNvPr id="16" name="Shape 13"/>
          <p:cNvSpPr/>
          <p:nvPr/>
        </p:nvSpPr>
        <p:spPr>
          <a:xfrm>
            <a:off x="713232" y="3493008"/>
            <a:ext cx="5257800" cy="1554480"/>
          </a:xfrm>
          <a:prstGeom prst="roundRect">
            <a:avLst>
              <a:gd name="adj" fmla="val 3529"/>
            </a:avLst>
          </a:prstGeom>
          <a:solidFill>
            <a:srgbClr val="FFFFFF"/>
          </a:solidFill>
          <a:ln w="12700">
            <a:solidFill>
              <a:srgbClr val="DCE9E9"/>
            </a:solidFill>
            <a:prstDash val="solid"/>
          </a:ln>
        </p:spPr>
        <p:txBody>
          <a:bodyPr/>
          <a:lstStyle/>
          <a:p>
            <a:endParaRPr/>
          </a:p>
        </p:txBody>
      </p:sp>
      <p:sp>
        <p:nvSpPr>
          <p:cNvPr id="17" name="Shape 14"/>
          <p:cNvSpPr/>
          <p:nvPr/>
        </p:nvSpPr>
        <p:spPr>
          <a:xfrm>
            <a:off x="713232" y="3493008"/>
            <a:ext cx="73152" cy="1554480"/>
          </a:xfrm>
          <a:prstGeom prst="rect">
            <a:avLst/>
          </a:prstGeom>
          <a:solidFill>
            <a:srgbClr val="F28C28"/>
          </a:solidFill>
          <a:ln w="12700">
            <a:solidFill>
              <a:srgbClr val="F28C28"/>
            </a:solidFill>
            <a:prstDash val="solid"/>
          </a:ln>
        </p:spPr>
        <p:txBody>
          <a:bodyPr/>
          <a:lstStyle/>
          <a:p>
            <a:endParaRPr/>
          </a:p>
        </p:txBody>
      </p:sp>
      <p:sp>
        <p:nvSpPr>
          <p:cNvPr id="18" name="Shape 15"/>
          <p:cNvSpPr/>
          <p:nvPr/>
        </p:nvSpPr>
        <p:spPr>
          <a:xfrm>
            <a:off x="932688" y="3694176"/>
            <a:ext cx="475488" cy="475488"/>
          </a:xfrm>
          <a:prstGeom prst="ellipse">
            <a:avLst/>
          </a:prstGeom>
          <a:solidFill>
            <a:srgbClr val="F28C28"/>
          </a:solidFill>
          <a:ln w="12700">
            <a:solidFill>
              <a:srgbClr val="F28C28"/>
            </a:solidFill>
            <a:prstDash val="solid"/>
          </a:ln>
        </p:spPr>
        <p:txBody>
          <a:bodyPr/>
          <a:lstStyle/>
          <a:p>
            <a:endParaRPr/>
          </a:p>
        </p:txBody>
      </p:sp>
      <p:sp>
        <p:nvSpPr>
          <p:cNvPr id="19" name="Text 16"/>
          <p:cNvSpPr/>
          <p:nvPr/>
        </p:nvSpPr>
        <p:spPr>
          <a:xfrm>
            <a:off x="932688" y="379476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0" name="Text 17"/>
          <p:cNvSpPr/>
          <p:nvPr/>
        </p:nvSpPr>
        <p:spPr>
          <a:xfrm>
            <a:off x="1517904" y="3675888"/>
            <a:ext cx="4251960" cy="438912"/>
          </a:xfrm>
          <a:prstGeom prst="rect">
            <a:avLst/>
          </a:prstGeom>
          <a:noFill/>
          <a:ln/>
        </p:spPr>
        <p:txBody>
          <a:bodyPr wrap="square" lIns="0" tIns="0" rIns="0" bIns="0" rtlCol="0" anchor="ctr">
            <a:normAutofit/>
          </a:bodyPr>
          <a:lstStyle/>
          <a:p>
            <a:pPr marL="0" indent="0">
              <a:buNone/>
            </a:pPr>
            <a:r>
              <a:rPr lang="en-US" sz="1600" b="1" dirty="0">
                <a:solidFill>
                  <a:srgbClr val="1D2A32"/>
                </a:solidFill>
                <a:latin typeface="Arial" pitchFamily="34" charset="0"/>
                <a:ea typeface="Arial" pitchFamily="34" charset="-122"/>
                <a:cs typeface="Arial" pitchFamily="34" charset="-120"/>
              </a:rPr>
              <a:t>Update the legal status</a:t>
            </a:r>
            <a:endParaRPr lang="en-US" sz="1600" dirty="0"/>
          </a:p>
        </p:txBody>
      </p:sp>
      <p:sp>
        <p:nvSpPr>
          <p:cNvPr id="21" name="Text 18"/>
          <p:cNvSpPr/>
          <p:nvPr/>
        </p:nvSpPr>
        <p:spPr>
          <a:xfrm>
            <a:off x="941832" y="4261104"/>
            <a:ext cx="4818888" cy="621792"/>
          </a:xfrm>
          <a:prstGeom prst="rect">
            <a:avLst/>
          </a:prstGeom>
          <a:noFill/>
          <a:ln/>
        </p:spPr>
        <p:txBody>
          <a:bodyPr wrap="square" lIns="0" tIns="0" rIns="0" bIns="0" rtlCol="0" anchor="t">
            <a:normAutofit/>
          </a:bodyPr>
          <a:lstStyle/>
          <a:p>
            <a:pPr marL="0" indent="0">
              <a:buNone/>
            </a:pPr>
            <a:r>
              <a:rPr lang="en-US" sz="1120" dirty="0">
                <a:solidFill>
                  <a:srgbClr val="5C6670"/>
                </a:solidFill>
                <a:latin typeface="Arial" pitchFamily="34" charset="0"/>
                <a:ea typeface="Arial" pitchFamily="34" charset="-122"/>
                <a:cs typeface="Arial" pitchFamily="34" charset="-120"/>
              </a:rPr>
              <a:t>Distinguish current obligations from proposed legislation and future infrastructure.</a:t>
            </a:r>
            <a:endParaRPr lang="en-US" sz="1120" dirty="0"/>
          </a:p>
        </p:txBody>
      </p:sp>
      <p:sp>
        <p:nvSpPr>
          <p:cNvPr id="22" name="Shape 19"/>
          <p:cNvSpPr/>
          <p:nvPr/>
        </p:nvSpPr>
        <p:spPr>
          <a:xfrm>
            <a:off x="6217920" y="1481328"/>
            <a:ext cx="5257800" cy="1554480"/>
          </a:xfrm>
          <a:prstGeom prst="roundRect">
            <a:avLst>
              <a:gd name="adj" fmla="val 3529"/>
            </a:avLst>
          </a:prstGeom>
          <a:solidFill>
            <a:srgbClr val="FFFFFF"/>
          </a:solidFill>
          <a:ln w="12700">
            <a:solidFill>
              <a:srgbClr val="DCE9E9"/>
            </a:solidFill>
            <a:prstDash val="solid"/>
          </a:ln>
        </p:spPr>
        <p:txBody>
          <a:bodyPr/>
          <a:lstStyle/>
          <a:p>
            <a:endParaRPr/>
          </a:p>
        </p:txBody>
      </p:sp>
      <p:sp>
        <p:nvSpPr>
          <p:cNvPr id="23" name="Shape 20"/>
          <p:cNvSpPr/>
          <p:nvPr/>
        </p:nvSpPr>
        <p:spPr>
          <a:xfrm>
            <a:off x="6217920" y="1481328"/>
            <a:ext cx="73152" cy="1554480"/>
          </a:xfrm>
          <a:prstGeom prst="rect">
            <a:avLst/>
          </a:prstGeom>
          <a:solidFill>
            <a:srgbClr val="006E72"/>
          </a:solidFill>
          <a:ln w="12700">
            <a:solidFill>
              <a:srgbClr val="006E72"/>
            </a:solidFill>
            <a:prstDash val="solid"/>
          </a:ln>
        </p:spPr>
        <p:txBody>
          <a:bodyPr/>
          <a:lstStyle/>
          <a:p>
            <a:endParaRPr/>
          </a:p>
        </p:txBody>
      </p:sp>
      <p:sp>
        <p:nvSpPr>
          <p:cNvPr id="24" name="Shape 21"/>
          <p:cNvSpPr/>
          <p:nvPr/>
        </p:nvSpPr>
        <p:spPr>
          <a:xfrm>
            <a:off x="6437376" y="1682496"/>
            <a:ext cx="475488" cy="475488"/>
          </a:xfrm>
          <a:prstGeom prst="ellipse">
            <a:avLst/>
          </a:prstGeom>
          <a:solidFill>
            <a:srgbClr val="006E72"/>
          </a:solidFill>
          <a:ln w="12700">
            <a:solidFill>
              <a:srgbClr val="006E72"/>
            </a:solidFill>
            <a:prstDash val="solid"/>
          </a:ln>
        </p:spPr>
        <p:txBody>
          <a:bodyPr/>
          <a:lstStyle/>
          <a:p>
            <a:endParaRPr/>
          </a:p>
        </p:txBody>
      </p:sp>
      <p:sp>
        <p:nvSpPr>
          <p:cNvPr id="25" name="Text 22"/>
          <p:cNvSpPr/>
          <p:nvPr/>
        </p:nvSpPr>
        <p:spPr>
          <a:xfrm>
            <a:off x="6437376" y="178308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6" name="Text 23"/>
          <p:cNvSpPr/>
          <p:nvPr/>
        </p:nvSpPr>
        <p:spPr>
          <a:xfrm>
            <a:off x="7022592" y="1664208"/>
            <a:ext cx="4251960" cy="438912"/>
          </a:xfrm>
          <a:prstGeom prst="rect">
            <a:avLst/>
          </a:prstGeom>
          <a:noFill/>
          <a:ln/>
        </p:spPr>
        <p:txBody>
          <a:bodyPr wrap="square" lIns="0" tIns="0" rIns="0" bIns="0" rtlCol="0" anchor="ctr">
            <a:normAutofit/>
          </a:bodyPr>
          <a:lstStyle/>
          <a:p>
            <a:pPr marL="0" indent="0">
              <a:buNone/>
            </a:pPr>
            <a:r>
              <a:rPr lang="en-US" sz="1600" b="1" dirty="0">
                <a:solidFill>
                  <a:srgbClr val="1D2A32"/>
                </a:solidFill>
                <a:latin typeface="Arial" pitchFamily="34" charset="0"/>
                <a:ea typeface="Arial" pitchFamily="34" charset="-122"/>
                <a:cs typeface="Arial" pitchFamily="34" charset="-120"/>
              </a:rPr>
              <a:t>Use the WAVES framework</a:t>
            </a:r>
            <a:endParaRPr lang="en-US" sz="1600" dirty="0"/>
          </a:p>
        </p:txBody>
      </p:sp>
      <p:sp>
        <p:nvSpPr>
          <p:cNvPr id="27" name="Text 24"/>
          <p:cNvSpPr/>
          <p:nvPr/>
        </p:nvSpPr>
        <p:spPr>
          <a:xfrm>
            <a:off x="6446520" y="2249424"/>
            <a:ext cx="4818888" cy="621792"/>
          </a:xfrm>
          <a:prstGeom prst="rect">
            <a:avLst/>
          </a:prstGeom>
          <a:noFill/>
          <a:ln/>
        </p:spPr>
        <p:txBody>
          <a:bodyPr wrap="square" lIns="0" tIns="0" rIns="0" bIns="0" rtlCol="0" anchor="t">
            <a:normAutofit/>
          </a:bodyPr>
          <a:lstStyle/>
          <a:p>
            <a:pPr marL="0" indent="0">
              <a:buNone/>
            </a:pPr>
            <a:r>
              <a:rPr lang="en-US" sz="1120" dirty="0">
                <a:solidFill>
                  <a:srgbClr val="5C6670"/>
                </a:solidFill>
                <a:latin typeface="Arial" pitchFamily="34" charset="0"/>
                <a:ea typeface="Arial" pitchFamily="34" charset="-122"/>
                <a:cs typeface="Arial" pitchFamily="34" charset="-120"/>
              </a:rPr>
              <a:t>Convert recommendations into policy, ownership, workflow, capacity, and governance decisions.</a:t>
            </a:r>
            <a:endParaRPr lang="en-US" sz="1120" dirty="0"/>
          </a:p>
        </p:txBody>
      </p:sp>
      <p:sp>
        <p:nvSpPr>
          <p:cNvPr id="28" name="Shape 25"/>
          <p:cNvSpPr/>
          <p:nvPr/>
        </p:nvSpPr>
        <p:spPr>
          <a:xfrm>
            <a:off x="6217920" y="3493008"/>
            <a:ext cx="5257800" cy="1554480"/>
          </a:xfrm>
          <a:prstGeom prst="roundRect">
            <a:avLst>
              <a:gd name="adj" fmla="val 3529"/>
            </a:avLst>
          </a:prstGeom>
          <a:solidFill>
            <a:srgbClr val="FFFFFF"/>
          </a:solidFill>
          <a:ln w="12700">
            <a:solidFill>
              <a:srgbClr val="DCE9E9"/>
            </a:solidFill>
            <a:prstDash val="solid"/>
          </a:ln>
        </p:spPr>
        <p:txBody>
          <a:bodyPr/>
          <a:lstStyle/>
          <a:p>
            <a:endParaRPr/>
          </a:p>
        </p:txBody>
      </p:sp>
      <p:sp>
        <p:nvSpPr>
          <p:cNvPr id="29" name="Shape 26"/>
          <p:cNvSpPr/>
          <p:nvPr/>
        </p:nvSpPr>
        <p:spPr>
          <a:xfrm>
            <a:off x="6217920" y="3493008"/>
            <a:ext cx="73152" cy="1554480"/>
          </a:xfrm>
          <a:prstGeom prst="rect">
            <a:avLst/>
          </a:prstGeom>
          <a:solidFill>
            <a:srgbClr val="F28C28"/>
          </a:solidFill>
          <a:ln w="12700">
            <a:solidFill>
              <a:srgbClr val="F28C28"/>
            </a:solidFill>
            <a:prstDash val="solid"/>
          </a:ln>
        </p:spPr>
        <p:txBody>
          <a:bodyPr/>
          <a:lstStyle/>
          <a:p>
            <a:endParaRPr/>
          </a:p>
        </p:txBody>
      </p:sp>
      <p:sp>
        <p:nvSpPr>
          <p:cNvPr id="30" name="Shape 27"/>
          <p:cNvSpPr/>
          <p:nvPr/>
        </p:nvSpPr>
        <p:spPr>
          <a:xfrm>
            <a:off x="6437376" y="3694176"/>
            <a:ext cx="475488" cy="475488"/>
          </a:xfrm>
          <a:prstGeom prst="ellipse">
            <a:avLst/>
          </a:prstGeom>
          <a:solidFill>
            <a:srgbClr val="F28C28"/>
          </a:solidFill>
          <a:ln w="12700">
            <a:solidFill>
              <a:srgbClr val="F28C28"/>
            </a:solidFill>
            <a:prstDash val="solid"/>
          </a:ln>
        </p:spPr>
        <p:txBody>
          <a:bodyPr/>
          <a:lstStyle/>
          <a:p>
            <a:endParaRPr/>
          </a:p>
        </p:txBody>
      </p:sp>
      <p:sp>
        <p:nvSpPr>
          <p:cNvPr id="31" name="Text 28"/>
          <p:cNvSpPr/>
          <p:nvPr/>
        </p:nvSpPr>
        <p:spPr>
          <a:xfrm>
            <a:off x="6437376" y="379476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2" name="Text 29"/>
          <p:cNvSpPr/>
          <p:nvPr/>
        </p:nvSpPr>
        <p:spPr>
          <a:xfrm>
            <a:off x="7022592" y="3675888"/>
            <a:ext cx="4251960" cy="438912"/>
          </a:xfrm>
          <a:prstGeom prst="rect">
            <a:avLst/>
          </a:prstGeom>
          <a:noFill/>
          <a:ln/>
        </p:spPr>
        <p:txBody>
          <a:bodyPr wrap="square" lIns="0" tIns="0" rIns="0" bIns="0" rtlCol="0" anchor="ctr">
            <a:normAutofit/>
          </a:bodyPr>
          <a:lstStyle/>
          <a:p>
            <a:pPr marL="0" indent="0">
              <a:buNone/>
            </a:pPr>
            <a:r>
              <a:rPr lang="en-US" sz="1600" b="1" dirty="0">
                <a:solidFill>
                  <a:srgbClr val="1D2A32"/>
                </a:solidFill>
                <a:latin typeface="Arial" pitchFamily="34" charset="0"/>
                <a:ea typeface="Arial" pitchFamily="34" charset="-122"/>
                <a:cs typeface="Arial" pitchFamily="34" charset="-120"/>
              </a:rPr>
              <a:t>Leave with a 90 day plan</a:t>
            </a:r>
            <a:endParaRPr lang="en-US" sz="1600" dirty="0"/>
          </a:p>
        </p:txBody>
      </p:sp>
      <p:sp>
        <p:nvSpPr>
          <p:cNvPr id="33" name="Text 30"/>
          <p:cNvSpPr/>
          <p:nvPr/>
        </p:nvSpPr>
        <p:spPr>
          <a:xfrm>
            <a:off x="6446520" y="4261104"/>
            <a:ext cx="4818888" cy="621792"/>
          </a:xfrm>
          <a:prstGeom prst="rect">
            <a:avLst/>
          </a:prstGeom>
          <a:noFill/>
          <a:ln/>
        </p:spPr>
        <p:txBody>
          <a:bodyPr wrap="square" lIns="0" tIns="0" rIns="0" bIns="0" rtlCol="0" anchor="t">
            <a:normAutofit/>
          </a:bodyPr>
          <a:lstStyle/>
          <a:p>
            <a:pPr marL="0" indent="0">
              <a:buNone/>
            </a:pPr>
            <a:r>
              <a:rPr lang="en-US" sz="1120" dirty="0">
                <a:solidFill>
                  <a:srgbClr val="5C6670"/>
                </a:solidFill>
                <a:latin typeface="Arial" pitchFamily="34" charset="0"/>
                <a:ea typeface="Arial" pitchFamily="34" charset="-122"/>
                <a:cs typeface="Arial" pitchFamily="34" charset="-120"/>
              </a:rPr>
              <a:t>Identify actions that do not require new legislation or a perfect budget.</a:t>
            </a:r>
            <a:endParaRPr lang="en-US" sz="1120" dirty="0"/>
          </a:p>
        </p:txBody>
      </p:sp>
      <p:sp>
        <p:nvSpPr>
          <p:cNvPr id="34" name="Shape 31"/>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5" name="Text 32"/>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The objective is a credible operating model, not another compliance checklist.</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004D50"/>
        </a:solidFill>
        <a:effectLst/>
      </p:bgPr>
    </p:bg>
    <p:spTree>
      <p:nvGrpSpPr>
        <p:cNvPr id="1" name=""/>
        <p:cNvGrpSpPr/>
        <p:nvPr/>
      </p:nvGrpSpPr>
      <p:grpSpPr>
        <a:xfrm>
          <a:off x="0" y="0"/>
          <a:ext cx="0" cy="0"/>
          <a:chOff x="0" y="0"/>
          <a:chExt cx="0" cy="0"/>
        </a:xfrm>
      </p:grpSpPr>
      <p:pic>
        <p:nvPicPr>
          <p:cNvPr id="2" name="Image 0" descr="Decorative wave bands"/>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4709160"/>
            <a:ext cx="12191695" cy="2148840"/>
          </a:xfrm>
          <a:prstGeom prst="rect">
            <a:avLst/>
          </a:prstGeom>
        </p:spPr>
      </p:pic>
      <p:sp>
        <p:nvSpPr>
          <p:cNvPr id="3" name="Text 0"/>
          <p:cNvSpPr/>
          <p:nvPr/>
        </p:nvSpPr>
        <p:spPr>
          <a:xfrm>
            <a:off x="603504" y="576072"/>
            <a:ext cx="960120" cy="566928"/>
          </a:xfrm>
          <a:prstGeom prst="rect">
            <a:avLst/>
          </a:prstGeom>
          <a:noFill/>
          <a:ln/>
        </p:spPr>
        <p:txBody>
          <a:bodyPr wrap="square" lIns="0" tIns="0" rIns="0" bIns="0" rtlCol="0" anchor="ctr"/>
          <a:lstStyle/>
          <a:p>
            <a:pPr marL="0" indent="0">
              <a:buNone/>
            </a:pPr>
            <a:r>
              <a:rPr lang="en-US" sz="3200" b="1" dirty="0">
                <a:solidFill>
                  <a:srgbClr val="F28C28"/>
                </a:solidFill>
                <a:latin typeface="Arial" pitchFamily="34" charset="0"/>
                <a:ea typeface="Arial" pitchFamily="34" charset="-122"/>
                <a:cs typeface="Arial" pitchFamily="34" charset="-120"/>
              </a:rPr>
              <a:t>01</a:t>
            </a:r>
            <a:endParaRPr lang="en-US" sz="3200" dirty="0"/>
          </a:p>
        </p:txBody>
      </p:sp>
      <p:sp>
        <p:nvSpPr>
          <p:cNvPr id="4" name="Text 1"/>
          <p:cNvSpPr/>
          <p:nvPr/>
        </p:nvSpPr>
        <p:spPr>
          <a:xfrm>
            <a:off x="603504" y="1335024"/>
            <a:ext cx="10012680" cy="1188720"/>
          </a:xfrm>
          <a:prstGeom prst="rect">
            <a:avLst/>
          </a:prstGeom>
          <a:noFill/>
          <a:ln/>
        </p:spPr>
        <p:txBody>
          <a:bodyPr wrap="square" lIns="0" tIns="0" rIns="0" bIns="0" rtlCol="0" anchor="ctr">
            <a:normAutofit/>
          </a:bodyPr>
          <a:lstStyle/>
          <a:p>
            <a:pPr marL="0" indent="0">
              <a:buNone/>
            </a:pPr>
            <a:r>
              <a:rPr lang="en-US" sz="3300" b="1" dirty="0">
                <a:solidFill>
                  <a:srgbClr val="FFFFFF"/>
                </a:solidFill>
                <a:latin typeface="Arial" pitchFamily="34" charset="0"/>
                <a:ea typeface="Arial" pitchFamily="34" charset="-122"/>
                <a:cs typeface="Arial" pitchFamily="34" charset="-120"/>
              </a:rPr>
              <a:t>Read the Report as a Design Brief</a:t>
            </a:r>
            <a:endParaRPr lang="en-US" sz="3300" dirty="0"/>
          </a:p>
        </p:txBody>
      </p:sp>
      <p:sp>
        <p:nvSpPr>
          <p:cNvPr id="5" name="Text 2"/>
          <p:cNvSpPr/>
          <p:nvPr/>
        </p:nvSpPr>
        <p:spPr>
          <a:xfrm>
            <a:off x="640080" y="2779776"/>
            <a:ext cx="9235440" cy="640080"/>
          </a:xfrm>
          <a:prstGeom prst="rect">
            <a:avLst/>
          </a:prstGeom>
          <a:noFill/>
          <a:ln/>
        </p:spPr>
        <p:txBody>
          <a:bodyPr wrap="square" lIns="0" tIns="0" rIns="0" bIns="0" rtlCol="0" anchor="ctr">
            <a:normAutofit/>
          </a:bodyPr>
          <a:lstStyle/>
          <a:p>
            <a:pPr marL="0" indent="0">
              <a:buNone/>
            </a:pPr>
            <a:r>
              <a:rPr lang="en-US" sz="1620" dirty="0">
                <a:solidFill>
                  <a:srgbClr val="DCE9E9"/>
                </a:solidFill>
                <a:latin typeface="Arial" pitchFamily="34" charset="0"/>
                <a:ea typeface="Arial" pitchFamily="34" charset="-122"/>
                <a:cs typeface="Arial" pitchFamily="34" charset="-120"/>
              </a:rPr>
              <a:t>What the Workgroup found, what it did not claim, and why the findings matter locally.</a:t>
            </a:r>
            <a:endParaRPr lang="en-US" sz="1620" dirty="0"/>
          </a:p>
        </p:txBody>
      </p:sp>
      <p:pic>
        <p:nvPicPr>
          <p:cNvPr id="6" name="Image 1" descr="BBK logo mark"/>
          <p:cNvPicPr>
            <a:picLocks noChangeAspect="1"/>
          </p:cNvPicPr>
          <p:nvPr/>
        </p:nvPicPr>
        <p:blipFill>
          <a:blip r:embed="rId5"/>
          <a:stretch>
            <a:fillRect/>
          </a:stretch>
        </p:blipFill>
        <p:spPr>
          <a:xfrm>
            <a:off x="11267898" y="347472"/>
            <a:ext cx="497941" cy="502920"/>
          </a:xfrm>
          <a:prstGeom prst="rect">
            <a:avLst/>
          </a:prstGeom>
        </p:spPr>
      </p:pic>
      <p:sp>
        <p:nvSpPr>
          <p:cNvPr id="7" name="Text 3"/>
          <p:cNvSpPr/>
          <p:nvPr/>
        </p:nvSpPr>
        <p:spPr>
          <a:xfrm>
            <a:off x="274320" y="6537960"/>
            <a:ext cx="1097280" cy="128016"/>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4"/>
          <p:cNvSpPr/>
          <p:nvPr/>
        </p:nvSpPr>
        <p:spPr>
          <a:xfrm>
            <a:off x="11667744" y="6537960"/>
            <a:ext cx="228600" cy="128016"/>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6</a:t>
            </a:r>
            <a:endParaRPr lang="en-US" sz="67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REPORT CONTEXT</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The Mandate, the Sample, and the Necessary Caveat</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7</a:t>
            </a:r>
            <a:endParaRPr lang="en-US" sz="670" dirty="0"/>
          </a:p>
        </p:txBody>
      </p:sp>
      <p:sp>
        <p:nvSpPr>
          <p:cNvPr id="10" name="Shape 7"/>
          <p:cNvSpPr/>
          <p:nvPr/>
        </p:nvSpPr>
        <p:spPr>
          <a:xfrm>
            <a:off x="749808" y="1344168"/>
            <a:ext cx="2880360" cy="4224528"/>
          </a:xfrm>
          <a:prstGeom prst="roundRect">
            <a:avLst>
              <a:gd name="adj" fmla="val 1270"/>
            </a:avLst>
          </a:prstGeom>
          <a:solidFill>
            <a:srgbClr val="FFFFFF"/>
          </a:solidFill>
          <a:ln w="15240">
            <a:solidFill>
              <a:srgbClr val="DCE9E9"/>
            </a:solidFill>
            <a:prstDash val="solid"/>
          </a:ln>
          <a:effectLst>
            <a:outerShdw blurRad="19050" dist="7620" dir="2700000" algn="bl" rotWithShape="0">
              <a:srgbClr val="000000">
                <a:alpha val="12000"/>
              </a:srgbClr>
            </a:outerShdw>
          </a:effectLst>
        </p:spPr>
        <p:txBody>
          <a:bodyPr/>
          <a:lstStyle/>
          <a:p>
            <a:endParaRPr/>
          </a:p>
        </p:txBody>
      </p:sp>
      <p:sp>
        <p:nvSpPr>
          <p:cNvPr id="11" name="Shape 8"/>
          <p:cNvSpPr/>
          <p:nvPr/>
        </p:nvSpPr>
        <p:spPr>
          <a:xfrm>
            <a:off x="749808" y="1344168"/>
            <a:ext cx="2880360" cy="658368"/>
          </a:xfrm>
          <a:prstGeom prst="rect">
            <a:avLst/>
          </a:prstGeom>
          <a:solidFill>
            <a:srgbClr val="0A5A91"/>
          </a:solidFill>
          <a:ln w="12700">
            <a:solidFill>
              <a:srgbClr val="0A5A91"/>
            </a:solidFill>
            <a:prstDash val="solid"/>
          </a:ln>
        </p:spPr>
        <p:txBody>
          <a:bodyPr/>
          <a:lstStyle/>
          <a:p>
            <a:endParaRPr/>
          </a:p>
        </p:txBody>
      </p:sp>
      <p:sp>
        <p:nvSpPr>
          <p:cNvPr id="12" name="Text 9"/>
          <p:cNvSpPr/>
          <p:nvPr/>
        </p:nvSpPr>
        <p:spPr>
          <a:xfrm>
            <a:off x="978408" y="1508760"/>
            <a:ext cx="2423160" cy="310896"/>
          </a:xfrm>
          <a:prstGeom prst="rect">
            <a:avLst/>
          </a:prstGeom>
          <a:noFill/>
          <a:ln/>
        </p:spPr>
        <p:txBody>
          <a:bodyPr wrap="square" lIns="0" tIns="0" rIns="0" bIns="0" rtlCol="0" anchor="ctr"/>
          <a:lstStyle/>
          <a:p>
            <a:pPr marL="0" indent="0" algn="ctr">
              <a:buNone/>
            </a:pPr>
            <a:r>
              <a:rPr lang="en-US" sz="820" b="1" dirty="0">
                <a:solidFill>
                  <a:srgbClr val="FFFFFF"/>
                </a:solidFill>
                <a:latin typeface="Arial" pitchFamily="34" charset="0"/>
                <a:ea typeface="Arial" pitchFamily="34" charset="-122"/>
                <a:cs typeface="Arial" pitchFamily="34" charset="-120"/>
              </a:rPr>
              <a:t>CALIFORNIA COMMUNITY COLLEGES</a:t>
            </a:r>
            <a:endParaRPr lang="en-US" sz="820" dirty="0"/>
          </a:p>
          <a:p>
            <a:pPr marL="0" indent="0" algn="ctr">
              <a:buNone/>
            </a:pPr>
            <a:r>
              <a:rPr lang="en-US" sz="820" b="1" dirty="0">
                <a:solidFill>
                  <a:srgbClr val="FFFFFF"/>
                </a:solidFill>
                <a:latin typeface="Arial" pitchFamily="34" charset="0"/>
                <a:ea typeface="Arial" pitchFamily="34" charset="-122"/>
                <a:cs typeface="Arial" pitchFamily="34" charset="-120"/>
              </a:rPr>
              <a:t>CHANCELLOR’S OFFICE</a:t>
            </a:r>
            <a:endParaRPr lang="en-US" sz="820" dirty="0"/>
          </a:p>
        </p:txBody>
      </p:sp>
      <p:sp>
        <p:nvSpPr>
          <p:cNvPr id="13" name="Text 10"/>
          <p:cNvSpPr/>
          <p:nvPr/>
        </p:nvSpPr>
        <p:spPr>
          <a:xfrm>
            <a:off x="1069848" y="2423160"/>
            <a:ext cx="2240280" cy="1005840"/>
          </a:xfrm>
          <a:prstGeom prst="rect">
            <a:avLst/>
          </a:prstGeom>
          <a:noFill/>
          <a:ln/>
        </p:spPr>
        <p:txBody>
          <a:bodyPr wrap="square" lIns="0" tIns="0" rIns="0" bIns="0" rtlCol="0" anchor="ctr"/>
          <a:lstStyle/>
          <a:p>
            <a:pPr marL="0" indent="0" algn="ctr">
              <a:buNone/>
            </a:pPr>
            <a:r>
              <a:rPr lang="en-US" sz="2300" b="1" dirty="0">
                <a:solidFill>
                  <a:srgbClr val="004D50"/>
                </a:solidFill>
                <a:latin typeface="Arial" pitchFamily="34" charset="0"/>
                <a:ea typeface="Arial" pitchFamily="34" charset="-122"/>
                <a:cs typeface="Arial" pitchFamily="34" charset="-120"/>
              </a:rPr>
              <a:t>GENDER</a:t>
            </a:r>
            <a:endParaRPr lang="en-US" sz="2300" dirty="0"/>
          </a:p>
          <a:p>
            <a:pPr marL="0" indent="0" algn="ctr">
              <a:buNone/>
            </a:pPr>
            <a:r>
              <a:rPr lang="en-US" sz="2300" b="1" dirty="0">
                <a:solidFill>
                  <a:srgbClr val="004D50"/>
                </a:solidFill>
                <a:latin typeface="Arial" pitchFamily="34" charset="0"/>
                <a:ea typeface="Arial" pitchFamily="34" charset="-122"/>
                <a:cs typeface="Arial" pitchFamily="34" charset="-120"/>
              </a:rPr>
              <a:t>EQUITY REPORT</a:t>
            </a:r>
            <a:endParaRPr lang="en-US" sz="2300" dirty="0"/>
          </a:p>
        </p:txBody>
      </p:sp>
      <p:sp>
        <p:nvSpPr>
          <p:cNvPr id="14" name="Text 11"/>
          <p:cNvSpPr/>
          <p:nvPr/>
        </p:nvSpPr>
        <p:spPr>
          <a:xfrm>
            <a:off x="1133856" y="3621024"/>
            <a:ext cx="2112264" cy="256032"/>
          </a:xfrm>
          <a:prstGeom prst="rect">
            <a:avLst/>
          </a:prstGeom>
          <a:noFill/>
          <a:ln/>
        </p:spPr>
        <p:txBody>
          <a:bodyPr wrap="square" lIns="0" tIns="0" rIns="0" bIns="0" rtlCol="0" anchor="ctr"/>
          <a:lstStyle/>
          <a:p>
            <a:pPr marL="0" indent="0" algn="ctr">
              <a:buNone/>
            </a:pPr>
            <a:r>
              <a:rPr lang="en-US" sz="1100" dirty="0">
                <a:solidFill>
                  <a:srgbClr val="5C6670"/>
                </a:solidFill>
                <a:latin typeface="Arial" pitchFamily="34" charset="0"/>
                <a:ea typeface="Arial" pitchFamily="34" charset="-122"/>
                <a:cs typeface="Arial" pitchFamily="34" charset="-120"/>
              </a:rPr>
              <a:t>Pursuant to AB 2048</a:t>
            </a:r>
            <a:endParaRPr lang="en-US" sz="1100" dirty="0"/>
          </a:p>
        </p:txBody>
      </p:sp>
      <p:sp>
        <p:nvSpPr>
          <p:cNvPr id="15" name="Text 12"/>
          <p:cNvSpPr/>
          <p:nvPr/>
        </p:nvSpPr>
        <p:spPr>
          <a:xfrm>
            <a:off x="1133856" y="3959352"/>
            <a:ext cx="2112264" cy="256032"/>
          </a:xfrm>
          <a:prstGeom prst="rect">
            <a:avLst/>
          </a:prstGeom>
          <a:noFill/>
          <a:ln/>
        </p:spPr>
        <p:txBody>
          <a:bodyPr wrap="square" lIns="0" tIns="0" rIns="0" bIns="0" rtlCol="0" anchor="ctr"/>
          <a:lstStyle/>
          <a:p>
            <a:pPr marL="0" indent="0" algn="ctr">
              <a:buNone/>
            </a:pPr>
            <a:r>
              <a:rPr lang="en-US" sz="1020" b="1" dirty="0">
                <a:solidFill>
                  <a:srgbClr val="0A5A91"/>
                </a:solidFill>
                <a:latin typeface="Arial" pitchFamily="34" charset="0"/>
                <a:ea typeface="Arial" pitchFamily="34" charset="-122"/>
                <a:cs typeface="Arial" pitchFamily="34" charset="-120"/>
              </a:rPr>
              <a:t>December 22, 2025</a:t>
            </a:r>
            <a:endParaRPr lang="en-US" sz="1020" dirty="0"/>
          </a:p>
        </p:txBody>
      </p:sp>
      <p:pic>
        <p:nvPicPr>
          <p:cNvPr id="16" name="Image 1" descr="Decorative waves on report cover graphic"/>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4672" y="4471416"/>
            <a:ext cx="2770632" cy="1024128"/>
          </a:xfrm>
          <a:prstGeom prst="rect">
            <a:avLst/>
          </a:prstGeom>
        </p:spPr>
      </p:pic>
      <p:sp>
        <p:nvSpPr>
          <p:cNvPr id="17" name="Shape 13"/>
          <p:cNvSpPr/>
          <p:nvPr/>
        </p:nvSpPr>
        <p:spPr>
          <a:xfrm>
            <a:off x="4160520" y="1417320"/>
            <a:ext cx="1170432" cy="320040"/>
          </a:xfrm>
          <a:prstGeom prst="roundRect">
            <a:avLst>
              <a:gd name="adj" fmla="val 22857"/>
            </a:avLst>
          </a:prstGeom>
          <a:solidFill>
            <a:srgbClr val="EEF4F4"/>
          </a:solidFill>
          <a:ln w="12700">
            <a:solidFill>
              <a:srgbClr val="EEF4F4"/>
            </a:solidFill>
            <a:prstDash val="solid"/>
          </a:ln>
        </p:spPr>
        <p:txBody>
          <a:bodyPr/>
          <a:lstStyle/>
          <a:p>
            <a:endParaRPr/>
          </a:p>
        </p:txBody>
      </p:sp>
      <p:sp>
        <p:nvSpPr>
          <p:cNvPr id="18" name="Text 14"/>
          <p:cNvSpPr/>
          <p:nvPr/>
        </p:nvSpPr>
        <p:spPr>
          <a:xfrm>
            <a:off x="4233672" y="1481328"/>
            <a:ext cx="1024128" cy="164592"/>
          </a:xfrm>
          <a:prstGeom prst="rect">
            <a:avLst/>
          </a:prstGeom>
          <a:noFill/>
          <a:ln/>
        </p:spPr>
        <p:txBody>
          <a:bodyPr wrap="square" lIns="0" tIns="0" rIns="0" bIns="0" rtlCol="0" anchor="ctr"/>
          <a:lstStyle/>
          <a:p>
            <a:pPr marL="0" indent="0" algn="ctr">
              <a:buNone/>
            </a:pPr>
            <a:r>
              <a:rPr lang="en-US" sz="880" b="1" dirty="0">
                <a:solidFill>
                  <a:srgbClr val="006E72"/>
                </a:solidFill>
                <a:latin typeface="Arial" pitchFamily="34" charset="0"/>
                <a:ea typeface="Arial" pitchFamily="34" charset="-122"/>
                <a:cs typeface="Arial" pitchFamily="34" charset="-120"/>
              </a:rPr>
              <a:t>MANDATE</a:t>
            </a:r>
            <a:endParaRPr lang="en-US" sz="880" dirty="0"/>
          </a:p>
        </p:txBody>
      </p:sp>
      <p:sp>
        <p:nvSpPr>
          <p:cNvPr id="19" name="Text 15"/>
          <p:cNvSpPr/>
          <p:nvPr/>
        </p:nvSpPr>
        <p:spPr>
          <a:xfrm>
            <a:off x="5468112" y="1399032"/>
            <a:ext cx="5504688" cy="612648"/>
          </a:xfrm>
          <a:prstGeom prst="rect">
            <a:avLst/>
          </a:prstGeom>
          <a:noFill/>
          <a:ln/>
        </p:spPr>
        <p:txBody>
          <a:bodyPr wrap="square" lIns="0" tIns="0" rIns="0" bIns="0" rtlCol="0" anchor="ctr">
            <a:normAutofit/>
          </a:bodyPr>
          <a:lstStyle/>
          <a:p>
            <a:pPr marL="0" indent="0">
              <a:buNone/>
            </a:pPr>
            <a:r>
              <a:rPr lang="en-US" sz="1210" dirty="0">
                <a:solidFill>
                  <a:srgbClr val="5C6670"/>
                </a:solidFill>
                <a:latin typeface="Arial" pitchFamily="34" charset="0"/>
                <a:ea typeface="Arial" pitchFamily="34" charset="-122"/>
                <a:cs typeface="Arial" pitchFamily="34" charset="-120"/>
              </a:rPr>
              <a:t>AB 2048 directed the Chancellor’s Office to recommend systemic reforms that prevent, detect, and address sexual harassment.</a:t>
            </a:r>
            <a:endParaRPr lang="en-US" sz="1210" dirty="0"/>
          </a:p>
        </p:txBody>
      </p:sp>
      <p:sp>
        <p:nvSpPr>
          <p:cNvPr id="20" name="Shape 16"/>
          <p:cNvSpPr/>
          <p:nvPr/>
        </p:nvSpPr>
        <p:spPr>
          <a:xfrm>
            <a:off x="4160520" y="2496312"/>
            <a:ext cx="1170432" cy="320040"/>
          </a:xfrm>
          <a:prstGeom prst="roundRect">
            <a:avLst>
              <a:gd name="adj" fmla="val 22857"/>
            </a:avLst>
          </a:prstGeom>
          <a:solidFill>
            <a:srgbClr val="EEF4F4"/>
          </a:solidFill>
          <a:ln w="12700">
            <a:solidFill>
              <a:srgbClr val="EEF4F4"/>
            </a:solidFill>
            <a:prstDash val="solid"/>
          </a:ln>
        </p:spPr>
        <p:txBody>
          <a:bodyPr/>
          <a:lstStyle/>
          <a:p>
            <a:endParaRPr/>
          </a:p>
        </p:txBody>
      </p:sp>
      <p:sp>
        <p:nvSpPr>
          <p:cNvPr id="21" name="Text 17"/>
          <p:cNvSpPr/>
          <p:nvPr/>
        </p:nvSpPr>
        <p:spPr>
          <a:xfrm>
            <a:off x="4233672" y="2560320"/>
            <a:ext cx="1024128" cy="164592"/>
          </a:xfrm>
          <a:prstGeom prst="rect">
            <a:avLst/>
          </a:prstGeom>
          <a:noFill/>
          <a:ln/>
        </p:spPr>
        <p:txBody>
          <a:bodyPr wrap="square" lIns="0" tIns="0" rIns="0" bIns="0" rtlCol="0" anchor="ctr"/>
          <a:lstStyle/>
          <a:p>
            <a:pPr marL="0" indent="0" algn="ctr">
              <a:buNone/>
            </a:pPr>
            <a:r>
              <a:rPr lang="en-US" sz="880" b="1" dirty="0">
                <a:solidFill>
                  <a:srgbClr val="006E72"/>
                </a:solidFill>
                <a:latin typeface="Arial" pitchFamily="34" charset="0"/>
                <a:ea typeface="Arial" pitchFamily="34" charset="-122"/>
                <a:cs typeface="Arial" pitchFamily="34" charset="-120"/>
              </a:rPr>
              <a:t>METHOD</a:t>
            </a:r>
            <a:endParaRPr lang="en-US" sz="880" dirty="0"/>
          </a:p>
        </p:txBody>
      </p:sp>
      <p:sp>
        <p:nvSpPr>
          <p:cNvPr id="22" name="Text 18"/>
          <p:cNvSpPr/>
          <p:nvPr/>
        </p:nvSpPr>
        <p:spPr>
          <a:xfrm>
            <a:off x="5468112" y="2478024"/>
            <a:ext cx="5504688" cy="612648"/>
          </a:xfrm>
          <a:prstGeom prst="rect">
            <a:avLst/>
          </a:prstGeom>
          <a:noFill/>
          <a:ln/>
        </p:spPr>
        <p:txBody>
          <a:bodyPr wrap="square" lIns="0" tIns="0" rIns="0" bIns="0" rtlCol="0" anchor="ctr">
            <a:normAutofit/>
          </a:bodyPr>
          <a:lstStyle/>
          <a:p>
            <a:pPr marL="0" indent="0">
              <a:buNone/>
            </a:pPr>
            <a:r>
              <a:rPr lang="en-US" sz="1210" dirty="0">
                <a:solidFill>
                  <a:srgbClr val="5C6670"/>
                </a:solidFill>
                <a:latin typeface="Arial" pitchFamily="34" charset="0"/>
                <a:ea typeface="Arial" pitchFamily="34" charset="-122"/>
                <a:cs typeface="Arial" pitchFamily="34" charset="-120"/>
              </a:rPr>
              <a:t>The Workgroup assessed Title IX operations at seven diverse colleges and consulted system stakeholders.</a:t>
            </a:r>
            <a:endParaRPr lang="en-US" sz="1210" dirty="0"/>
          </a:p>
        </p:txBody>
      </p:sp>
      <p:sp>
        <p:nvSpPr>
          <p:cNvPr id="23" name="Shape 19"/>
          <p:cNvSpPr/>
          <p:nvPr/>
        </p:nvSpPr>
        <p:spPr>
          <a:xfrm>
            <a:off x="4160520" y="3575304"/>
            <a:ext cx="1170432" cy="320040"/>
          </a:xfrm>
          <a:prstGeom prst="roundRect">
            <a:avLst>
              <a:gd name="adj" fmla="val 22857"/>
            </a:avLst>
          </a:prstGeom>
          <a:solidFill>
            <a:srgbClr val="FDEBD9"/>
          </a:solidFill>
          <a:ln w="12700">
            <a:solidFill>
              <a:srgbClr val="FDEBD9"/>
            </a:solidFill>
            <a:prstDash val="solid"/>
          </a:ln>
        </p:spPr>
        <p:txBody>
          <a:bodyPr/>
          <a:lstStyle/>
          <a:p>
            <a:endParaRPr/>
          </a:p>
        </p:txBody>
      </p:sp>
      <p:sp>
        <p:nvSpPr>
          <p:cNvPr id="24" name="Text 20"/>
          <p:cNvSpPr/>
          <p:nvPr/>
        </p:nvSpPr>
        <p:spPr>
          <a:xfrm>
            <a:off x="4233672" y="3639312"/>
            <a:ext cx="1024128" cy="164592"/>
          </a:xfrm>
          <a:prstGeom prst="rect">
            <a:avLst/>
          </a:prstGeom>
          <a:noFill/>
          <a:ln/>
        </p:spPr>
        <p:txBody>
          <a:bodyPr wrap="square" lIns="0" tIns="0" rIns="0" bIns="0" rtlCol="0" anchor="ctr"/>
          <a:lstStyle/>
          <a:p>
            <a:pPr marL="0" indent="0" algn="ctr">
              <a:buNone/>
            </a:pPr>
            <a:r>
              <a:rPr lang="en-US" sz="880" b="1" dirty="0">
                <a:solidFill>
                  <a:srgbClr val="F28C28"/>
                </a:solidFill>
                <a:latin typeface="Arial" pitchFamily="34" charset="0"/>
                <a:ea typeface="Arial" pitchFamily="34" charset="-122"/>
                <a:cs typeface="Arial" pitchFamily="34" charset="-120"/>
              </a:rPr>
              <a:t>CAVEAT</a:t>
            </a:r>
            <a:endParaRPr lang="en-US" sz="880" dirty="0"/>
          </a:p>
        </p:txBody>
      </p:sp>
      <p:sp>
        <p:nvSpPr>
          <p:cNvPr id="25" name="Text 21"/>
          <p:cNvSpPr/>
          <p:nvPr/>
        </p:nvSpPr>
        <p:spPr>
          <a:xfrm>
            <a:off x="5468112" y="3557016"/>
            <a:ext cx="5504688" cy="612648"/>
          </a:xfrm>
          <a:prstGeom prst="rect">
            <a:avLst/>
          </a:prstGeom>
          <a:noFill/>
          <a:ln/>
        </p:spPr>
        <p:txBody>
          <a:bodyPr wrap="square" lIns="0" tIns="0" rIns="0" bIns="0" rtlCol="0" anchor="ctr">
            <a:normAutofit/>
          </a:bodyPr>
          <a:lstStyle/>
          <a:p>
            <a:pPr marL="0" indent="0">
              <a:buNone/>
            </a:pPr>
            <a:r>
              <a:rPr lang="en-US" sz="1210" dirty="0">
                <a:solidFill>
                  <a:srgbClr val="5C6670"/>
                </a:solidFill>
                <a:latin typeface="Arial" pitchFamily="34" charset="0"/>
                <a:ea typeface="Arial" pitchFamily="34" charset="-122"/>
                <a:cs typeface="Arial" pitchFamily="34" charset="-120"/>
              </a:rPr>
              <a:t>The report treats the sample as reasonably representative, but expressly states that it is not a definitive audit of all 116 colleges.</a:t>
            </a:r>
            <a:endParaRPr lang="en-US" sz="1210" dirty="0"/>
          </a:p>
        </p:txBody>
      </p:sp>
      <p:sp>
        <p:nvSpPr>
          <p:cNvPr id="26" name="Shape 22"/>
          <p:cNvSpPr/>
          <p:nvPr/>
        </p:nvSpPr>
        <p:spPr>
          <a:xfrm>
            <a:off x="4160520" y="4654296"/>
            <a:ext cx="1170432" cy="320040"/>
          </a:xfrm>
          <a:prstGeom prst="roundRect">
            <a:avLst>
              <a:gd name="adj" fmla="val 22857"/>
            </a:avLst>
          </a:prstGeom>
          <a:solidFill>
            <a:srgbClr val="EEF4F4"/>
          </a:solidFill>
          <a:ln w="12700">
            <a:solidFill>
              <a:srgbClr val="EEF4F4"/>
            </a:solidFill>
            <a:prstDash val="solid"/>
          </a:ln>
        </p:spPr>
        <p:txBody>
          <a:bodyPr/>
          <a:lstStyle/>
          <a:p>
            <a:endParaRPr/>
          </a:p>
        </p:txBody>
      </p:sp>
      <p:sp>
        <p:nvSpPr>
          <p:cNvPr id="27" name="Text 23"/>
          <p:cNvSpPr/>
          <p:nvPr/>
        </p:nvSpPr>
        <p:spPr>
          <a:xfrm>
            <a:off x="4233672" y="4718304"/>
            <a:ext cx="1024128" cy="164592"/>
          </a:xfrm>
          <a:prstGeom prst="rect">
            <a:avLst/>
          </a:prstGeom>
          <a:noFill/>
          <a:ln/>
        </p:spPr>
        <p:txBody>
          <a:bodyPr wrap="square" lIns="0" tIns="0" rIns="0" bIns="0" rtlCol="0" anchor="ctr"/>
          <a:lstStyle/>
          <a:p>
            <a:pPr marL="0" indent="0" algn="ctr">
              <a:buNone/>
            </a:pPr>
            <a:r>
              <a:rPr lang="en-US" sz="880" b="1" dirty="0">
                <a:solidFill>
                  <a:srgbClr val="006E72"/>
                </a:solidFill>
                <a:latin typeface="Arial" pitchFamily="34" charset="0"/>
                <a:ea typeface="Arial" pitchFamily="34" charset="-122"/>
                <a:cs typeface="Arial" pitchFamily="34" charset="-120"/>
              </a:rPr>
              <a:t>USE</a:t>
            </a:r>
            <a:endParaRPr lang="en-US" sz="880" dirty="0"/>
          </a:p>
        </p:txBody>
      </p:sp>
      <p:sp>
        <p:nvSpPr>
          <p:cNvPr id="28" name="Text 24"/>
          <p:cNvSpPr/>
          <p:nvPr/>
        </p:nvSpPr>
        <p:spPr>
          <a:xfrm>
            <a:off x="5468112" y="4636008"/>
            <a:ext cx="5504688" cy="612648"/>
          </a:xfrm>
          <a:prstGeom prst="rect">
            <a:avLst/>
          </a:prstGeom>
          <a:noFill/>
          <a:ln/>
        </p:spPr>
        <p:txBody>
          <a:bodyPr wrap="square" lIns="0" tIns="0" rIns="0" bIns="0" rtlCol="0" anchor="ctr">
            <a:normAutofit/>
          </a:bodyPr>
          <a:lstStyle/>
          <a:p>
            <a:pPr marL="0" indent="0">
              <a:buNone/>
            </a:pPr>
            <a:r>
              <a:rPr lang="en-US" sz="1210" dirty="0">
                <a:solidFill>
                  <a:srgbClr val="5C6670"/>
                </a:solidFill>
                <a:latin typeface="Arial" pitchFamily="34" charset="0"/>
                <a:ea typeface="Arial" pitchFamily="34" charset="-122"/>
                <a:cs typeface="Arial" pitchFamily="34" charset="-120"/>
              </a:rPr>
              <a:t>The findings are best used as risk indicators and design questions for each institution.</a:t>
            </a:r>
            <a:endParaRPr lang="en-US" sz="1210" dirty="0"/>
          </a:p>
        </p:txBody>
      </p:sp>
      <p:sp>
        <p:nvSpPr>
          <p:cNvPr id="29" name="Shape 25"/>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0" name="Text 26"/>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Use the report as a diagnostic lens. Confirm the facts at your own institution before drawing conclusions.</a:t>
            </a:r>
            <a:endParaRPr lang="en-US" sz="1000" dirty="0"/>
          </a:p>
        </p:txBody>
      </p:sp>
      <p:sp>
        <p:nvSpPr>
          <p:cNvPr id="31" name="Text 27"/>
          <p:cNvSpPr/>
          <p:nvPr/>
        </p:nvSpPr>
        <p:spPr>
          <a:xfrm>
            <a:off x="566928" y="6327648"/>
            <a:ext cx="9966960" cy="109728"/>
          </a:xfrm>
          <a:prstGeom prst="rect">
            <a:avLst/>
          </a:prstGeom>
          <a:noFill/>
          <a:ln/>
        </p:spPr>
        <p:txBody>
          <a:bodyPr wrap="square" lIns="0" tIns="0" rIns="0" bIns="0" rtlCol="0" anchor="ctr"/>
          <a:lstStyle/>
          <a:p>
            <a:pPr marL="0" indent="0">
              <a:buNone/>
            </a:pPr>
            <a:r>
              <a:rPr lang="en-US" sz="580" i="1" dirty="0">
                <a:solidFill>
                  <a:srgbClr val="8A949C"/>
                </a:solidFill>
                <a:latin typeface="Arial" pitchFamily="34" charset="0"/>
                <a:ea typeface="Arial" pitchFamily="34" charset="-122"/>
                <a:cs typeface="Arial" pitchFamily="34" charset="-120"/>
              </a:rPr>
              <a:t>Source: California Community Colleges Chancellor’s Office, 2025 Gender Equity Report.</a:t>
            </a:r>
            <a:endParaRPr lang="en-US" sz="5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CORE DIAGNOSIS</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The Report Describes a Structural Problem</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8</a:t>
            </a:r>
            <a:endParaRPr lang="en-US" sz="670" dirty="0"/>
          </a:p>
        </p:txBody>
      </p:sp>
      <p:sp>
        <p:nvSpPr>
          <p:cNvPr id="10" name="Shape 7"/>
          <p:cNvSpPr/>
          <p:nvPr/>
        </p:nvSpPr>
        <p:spPr>
          <a:xfrm>
            <a:off x="786384" y="1554480"/>
            <a:ext cx="10607040" cy="2212848"/>
          </a:xfrm>
          <a:prstGeom prst="roundRect">
            <a:avLst>
              <a:gd name="adj" fmla="val 2066"/>
            </a:avLst>
          </a:prstGeom>
          <a:solidFill>
            <a:srgbClr val="EEF4F4"/>
          </a:solidFill>
          <a:ln w="12700">
            <a:solidFill>
              <a:srgbClr val="DCE9E9"/>
            </a:solidFill>
            <a:prstDash val="solid"/>
          </a:ln>
        </p:spPr>
        <p:txBody>
          <a:bodyPr/>
          <a:lstStyle/>
          <a:p>
            <a:endParaRPr/>
          </a:p>
        </p:txBody>
      </p:sp>
      <p:sp>
        <p:nvSpPr>
          <p:cNvPr id="11" name="Text 8"/>
          <p:cNvSpPr/>
          <p:nvPr/>
        </p:nvSpPr>
        <p:spPr>
          <a:xfrm>
            <a:off x="1170432" y="1993392"/>
            <a:ext cx="9820656" cy="1005840"/>
          </a:xfrm>
          <a:prstGeom prst="rect">
            <a:avLst/>
          </a:prstGeom>
          <a:noFill/>
          <a:ln/>
        </p:spPr>
        <p:txBody>
          <a:bodyPr wrap="square" lIns="0" tIns="0" rIns="0" bIns="0" rtlCol="0" anchor="ctr">
            <a:normAutofit/>
          </a:bodyPr>
          <a:lstStyle/>
          <a:p>
            <a:pPr marL="0" indent="0" algn="ctr">
              <a:buNone/>
            </a:pPr>
            <a:r>
              <a:rPr lang="en-US" sz="2650" b="1" i="1" dirty="0">
                <a:solidFill>
                  <a:srgbClr val="004D50"/>
                </a:solidFill>
                <a:latin typeface="Arial" pitchFamily="34" charset="0"/>
                <a:ea typeface="Arial" pitchFamily="34" charset="-122"/>
                <a:cs typeface="Arial" pitchFamily="34" charset="-120"/>
              </a:rPr>
              <a:t>“Broken as a result of defective design, underfunded implementation, and impractical oversight.”</a:t>
            </a:r>
            <a:endParaRPr lang="en-US" sz="2650" dirty="0"/>
          </a:p>
        </p:txBody>
      </p:sp>
      <p:sp>
        <p:nvSpPr>
          <p:cNvPr id="12" name="Shape 9"/>
          <p:cNvSpPr/>
          <p:nvPr/>
        </p:nvSpPr>
        <p:spPr>
          <a:xfrm>
            <a:off x="822960" y="4114800"/>
            <a:ext cx="3401568" cy="1234440"/>
          </a:xfrm>
          <a:prstGeom prst="roundRect">
            <a:avLst>
              <a:gd name="adj" fmla="val 4444"/>
            </a:avLst>
          </a:prstGeom>
          <a:solidFill>
            <a:srgbClr val="FFFFFF"/>
          </a:solidFill>
          <a:ln w="12700">
            <a:solidFill>
              <a:srgbClr val="DCE9E9"/>
            </a:solidFill>
            <a:prstDash val="solid"/>
          </a:ln>
        </p:spPr>
        <p:txBody>
          <a:bodyPr/>
          <a:lstStyle/>
          <a:p>
            <a:endParaRPr/>
          </a:p>
        </p:txBody>
      </p:sp>
      <p:sp>
        <p:nvSpPr>
          <p:cNvPr id="13" name="Shape 10"/>
          <p:cNvSpPr/>
          <p:nvPr/>
        </p:nvSpPr>
        <p:spPr>
          <a:xfrm>
            <a:off x="822960" y="4114800"/>
            <a:ext cx="73152" cy="1234440"/>
          </a:xfrm>
          <a:prstGeom prst="rect">
            <a:avLst/>
          </a:prstGeom>
          <a:solidFill>
            <a:srgbClr val="006E72"/>
          </a:solidFill>
          <a:ln w="12700">
            <a:solidFill>
              <a:srgbClr val="006E72"/>
            </a:solidFill>
            <a:prstDash val="solid"/>
          </a:ln>
        </p:spPr>
        <p:txBody>
          <a:bodyPr/>
          <a:lstStyle/>
          <a:p>
            <a:endParaRPr/>
          </a:p>
        </p:txBody>
      </p:sp>
      <p:sp>
        <p:nvSpPr>
          <p:cNvPr id="14" name="Text 11"/>
          <p:cNvSpPr/>
          <p:nvPr/>
        </p:nvSpPr>
        <p:spPr>
          <a:xfrm>
            <a:off x="1051560" y="4315968"/>
            <a:ext cx="2980944"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DESIGN</a:t>
            </a:r>
            <a:endParaRPr lang="en-US" sz="1350" dirty="0"/>
          </a:p>
        </p:txBody>
      </p:sp>
      <p:sp>
        <p:nvSpPr>
          <p:cNvPr id="15" name="Text 12"/>
          <p:cNvSpPr/>
          <p:nvPr/>
        </p:nvSpPr>
        <p:spPr>
          <a:xfrm>
            <a:off x="1051560" y="4882896"/>
            <a:ext cx="2962656" cy="301752"/>
          </a:xfrm>
          <a:prstGeom prst="rect">
            <a:avLst/>
          </a:prstGeom>
          <a:noFill/>
          <a:ln/>
        </p:spPr>
        <p:txBody>
          <a:bodyPr wrap="square" lIns="0" tIns="0" rIns="0" bIns="0" rtlCol="0" anchor="t">
            <a:normAutofit/>
          </a:bodyPr>
          <a:lstStyle/>
          <a:p>
            <a:pPr marL="0" indent="0">
              <a:buNone/>
            </a:pPr>
            <a:r>
              <a:rPr lang="en-US" sz="980" dirty="0">
                <a:solidFill>
                  <a:srgbClr val="5C6670"/>
                </a:solidFill>
                <a:latin typeface="Arial" pitchFamily="34" charset="0"/>
                <a:ea typeface="Arial" pitchFamily="34" charset="-122"/>
                <a:cs typeface="Arial" pitchFamily="34" charset="-120"/>
              </a:rPr>
              <a:t>Policies, roles, and resolution paths do not operate as one system.</a:t>
            </a:r>
            <a:endParaRPr lang="en-US" sz="980" dirty="0"/>
          </a:p>
        </p:txBody>
      </p:sp>
      <p:sp>
        <p:nvSpPr>
          <p:cNvPr id="16" name="Shape 13"/>
          <p:cNvSpPr/>
          <p:nvPr/>
        </p:nvSpPr>
        <p:spPr>
          <a:xfrm>
            <a:off x="4599432" y="4114800"/>
            <a:ext cx="3401568" cy="1234440"/>
          </a:xfrm>
          <a:prstGeom prst="roundRect">
            <a:avLst>
              <a:gd name="adj" fmla="val 4444"/>
            </a:avLst>
          </a:prstGeom>
          <a:solidFill>
            <a:srgbClr val="FFFFFF"/>
          </a:solidFill>
          <a:ln w="12700">
            <a:solidFill>
              <a:srgbClr val="DCE9E9"/>
            </a:solidFill>
            <a:prstDash val="solid"/>
          </a:ln>
        </p:spPr>
        <p:txBody>
          <a:bodyPr/>
          <a:lstStyle/>
          <a:p>
            <a:endParaRPr/>
          </a:p>
        </p:txBody>
      </p:sp>
      <p:sp>
        <p:nvSpPr>
          <p:cNvPr id="17" name="Shape 14"/>
          <p:cNvSpPr/>
          <p:nvPr/>
        </p:nvSpPr>
        <p:spPr>
          <a:xfrm>
            <a:off x="4599432" y="4114800"/>
            <a:ext cx="73152" cy="1234440"/>
          </a:xfrm>
          <a:prstGeom prst="rect">
            <a:avLst/>
          </a:prstGeom>
          <a:solidFill>
            <a:srgbClr val="F28C28"/>
          </a:solidFill>
          <a:ln w="12700">
            <a:solidFill>
              <a:srgbClr val="F28C28"/>
            </a:solidFill>
            <a:prstDash val="solid"/>
          </a:ln>
        </p:spPr>
        <p:txBody>
          <a:bodyPr/>
          <a:lstStyle/>
          <a:p>
            <a:endParaRPr/>
          </a:p>
        </p:txBody>
      </p:sp>
      <p:sp>
        <p:nvSpPr>
          <p:cNvPr id="18" name="Text 15"/>
          <p:cNvSpPr/>
          <p:nvPr/>
        </p:nvSpPr>
        <p:spPr>
          <a:xfrm>
            <a:off x="4828032" y="4315968"/>
            <a:ext cx="2980944"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CAPACITY</a:t>
            </a:r>
            <a:endParaRPr lang="en-US" sz="1350" dirty="0"/>
          </a:p>
        </p:txBody>
      </p:sp>
      <p:sp>
        <p:nvSpPr>
          <p:cNvPr id="19" name="Text 16"/>
          <p:cNvSpPr/>
          <p:nvPr/>
        </p:nvSpPr>
        <p:spPr>
          <a:xfrm>
            <a:off x="4828032" y="4882896"/>
            <a:ext cx="2962656" cy="301752"/>
          </a:xfrm>
          <a:prstGeom prst="rect">
            <a:avLst/>
          </a:prstGeom>
          <a:noFill/>
          <a:ln/>
        </p:spPr>
        <p:txBody>
          <a:bodyPr wrap="square" lIns="0" tIns="0" rIns="0" bIns="0" rtlCol="0" anchor="t">
            <a:normAutofit/>
          </a:bodyPr>
          <a:lstStyle/>
          <a:p>
            <a:pPr marL="0" indent="0">
              <a:buNone/>
            </a:pPr>
            <a:r>
              <a:rPr lang="en-US" sz="980" dirty="0">
                <a:solidFill>
                  <a:srgbClr val="5C6670"/>
                </a:solidFill>
                <a:latin typeface="Arial" pitchFamily="34" charset="0"/>
                <a:ea typeface="Arial" pitchFamily="34" charset="-122"/>
                <a:cs typeface="Arial" pitchFamily="34" charset="-120"/>
              </a:rPr>
              <a:t>Coordinators are asked to perform specialized work without protected time or support.</a:t>
            </a:r>
            <a:endParaRPr lang="en-US" sz="980" dirty="0"/>
          </a:p>
        </p:txBody>
      </p:sp>
      <p:sp>
        <p:nvSpPr>
          <p:cNvPr id="20" name="Shape 17"/>
          <p:cNvSpPr/>
          <p:nvPr/>
        </p:nvSpPr>
        <p:spPr>
          <a:xfrm>
            <a:off x="8375904" y="4114800"/>
            <a:ext cx="3401568" cy="1234440"/>
          </a:xfrm>
          <a:prstGeom prst="roundRect">
            <a:avLst>
              <a:gd name="adj" fmla="val 4444"/>
            </a:avLst>
          </a:prstGeom>
          <a:solidFill>
            <a:srgbClr val="FFFFFF"/>
          </a:solidFill>
          <a:ln w="12700">
            <a:solidFill>
              <a:srgbClr val="DCE9E9"/>
            </a:solidFill>
            <a:prstDash val="solid"/>
          </a:ln>
        </p:spPr>
        <p:txBody>
          <a:bodyPr/>
          <a:lstStyle/>
          <a:p>
            <a:endParaRPr/>
          </a:p>
        </p:txBody>
      </p:sp>
      <p:sp>
        <p:nvSpPr>
          <p:cNvPr id="21" name="Shape 18"/>
          <p:cNvSpPr/>
          <p:nvPr/>
        </p:nvSpPr>
        <p:spPr>
          <a:xfrm>
            <a:off x="8375904" y="4114800"/>
            <a:ext cx="73152" cy="1234440"/>
          </a:xfrm>
          <a:prstGeom prst="rect">
            <a:avLst/>
          </a:prstGeom>
          <a:solidFill>
            <a:srgbClr val="006E72"/>
          </a:solidFill>
          <a:ln w="12700">
            <a:solidFill>
              <a:srgbClr val="006E72"/>
            </a:solidFill>
            <a:prstDash val="solid"/>
          </a:ln>
        </p:spPr>
        <p:txBody>
          <a:bodyPr/>
          <a:lstStyle/>
          <a:p>
            <a:endParaRPr/>
          </a:p>
        </p:txBody>
      </p:sp>
      <p:sp>
        <p:nvSpPr>
          <p:cNvPr id="22" name="Text 19"/>
          <p:cNvSpPr/>
          <p:nvPr/>
        </p:nvSpPr>
        <p:spPr>
          <a:xfrm>
            <a:off x="8604504" y="4315968"/>
            <a:ext cx="2980944"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OVERSIGHT</a:t>
            </a:r>
            <a:endParaRPr lang="en-US" sz="1350" dirty="0"/>
          </a:p>
        </p:txBody>
      </p:sp>
      <p:sp>
        <p:nvSpPr>
          <p:cNvPr id="23" name="Text 20"/>
          <p:cNvSpPr/>
          <p:nvPr/>
        </p:nvSpPr>
        <p:spPr>
          <a:xfrm>
            <a:off x="8604504" y="4882896"/>
            <a:ext cx="2962656" cy="301752"/>
          </a:xfrm>
          <a:prstGeom prst="rect">
            <a:avLst/>
          </a:prstGeom>
          <a:noFill/>
          <a:ln/>
        </p:spPr>
        <p:txBody>
          <a:bodyPr wrap="square" lIns="0" tIns="0" rIns="0" bIns="0" rtlCol="0" anchor="t">
            <a:normAutofit/>
          </a:bodyPr>
          <a:lstStyle/>
          <a:p>
            <a:pPr marL="0" indent="0">
              <a:buNone/>
            </a:pPr>
            <a:r>
              <a:rPr lang="en-US" sz="980" dirty="0">
                <a:solidFill>
                  <a:srgbClr val="5C6670"/>
                </a:solidFill>
                <a:latin typeface="Arial" pitchFamily="34" charset="0"/>
                <a:ea typeface="Arial" pitchFamily="34" charset="-122"/>
                <a:cs typeface="Arial" pitchFamily="34" charset="-120"/>
              </a:rPr>
              <a:t>Local variation and fragmented assistance make consistency difficult.</a:t>
            </a:r>
            <a:endParaRPr lang="en-US" sz="980" dirty="0"/>
          </a:p>
        </p:txBody>
      </p:sp>
      <p:sp>
        <p:nvSpPr>
          <p:cNvPr id="24" name="Shape 21"/>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25" name="Text 22"/>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The report repeatedly distinguishes system design failures from practitioner commitment.</a:t>
            </a:r>
            <a:endParaRPr lang="en-US" sz="1000" dirty="0"/>
          </a:p>
        </p:txBody>
      </p:sp>
      <p:sp>
        <p:nvSpPr>
          <p:cNvPr id="26" name="Text 23"/>
          <p:cNvSpPr/>
          <p:nvPr/>
        </p:nvSpPr>
        <p:spPr>
          <a:xfrm>
            <a:off x="566928" y="6327648"/>
            <a:ext cx="9966960" cy="109728"/>
          </a:xfrm>
          <a:prstGeom prst="rect">
            <a:avLst/>
          </a:prstGeom>
          <a:noFill/>
          <a:ln/>
        </p:spPr>
        <p:txBody>
          <a:bodyPr wrap="square" lIns="0" tIns="0" rIns="0" bIns="0" rtlCol="0" anchor="ctr"/>
          <a:lstStyle/>
          <a:p>
            <a:pPr marL="0" indent="0">
              <a:buNone/>
            </a:pPr>
            <a:r>
              <a:rPr lang="en-US" sz="580" i="1" dirty="0">
                <a:solidFill>
                  <a:srgbClr val="8A949C"/>
                </a:solidFill>
                <a:latin typeface="Arial" pitchFamily="34" charset="0"/>
                <a:ea typeface="Arial" pitchFamily="34" charset="-122"/>
                <a:cs typeface="Arial" pitchFamily="34" charset="-120"/>
              </a:rPr>
              <a:t>Source: 2025 Gender Equity Report, Executive Summary.</a:t>
            </a:r>
            <a:endParaRPr lang="en-US" sz="58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KEY FINDINGS</a:t>
            </a:r>
            <a:endParaRPr lang="en-US" sz="750" dirty="0"/>
          </a:p>
        </p:txBody>
      </p:sp>
      <p:sp>
        <p:nvSpPr>
          <p:cNvPr id="3" name="Text 1"/>
          <p:cNvSpPr/>
          <p:nvPr/>
        </p:nvSpPr>
        <p:spPr>
          <a:xfrm>
            <a:off x="530352" y="438912"/>
            <a:ext cx="10588752" cy="438912"/>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Five Conditions That Should Trigger Local Review</a:t>
            </a:r>
            <a:endParaRPr lang="en-US" sz="2400" dirty="0"/>
          </a:p>
        </p:txBody>
      </p:sp>
      <p:sp>
        <p:nvSpPr>
          <p:cNvPr id="4" name="Text 2"/>
          <p:cNvSpPr/>
          <p:nvPr/>
        </p:nvSpPr>
        <p:spPr>
          <a:xfrm>
            <a:off x="548640" y="877824"/>
            <a:ext cx="10698480" cy="310896"/>
          </a:xfrm>
          <a:prstGeom prst="rect">
            <a:avLst/>
          </a:prstGeom>
          <a:noFill/>
          <a:ln/>
        </p:spPr>
        <p:txBody>
          <a:bodyPr wrap="square" lIns="0" tIns="0" rIns="0" bIns="0" rtlCol="0" anchor="ctr">
            <a:normAutofit/>
          </a:bodyPr>
          <a:lstStyle/>
          <a:p>
            <a:pPr marL="0" indent="0">
              <a:buNone/>
            </a:pPr>
            <a:r>
              <a:rPr lang="en-US" sz="1050" dirty="0">
                <a:solidFill>
                  <a:srgbClr val="5C6670"/>
                </a:solidFill>
                <a:latin typeface="Arial" pitchFamily="34" charset="0"/>
                <a:ea typeface="Arial" pitchFamily="34" charset="-122"/>
                <a:cs typeface="Arial" pitchFamily="34" charset="-120"/>
              </a:rPr>
              <a:t>The report’s findings are risk indicators, not automatic conclusions about every campus.</a:t>
            </a:r>
            <a:endParaRPr lang="en-US" sz="1050" dirty="0"/>
          </a:p>
        </p:txBody>
      </p:sp>
      <p:sp>
        <p:nvSpPr>
          <p:cNvPr id="5" name="Shape 3"/>
          <p:cNvSpPr/>
          <p:nvPr/>
        </p:nvSpPr>
        <p:spPr>
          <a:xfrm>
            <a:off x="530352" y="1234440"/>
            <a:ext cx="11137392" cy="0"/>
          </a:xfrm>
          <a:prstGeom prst="line">
            <a:avLst/>
          </a:prstGeom>
          <a:noFill/>
          <a:ln w="15240">
            <a:solidFill>
              <a:srgbClr val="DCE9E9"/>
            </a:solidFill>
            <a:prstDash val="solid"/>
          </a:ln>
        </p:spPr>
        <p:txBody>
          <a:bodyPr/>
          <a:lstStyle/>
          <a:p>
            <a:endParaRPr/>
          </a:p>
        </p:txBody>
      </p:sp>
      <p:pic>
        <p:nvPicPr>
          <p:cNvPr id="6"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7" name="Shape 4"/>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8" name="Text 5"/>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9" name="Text 6"/>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10" name="Text 7"/>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9</a:t>
            </a:r>
            <a:endParaRPr lang="en-US" sz="670" dirty="0"/>
          </a:p>
        </p:txBody>
      </p:sp>
      <p:sp>
        <p:nvSpPr>
          <p:cNvPr id="11" name="Shape 8"/>
          <p:cNvSpPr/>
          <p:nvPr/>
        </p:nvSpPr>
        <p:spPr>
          <a:xfrm>
            <a:off x="658368" y="1463040"/>
            <a:ext cx="3182112"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12" name="Shape 9"/>
          <p:cNvSpPr/>
          <p:nvPr/>
        </p:nvSpPr>
        <p:spPr>
          <a:xfrm>
            <a:off x="658368" y="1463040"/>
            <a:ext cx="73152" cy="1572768"/>
          </a:xfrm>
          <a:prstGeom prst="rect">
            <a:avLst/>
          </a:prstGeom>
          <a:solidFill>
            <a:srgbClr val="006E72"/>
          </a:solidFill>
          <a:ln w="12700">
            <a:solidFill>
              <a:srgbClr val="006E72"/>
            </a:solidFill>
            <a:prstDash val="solid"/>
          </a:ln>
        </p:spPr>
        <p:txBody>
          <a:bodyPr/>
          <a:lstStyle/>
          <a:p>
            <a:endParaRPr/>
          </a:p>
        </p:txBody>
      </p:sp>
      <p:sp>
        <p:nvSpPr>
          <p:cNvPr id="13" name="Shape 10"/>
          <p:cNvSpPr/>
          <p:nvPr/>
        </p:nvSpPr>
        <p:spPr>
          <a:xfrm>
            <a:off x="877824" y="1664208"/>
            <a:ext cx="475488" cy="475488"/>
          </a:xfrm>
          <a:prstGeom prst="ellipse">
            <a:avLst/>
          </a:prstGeom>
          <a:solidFill>
            <a:srgbClr val="006E72"/>
          </a:solidFill>
          <a:ln w="12700">
            <a:solidFill>
              <a:srgbClr val="006E72"/>
            </a:solidFill>
            <a:prstDash val="solid"/>
          </a:ln>
        </p:spPr>
        <p:txBody>
          <a:bodyPr/>
          <a:lstStyle/>
          <a:p>
            <a:endParaRPr/>
          </a:p>
        </p:txBody>
      </p:sp>
      <p:sp>
        <p:nvSpPr>
          <p:cNvPr id="14" name="Text 11"/>
          <p:cNvSpPr/>
          <p:nvPr/>
        </p:nvSpPr>
        <p:spPr>
          <a:xfrm>
            <a:off x="877824" y="176479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5" name="Text 12"/>
          <p:cNvSpPr/>
          <p:nvPr/>
        </p:nvSpPr>
        <p:spPr>
          <a:xfrm>
            <a:off x="1463040" y="1645920"/>
            <a:ext cx="2176272" cy="438912"/>
          </a:xfrm>
          <a:prstGeom prst="rect">
            <a:avLst/>
          </a:prstGeom>
          <a:noFill/>
          <a:ln/>
        </p:spPr>
        <p:txBody>
          <a:bodyPr wrap="square" lIns="0" tIns="0" rIns="0" bIns="0" rtlCol="0" anchor="ctr">
            <a:normAutofit/>
          </a:bodyPr>
          <a:lstStyle/>
          <a:p>
            <a:pPr marL="0" indent="0">
              <a:buNone/>
            </a:pPr>
            <a:r>
              <a:rPr lang="en-US" sz="1420" b="1" dirty="0">
                <a:solidFill>
                  <a:srgbClr val="1D2A32"/>
                </a:solidFill>
                <a:latin typeface="Arial" pitchFamily="34" charset="0"/>
                <a:ea typeface="Arial" pitchFamily="34" charset="-122"/>
                <a:cs typeface="Arial" pitchFamily="34" charset="-120"/>
              </a:rPr>
              <a:t>Policy maze</a:t>
            </a:r>
            <a:endParaRPr lang="en-US" sz="1420" dirty="0"/>
          </a:p>
        </p:txBody>
      </p:sp>
      <p:sp>
        <p:nvSpPr>
          <p:cNvPr id="16" name="Text 13"/>
          <p:cNvSpPr/>
          <p:nvPr/>
        </p:nvSpPr>
        <p:spPr>
          <a:xfrm>
            <a:off x="886968" y="2231136"/>
            <a:ext cx="2743200" cy="640080"/>
          </a:xfrm>
          <a:prstGeom prst="rect">
            <a:avLst/>
          </a:prstGeom>
          <a:noFill/>
          <a:ln/>
        </p:spPr>
        <p:txBody>
          <a:bodyPr wrap="square" lIns="0" tIns="0" rIns="0" bIns="0" rtlCol="0" anchor="t">
            <a:normAutofit/>
          </a:bodyPr>
          <a:lstStyle/>
          <a:p>
            <a:pPr marL="0" indent="0">
              <a:buNone/>
            </a:pPr>
            <a:r>
              <a:rPr lang="en-US" sz="980" dirty="0">
                <a:solidFill>
                  <a:srgbClr val="5C6670"/>
                </a:solidFill>
                <a:latin typeface="Arial" pitchFamily="34" charset="0"/>
                <a:ea typeface="Arial" pitchFamily="34" charset="-122"/>
                <a:cs typeface="Arial" pitchFamily="34" charset="-120"/>
              </a:rPr>
              <a:t>Outdated policies, inaccessible cross references, and conflicting procedures.</a:t>
            </a:r>
            <a:endParaRPr lang="en-US" sz="980" dirty="0"/>
          </a:p>
        </p:txBody>
      </p:sp>
      <p:sp>
        <p:nvSpPr>
          <p:cNvPr id="17" name="Shape 14"/>
          <p:cNvSpPr/>
          <p:nvPr/>
        </p:nvSpPr>
        <p:spPr>
          <a:xfrm>
            <a:off x="4169664" y="1463040"/>
            <a:ext cx="3182112"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18" name="Shape 15"/>
          <p:cNvSpPr/>
          <p:nvPr/>
        </p:nvSpPr>
        <p:spPr>
          <a:xfrm>
            <a:off x="4169664" y="1463040"/>
            <a:ext cx="73152" cy="1572768"/>
          </a:xfrm>
          <a:prstGeom prst="rect">
            <a:avLst/>
          </a:prstGeom>
          <a:solidFill>
            <a:srgbClr val="006E72"/>
          </a:solidFill>
          <a:ln w="12700">
            <a:solidFill>
              <a:srgbClr val="006E72"/>
            </a:solidFill>
            <a:prstDash val="solid"/>
          </a:ln>
        </p:spPr>
        <p:txBody>
          <a:bodyPr/>
          <a:lstStyle/>
          <a:p>
            <a:endParaRPr/>
          </a:p>
        </p:txBody>
      </p:sp>
      <p:sp>
        <p:nvSpPr>
          <p:cNvPr id="19" name="Shape 16"/>
          <p:cNvSpPr/>
          <p:nvPr/>
        </p:nvSpPr>
        <p:spPr>
          <a:xfrm>
            <a:off x="4389120" y="1664208"/>
            <a:ext cx="475488" cy="475488"/>
          </a:xfrm>
          <a:prstGeom prst="ellipse">
            <a:avLst/>
          </a:prstGeom>
          <a:solidFill>
            <a:srgbClr val="006E72"/>
          </a:solidFill>
          <a:ln w="12700">
            <a:solidFill>
              <a:srgbClr val="006E72"/>
            </a:solidFill>
            <a:prstDash val="solid"/>
          </a:ln>
        </p:spPr>
        <p:txBody>
          <a:bodyPr/>
          <a:lstStyle/>
          <a:p>
            <a:endParaRPr/>
          </a:p>
        </p:txBody>
      </p:sp>
      <p:sp>
        <p:nvSpPr>
          <p:cNvPr id="20" name="Text 17"/>
          <p:cNvSpPr/>
          <p:nvPr/>
        </p:nvSpPr>
        <p:spPr>
          <a:xfrm>
            <a:off x="4389120" y="176479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1" name="Text 18"/>
          <p:cNvSpPr/>
          <p:nvPr/>
        </p:nvSpPr>
        <p:spPr>
          <a:xfrm>
            <a:off x="4974336" y="1645920"/>
            <a:ext cx="2176272" cy="438912"/>
          </a:xfrm>
          <a:prstGeom prst="rect">
            <a:avLst/>
          </a:prstGeom>
          <a:noFill/>
          <a:ln/>
        </p:spPr>
        <p:txBody>
          <a:bodyPr wrap="square" lIns="0" tIns="0" rIns="0" bIns="0" rtlCol="0" anchor="ctr">
            <a:normAutofit/>
          </a:bodyPr>
          <a:lstStyle/>
          <a:p>
            <a:pPr marL="0" indent="0">
              <a:buNone/>
            </a:pPr>
            <a:r>
              <a:rPr lang="en-US" sz="1420" b="1" dirty="0">
                <a:solidFill>
                  <a:srgbClr val="1D2A32"/>
                </a:solidFill>
                <a:latin typeface="Arial" pitchFamily="34" charset="0"/>
                <a:ea typeface="Arial" pitchFamily="34" charset="-122"/>
                <a:cs typeface="Arial" pitchFamily="34" charset="-120"/>
              </a:rPr>
              <a:t>Split roles</a:t>
            </a:r>
            <a:endParaRPr lang="en-US" sz="1420" dirty="0"/>
          </a:p>
        </p:txBody>
      </p:sp>
      <p:sp>
        <p:nvSpPr>
          <p:cNvPr id="22" name="Text 19"/>
          <p:cNvSpPr/>
          <p:nvPr/>
        </p:nvSpPr>
        <p:spPr>
          <a:xfrm>
            <a:off x="4398264" y="2231136"/>
            <a:ext cx="2743200" cy="640080"/>
          </a:xfrm>
          <a:prstGeom prst="rect">
            <a:avLst/>
          </a:prstGeom>
          <a:noFill/>
          <a:ln/>
        </p:spPr>
        <p:txBody>
          <a:bodyPr wrap="square" lIns="0" tIns="0" rIns="0" bIns="0" rtlCol="0" anchor="t">
            <a:normAutofit/>
          </a:bodyPr>
          <a:lstStyle/>
          <a:p>
            <a:pPr marL="0" indent="0">
              <a:buNone/>
            </a:pPr>
            <a:r>
              <a:rPr lang="en-US" sz="980" dirty="0">
                <a:solidFill>
                  <a:srgbClr val="5C6670"/>
                </a:solidFill>
                <a:latin typeface="Arial" pitchFamily="34" charset="0"/>
                <a:ea typeface="Arial" pitchFamily="34" charset="-122"/>
                <a:cs typeface="Arial" pitchFamily="34" charset="-120"/>
              </a:rPr>
              <a:t>Many coordinators devote only part of their time to Title IX and related civil rights work.</a:t>
            </a:r>
            <a:endParaRPr lang="en-US" sz="980" dirty="0"/>
          </a:p>
        </p:txBody>
      </p:sp>
      <p:sp>
        <p:nvSpPr>
          <p:cNvPr id="23" name="Shape 20"/>
          <p:cNvSpPr/>
          <p:nvPr/>
        </p:nvSpPr>
        <p:spPr>
          <a:xfrm>
            <a:off x="7680960" y="1463040"/>
            <a:ext cx="3182112" cy="1572768"/>
          </a:xfrm>
          <a:prstGeom prst="roundRect">
            <a:avLst>
              <a:gd name="adj" fmla="val 3488"/>
            </a:avLst>
          </a:prstGeom>
          <a:solidFill>
            <a:srgbClr val="FDEBD9"/>
          </a:solidFill>
          <a:ln w="12700">
            <a:solidFill>
              <a:srgbClr val="FDEBD9"/>
            </a:solidFill>
            <a:prstDash val="solid"/>
          </a:ln>
        </p:spPr>
        <p:txBody>
          <a:bodyPr/>
          <a:lstStyle/>
          <a:p>
            <a:endParaRPr/>
          </a:p>
        </p:txBody>
      </p:sp>
      <p:sp>
        <p:nvSpPr>
          <p:cNvPr id="24" name="Shape 21"/>
          <p:cNvSpPr/>
          <p:nvPr/>
        </p:nvSpPr>
        <p:spPr>
          <a:xfrm>
            <a:off x="7680960" y="1463040"/>
            <a:ext cx="73152" cy="1572768"/>
          </a:xfrm>
          <a:prstGeom prst="rect">
            <a:avLst/>
          </a:prstGeom>
          <a:solidFill>
            <a:srgbClr val="F28C28"/>
          </a:solidFill>
          <a:ln w="12700">
            <a:solidFill>
              <a:srgbClr val="F28C28"/>
            </a:solidFill>
            <a:prstDash val="solid"/>
          </a:ln>
        </p:spPr>
        <p:txBody>
          <a:bodyPr/>
          <a:lstStyle/>
          <a:p>
            <a:endParaRPr/>
          </a:p>
        </p:txBody>
      </p:sp>
      <p:sp>
        <p:nvSpPr>
          <p:cNvPr id="25" name="Shape 22"/>
          <p:cNvSpPr/>
          <p:nvPr/>
        </p:nvSpPr>
        <p:spPr>
          <a:xfrm>
            <a:off x="7900416" y="1664208"/>
            <a:ext cx="475488" cy="475488"/>
          </a:xfrm>
          <a:prstGeom prst="ellipse">
            <a:avLst/>
          </a:prstGeom>
          <a:solidFill>
            <a:srgbClr val="F28C28"/>
          </a:solidFill>
          <a:ln w="12700">
            <a:solidFill>
              <a:srgbClr val="F28C28"/>
            </a:solidFill>
            <a:prstDash val="solid"/>
          </a:ln>
        </p:spPr>
        <p:txBody>
          <a:bodyPr/>
          <a:lstStyle/>
          <a:p>
            <a:endParaRPr/>
          </a:p>
        </p:txBody>
      </p:sp>
      <p:sp>
        <p:nvSpPr>
          <p:cNvPr id="26" name="Text 23"/>
          <p:cNvSpPr/>
          <p:nvPr/>
        </p:nvSpPr>
        <p:spPr>
          <a:xfrm>
            <a:off x="7900416" y="176479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7" name="Text 24"/>
          <p:cNvSpPr/>
          <p:nvPr/>
        </p:nvSpPr>
        <p:spPr>
          <a:xfrm>
            <a:off x="8485632" y="1645920"/>
            <a:ext cx="2176272" cy="438912"/>
          </a:xfrm>
          <a:prstGeom prst="rect">
            <a:avLst/>
          </a:prstGeom>
          <a:noFill/>
          <a:ln/>
        </p:spPr>
        <p:txBody>
          <a:bodyPr wrap="square" lIns="0" tIns="0" rIns="0" bIns="0" rtlCol="0" anchor="ctr">
            <a:normAutofit/>
          </a:bodyPr>
          <a:lstStyle/>
          <a:p>
            <a:pPr marL="0" indent="0">
              <a:buNone/>
            </a:pPr>
            <a:r>
              <a:rPr lang="en-US" sz="1420" b="1" dirty="0">
                <a:solidFill>
                  <a:srgbClr val="1D2A32"/>
                </a:solidFill>
                <a:latin typeface="Arial" pitchFamily="34" charset="0"/>
                <a:ea typeface="Arial" pitchFamily="34" charset="-122"/>
                <a:cs typeface="Arial" pitchFamily="34" charset="-120"/>
              </a:rPr>
              <a:t>Slow resolution</a:t>
            </a:r>
            <a:endParaRPr lang="en-US" sz="1420" dirty="0"/>
          </a:p>
        </p:txBody>
      </p:sp>
      <p:sp>
        <p:nvSpPr>
          <p:cNvPr id="28" name="Text 25"/>
          <p:cNvSpPr/>
          <p:nvPr/>
        </p:nvSpPr>
        <p:spPr>
          <a:xfrm>
            <a:off x="7909560" y="2231136"/>
            <a:ext cx="2743200" cy="640080"/>
          </a:xfrm>
          <a:prstGeom prst="rect">
            <a:avLst/>
          </a:prstGeom>
          <a:noFill/>
          <a:ln/>
        </p:spPr>
        <p:txBody>
          <a:bodyPr wrap="square" lIns="0" tIns="0" rIns="0" bIns="0" rtlCol="0" anchor="t">
            <a:normAutofit/>
          </a:bodyPr>
          <a:lstStyle/>
          <a:p>
            <a:pPr marL="0" indent="0">
              <a:buNone/>
            </a:pPr>
            <a:r>
              <a:rPr lang="en-US" sz="980" dirty="0">
                <a:solidFill>
                  <a:srgbClr val="5C6670"/>
                </a:solidFill>
                <a:latin typeface="Arial" pitchFamily="34" charset="0"/>
                <a:ea typeface="Arial" pitchFamily="34" charset="-122"/>
                <a:cs typeface="Arial" pitchFamily="34" charset="-120"/>
              </a:rPr>
              <a:t>Delays, uneven vendor quality, and weak case management erode confidence.</a:t>
            </a:r>
            <a:endParaRPr lang="en-US" sz="980" dirty="0"/>
          </a:p>
        </p:txBody>
      </p:sp>
      <p:sp>
        <p:nvSpPr>
          <p:cNvPr id="29" name="Shape 26"/>
          <p:cNvSpPr/>
          <p:nvPr/>
        </p:nvSpPr>
        <p:spPr>
          <a:xfrm>
            <a:off x="2414016" y="3584448"/>
            <a:ext cx="3182112"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30" name="Shape 27"/>
          <p:cNvSpPr/>
          <p:nvPr/>
        </p:nvSpPr>
        <p:spPr>
          <a:xfrm>
            <a:off x="2414016" y="3584448"/>
            <a:ext cx="73152" cy="1572768"/>
          </a:xfrm>
          <a:prstGeom prst="rect">
            <a:avLst/>
          </a:prstGeom>
          <a:solidFill>
            <a:srgbClr val="006E72"/>
          </a:solidFill>
          <a:ln w="12700">
            <a:solidFill>
              <a:srgbClr val="006E72"/>
            </a:solidFill>
            <a:prstDash val="solid"/>
          </a:ln>
        </p:spPr>
        <p:txBody>
          <a:bodyPr/>
          <a:lstStyle/>
          <a:p>
            <a:endParaRPr/>
          </a:p>
        </p:txBody>
      </p:sp>
      <p:sp>
        <p:nvSpPr>
          <p:cNvPr id="31" name="Shape 28"/>
          <p:cNvSpPr/>
          <p:nvPr/>
        </p:nvSpPr>
        <p:spPr>
          <a:xfrm>
            <a:off x="2633472" y="3785616"/>
            <a:ext cx="475488" cy="475488"/>
          </a:xfrm>
          <a:prstGeom prst="ellipse">
            <a:avLst/>
          </a:prstGeom>
          <a:solidFill>
            <a:srgbClr val="006E72"/>
          </a:solidFill>
          <a:ln w="12700">
            <a:solidFill>
              <a:srgbClr val="006E72"/>
            </a:solidFill>
            <a:prstDash val="solid"/>
          </a:ln>
        </p:spPr>
        <p:txBody>
          <a:bodyPr/>
          <a:lstStyle/>
          <a:p>
            <a:endParaRPr/>
          </a:p>
        </p:txBody>
      </p:sp>
      <p:sp>
        <p:nvSpPr>
          <p:cNvPr id="32" name="Text 29"/>
          <p:cNvSpPr/>
          <p:nvPr/>
        </p:nvSpPr>
        <p:spPr>
          <a:xfrm>
            <a:off x="2633472" y="388620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0"/>
          <p:cNvSpPr/>
          <p:nvPr/>
        </p:nvSpPr>
        <p:spPr>
          <a:xfrm>
            <a:off x="3218688" y="3767328"/>
            <a:ext cx="2176272" cy="438912"/>
          </a:xfrm>
          <a:prstGeom prst="rect">
            <a:avLst/>
          </a:prstGeom>
          <a:noFill/>
          <a:ln/>
        </p:spPr>
        <p:txBody>
          <a:bodyPr wrap="square" lIns="0" tIns="0" rIns="0" bIns="0" rtlCol="0" anchor="ctr">
            <a:normAutofit/>
          </a:bodyPr>
          <a:lstStyle/>
          <a:p>
            <a:pPr marL="0" indent="0">
              <a:buNone/>
            </a:pPr>
            <a:r>
              <a:rPr lang="en-US" sz="1420" b="1" dirty="0">
                <a:solidFill>
                  <a:srgbClr val="1D2A32"/>
                </a:solidFill>
                <a:latin typeface="Arial" pitchFamily="34" charset="0"/>
                <a:ea typeface="Arial" pitchFamily="34" charset="-122"/>
                <a:cs typeface="Arial" pitchFamily="34" charset="-120"/>
              </a:rPr>
              <a:t>Reporting friction</a:t>
            </a:r>
            <a:endParaRPr lang="en-US" sz="1420" dirty="0"/>
          </a:p>
        </p:txBody>
      </p:sp>
      <p:sp>
        <p:nvSpPr>
          <p:cNvPr id="34" name="Text 31"/>
          <p:cNvSpPr/>
          <p:nvPr/>
        </p:nvSpPr>
        <p:spPr>
          <a:xfrm>
            <a:off x="2642616" y="4352544"/>
            <a:ext cx="2743200" cy="640080"/>
          </a:xfrm>
          <a:prstGeom prst="rect">
            <a:avLst/>
          </a:prstGeom>
          <a:noFill/>
          <a:ln/>
        </p:spPr>
        <p:txBody>
          <a:bodyPr wrap="square" lIns="0" tIns="0" rIns="0" bIns="0" rtlCol="0" anchor="t">
            <a:normAutofit/>
          </a:bodyPr>
          <a:lstStyle/>
          <a:p>
            <a:pPr marL="0" indent="0">
              <a:buNone/>
            </a:pPr>
            <a:r>
              <a:rPr lang="en-US" sz="980" dirty="0">
                <a:solidFill>
                  <a:srgbClr val="5C6670"/>
                </a:solidFill>
                <a:latin typeface="Arial" pitchFamily="34" charset="0"/>
                <a:ea typeface="Arial" pitchFamily="34" charset="-122"/>
                <a:cs typeface="Arial" pitchFamily="34" charset="-120"/>
              </a:rPr>
              <a:t>Confusing pathways and misrouting can prevent reports from reaching the right process.</a:t>
            </a:r>
            <a:endParaRPr lang="en-US" sz="980" dirty="0"/>
          </a:p>
        </p:txBody>
      </p:sp>
      <p:sp>
        <p:nvSpPr>
          <p:cNvPr id="35" name="Shape 32"/>
          <p:cNvSpPr/>
          <p:nvPr/>
        </p:nvSpPr>
        <p:spPr>
          <a:xfrm>
            <a:off x="5925312" y="3584448"/>
            <a:ext cx="3182112" cy="1572768"/>
          </a:xfrm>
          <a:prstGeom prst="roundRect">
            <a:avLst>
              <a:gd name="adj" fmla="val 3488"/>
            </a:avLst>
          </a:prstGeom>
          <a:solidFill>
            <a:srgbClr val="FDEBD9"/>
          </a:solidFill>
          <a:ln w="12700">
            <a:solidFill>
              <a:srgbClr val="FDEBD9"/>
            </a:solidFill>
            <a:prstDash val="solid"/>
          </a:ln>
        </p:spPr>
        <p:txBody>
          <a:bodyPr/>
          <a:lstStyle/>
          <a:p>
            <a:endParaRPr/>
          </a:p>
        </p:txBody>
      </p:sp>
      <p:sp>
        <p:nvSpPr>
          <p:cNvPr id="36" name="Shape 33"/>
          <p:cNvSpPr/>
          <p:nvPr/>
        </p:nvSpPr>
        <p:spPr>
          <a:xfrm>
            <a:off x="5925312" y="3584448"/>
            <a:ext cx="73152" cy="1572768"/>
          </a:xfrm>
          <a:prstGeom prst="rect">
            <a:avLst/>
          </a:prstGeom>
          <a:solidFill>
            <a:srgbClr val="F28C28"/>
          </a:solidFill>
          <a:ln w="12700">
            <a:solidFill>
              <a:srgbClr val="F28C28"/>
            </a:solidFill>
            <a:prstDash val="solid"/>
          </a:ln>
        </p:spPr>
        <p:txBody>
          <a:bodyPr/>
          <a:lstStyle/>
          <a:p>
            <a:endParaRPr/>
          </a:p>
        </p:txBody>
      </p:sp>
      <p:sp>
        <p:nvSpPr>
          <p:cNvPr id="37" name="Shape 34"/>
          <p:cNvSpPr/>
          <p:nvPr/>
        </p:nvSpPr>
        <p:spPr>
          <a:xfrm>
            <a:off x="6144768" y="3785616"/>
            <a:ext cx="475488" cy="475488"/>
          </a:xfrm>
          <a:prstGeom prst="ellipse">
            <a:avLst/>
          </a:prstGeom>
          <a:solidFill>
            <a:srgbClr val="F28C28"/>
          </a:solidFill>
          <a:ln w="12700">
            <a:solidFill>
              <a:srgbClr val="F28C28"/>
            </a:solidFill>
            <a:prstDash val="solid"/>
          </a:ln>
        </p:spPr>
        <p:txBody>
          <a:bodyPr/>
          <a:lstStyle/>
          <a:p>
            <a:endParaRPr/>
          </a:p>
        </p:txBody>
      </p:sp>
      <p:sp>
        <p:nvSpPr>
          <p:cNvPr id="38" name="Text 35"/>
          <p:cNvSpPr/>
          <p:nvPr/>
        </p:nvSpPr>
        <p:spPr>
          <a:xfrm>
            <a:off x="6144768" y="388620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9" name="Text 36"/>
          <p:cNvSpPr/>
          <p:nvPr/>
        </p:nvSpPr>
        <p:spPr>
          <a:xfrm>
            <a:off x="6729984" y="3767328"/>
            <a:ext cx="2176272" cy="438912"/>
          </a:xfrm>
          <a:prstGeom prst="rect">
            <a:avLst/>
          </a:prstGeom>
          <a:noFill/>
          <a:ln/>
        </p:spPr>
        <p:txBody>
          <a:bodyPr wrap="square" lIns="0" tIns="0" rIns="0" bIns="0" rtlCol="0" anchor="ctr">
            <a:normAutofit/>
          </a:bodyPr>
          <a:lstStyle/>
          <a:p>
            <a:pPr marL="0" indent="0">
              <a:buNone/>
            </a:pPr>
            <a:r>
              <a:rPr lang="en-US" sz="1420" b="1" dirty="0">
                <a:solidFill>
                  <a:srgbClr val="1D2A32"/>
                </a:solidFill>
                <a:latin typeface="Arial" pitchFamily="34" charset="0"/>
                <a:ea typeface="Arial" pitchFamily="34" charset="-122"/>
                <a:cs typeface="Arial" pitchFamily="34" charset="-120"/>
              </a:rPr>
              <a:t>Prevention displaced</a:t>
            </a:r>
            <a:endParaRPr lang="en-US" sz="1420" dirty="0"/>
          </a:p>
        </p:txBody>
      </p:sp>
      <p:sp>
        <p:nvSpPr>
          <p:cNvPr id="40" name="Text 37"/>
          <p:cNvSpPr/>
          <p:nvPr/>
        </p:nvSpPr>
        <p:spPr>
          <a:xfrm>
            <a:off x="6153912" y="4352544"/>
            <a:ext cx="2743200" cy="640080"/>
          </a:xfrm>
          <a:prstGeom prst="rect">
            <a:avLst/>
          </a:prstGeom>
          <a:noFill/>
          <a:ln/>
        </p:spPr>
        <p:txBody>
          <a:bodyPr wrap="square" lIns="0" tIns="0" rIns="0" bIns="0" rtlCol="0" anchor="t">
            <a:normAutofit/>
          </a:bodyPr>
          <a:lstStyle/>
          <a:p>
            <a:pPr marL="0" indent="0">
              <a:buNone/>
            </a:pPr>
            <a:r>
              <a:rPr lang="en-US" sz="980" dirty="0">
                <a:solidFill>
                  <a:srgbClr val="5C6670"/>
                </a:solidFill>
                <a:latin typeface="Arial" pitchFamily="34" charset="0"/>
                <a:ea typeface="Arial" pitchFamily="34" charset="-122"/>
                <a:cs typeface="Arial" pitchFamily="34" charset="-120"/>
              </a:rPr>
              <a:t>Response work consumes the time and resources intended for prevention.</a:t>
            </a:r>
            <a:endParaRPr lang="en-US" sz="980" dirty="0"/>
          </a:p>
        </p:txBody>
      </p:sp>
      <p:sp>
        <p:nvSpPr>
          <p:cNvPr id="41" name="Shape 38"/>
          <p:cNvSpPr/>
          <p:nvPr/>
        </p:nvSpPr>
        <p:spPr>
          <a:xfrm>
            <a:off x="521208" y="5888736"/>
            <a:ext cx="11146536" cy="420624"/>
          </a:xfrm>
          <a:prstGeom prst="roundRect">
            <a:avLst>
              <a:gd name="adj" fmla="val 10870"/>
            </a:avLst>
          </a:prstGeom>
          <a:solidFill>
            <a:srgbClr val="E8F0F0"/>
          </a:solidFill>
          <a:ln w="12700">
            <a:solidFill>
              <a:srgbClr val="E8F0F0"/>
            </a:solidFill>
            <a:prstDash val="solid"/>
          </a:ln>
        </p:spPr>
        <p:txBody>
          <a:bodyPr/>
          <a:lstStyle/>
          <a:p>
            <a:endParaRPr/>
          </a:p>
        </p:txBody>
      </p:sp>
      <p:sp>
        <p:nvSpPr>
          <p:cNvPr id="42" name="Text 39"/>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In the seven college assessment, no reviewed campus had policies fully compliant with all existing federal and state requirements.</a:t>
            </a:r>
            <a:endParaRPr lang="en-US" sz="1000" dirty="0"/>
          </a:p>
        </p:txBody>
      </p:sp>
      <p:sp>
        <p:nvSpPr>
          <p:cNvPr id="43" name="Text 40"/>
          <p:cNvSpPr/>
          <p:nvPr/>
        </p:nvSpPr>
        <p:spPr>
          <a:xfrm>
            <a:off x="566928" y="6327648"/>
            <a:ext cx="9966960" cy="109728"/>
          </a:xfrm>
          <a:prstGeom prst="rect">
            <a:avLst/>
          </a:prstGeom>
          <a:noFill/>
          <a:ln/>
        </p:spPr>
        <p:txBody>
          <a:bodyPr wrap="square" lIns="0" tIns="0" rIns="0" bIns="0" rtlCol="0" anchor="ctr"/>
          <a:lstStyle/>
          <a:p>
            <a:pPr marL="0" indent="0">
              <a:buNone/>
            </a:pPr>
            <a:r>
              <a:rPr lang="en-US" sz="580" i="1" dirty="0">
                <a:solidFill>
                  <a:srgbClr val="8A949C"/>
                </a:solidFill>
                <a:latin typeface="Arial" pitchFamily="34" charset="0"/>
                <a:ea typeface="Arial" pitchFamily="34" charset="-122"/>
                <a:cs typeface="Arial" pitchFamily="34" charset="-120"/>
              </a:rPr>
              <a:t>Source: 2025 Gender Equity Report, Executive Summary and Findings.</a:t>
            </a:r>
            <a:endParaRPr lang="en-US" sz="58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REPORTING AND TRUST</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Low Numbers Mean Low Trust, Not Low Need</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10</a:t>
            </a:r>
            <a:endParaRPr lang="en-US" sz="670" dirty="0"/>
          </a:p>
        </p:txBody>
      </p:sp>
      <p:sp>
        <p:nvSpPr>
          <p:cNvPr id="10" name="Shape 7"/>
          <p:cNvSpPr/>
          <p:nvPr/>
        </p:nvSpPr>
        <p:spPr>
          <a:xfrm>
            <a:off x="658368" y="1417320"/>
            <a:ext cx="3182112" cy="1417320"/>
          </a:xfrm>
          <a:prstGeom prst="roundRect">
            <a:avLst>
              <a:gd name="adj" fmla="val 3871"/>
            </a:avLst>
          </a:prstGeom>
          <a:solidFill>
            <a:srgbClr val="EEF4F4"/>
          </a:solidFill>
          <a:ln w="12700">
            <a:solidFill>
              <a:srgbClr val="EEF4F4"/>
            </a:solidFill>
            <a:prstDash val="solid"/>
          </a:ln>
        </p:spPr>
        <p:txBody>
          <a:bodyPr/>
          <a:lstStyle/>
          <a:p>
            <a:endParaRPr/>
          </a:p>
        </p:txBody>
      </p:sp>
      <p:sp>
        <p:nvSpPr>
          <p:cNvPr id="11" name="Shape 8"/>
          <p:cNvSpPr/>
          <p:nvPr/>
        </p:nvSpPr>
        <p:spPr>
          <a:xfrm>
            <a:off x="658368" y="1417320"/>
            <a:ext cx="73152" cy="1417320"/>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877824" y="1618488"/>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877824" y="171907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463040" y="1600200"/>
            <a:ext cx="2176272"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Reporting is confusing</a:t>
            </a:r>
            <a:endParaRPr lang="en-US" sz="1300" dirty="0"/>
          </a:p>
        </p:txBody>
      </p:sp>
      <p:sp>
        <p:nvSpPr>
          <p:cNvPr id="15" name="Text 12"/>
          <p:cNvSpPr/>
          <p:nvPr/>
        </p:nvSpPr>
        <p:spPr>
          <a:xfrm>
            <a:off x="886968" y="2185416"/>
            <a:ext cx="2743200" cy="484632"/>
          </a:xfrm>
          <a:prstGeom prst="rect">
            <a:avLst/>
          </a:prstGeom>
          <a:noFill/>
          <a:ln/>
        </p:spPr>
        <p:txBody>
          <a:bodyPr wrap="square" lIns="0" tIns="0" rIns="0" bIns="0" rtlCol="0" anchor="t">
            <a:normAutofit/>
          </a:bodyPr>
          <a:lstStyle/>
          <a:p>
            <a:pPr marL="0" indent="0">
              <a:buNone/>
            </a:pPr>
            <a:r>
              <a:rPr lang="en-US" sz="890" dirty="0">
                <a:solidFill>
                  <a:srgbClr val="5C6670"/>
                </a:solidFill>
                <a:latin typeface="Arial" pitchFamily="34" charset="0"/>
                <a:ea typeface="Arial" pitchFamily="34" charset="-122"/>
                <a:cs typeface="Arial" pitchFamily="34" charset="-120"/>
              </a:rPr>
              <a:t>Forms, contacts, and pathways are difficult to find or understand.</a:t>
            </a:r>
            <a:endParaRPr lang="en-US" sz="890" dirty="0"/>
          </a:p>
        </p:txBody>
      </p:sp>
      <p:sp>
        <p:nvSpPr>
          <p:cNvPr id="16" name="Shape 13"/>
          <p:cNvSpPr/>
          <p:nvPr/>
        </p:nvSpPr>
        <p:spPr>
          <a:xfrm>
            <a:off x="3895344" y="1956816"/>
            <a:ext cx="164592" cy="347472"/>
          </a:xfrm>
          <a:prstGeom prst="chevron">
            <a:avLst/>
          </a:prstGeom>
          <a:solidFill>
            <a:srgbClr val="8A949C"/>
          </a:solidFill>
          <a:ln w="12700">
            <a:solidFill>
              <a:srgbClr val="8A949C"/>
            </a:solidFill>
            <a:prstDash val="solid"/>
          </a:ln>
        </p:spPr>
        <p:txBody>
          <a:bodyPr/>
          <a:lstStyle/>
          <a:p>
            <a:endParaRPr/>
          </a:p>
        </p:txBody>
      </p:sp>
      <p:sp>
        <p:nvSpPr>
          <p:cNvPr id="17" name="Shape 14"/>
          <p:cNvSpPr/>
          <p:nvPr/>
        </p:nvSpPr>
        <p:spPr>
          <a:xfrm>
            <a:off x="4151376" y="1417320"/>
            <a:ext cx="3182112" cy="1417320"/>
          </a:xfrm>
          <a:prstGeom prst="roundRect">
            <a:avLst>
              <a:gd name="adj" fmla="val 3871"/>
            </a:avLst>
          </a:prstGeom>
          <a:solidFill>
            <a:srgbClr val="FDEBD9"/>
          </a:solidFill>
          <a:ln w="12700">
            <a:solidFill>
              <a:srgbClr val="FDEBD9"/>
            </a:solidFill>
            <a:prstDash val="solid"/>
          </a:ln>
        </p:spPr>
        <p:txBody>
          <a:bodyPr/>
          <a:lstStyle/>
          <a:p>
            <a:endParaRPr/>
          </a:p>
        </p:txBody>
      </p:sp>
      <p:sp>
        <p:nvSpPr>
          <p:cNvPr id="18" name="Shape 15"/>
          <p:cNvSpPr/>
          <p:nvPr/>
        </p:nvSpPr>
        <p:spPr>
          <a:xfrm>
            <a:off x="4151376" y="1417320"/>
            <a:ext cx="73152" cy="1417320"/>
          </a:xfrm>
          <a:prstGeom prst="rect">
            <a:avLst/>
          </a:prstGeom>
          <a:solidFill>
            <a:srgbClr val="F28C28"/>
          </a:solidFill>
          <a:ln w="12700">
            <a:solidFill>
              <a:srgbClr val="F28C28"/>
            </a:solidFill>
            <a:prstDash val="solid"/>
          </a:ln>
        </p:spPr>
        <p:txBody>
          <a:bodyPr/>
          <a:lstStyle/>
          <a:p>
            <a:endParaRPr/>
          </a:p>
        </p:txBody>
      </p:sp>
      <p:sp>
        <p:nvSpPr>
          <p:cNvPr id="19" name="Shape 16"/>
          <p:cNvSpPr/>
          <p:nvPr/>
        </p:nvSpPr>
        <p:spPr>
          <a:xfrm>
            <a:off x="4370832" y="1618488"/>
            <a:ext cx="475488" cy="475488"/>
          </a:xfrm>
          <a:prstGeom prst="ellipse">
            <a:avLst/>
          </a:prstGeom>
          <a:solidFill>
            <a:srgbClr val="F28C28"/>
          </a:solidFill>
          <a:ln w="12700">
            <a:solidFill>
              <a:srgbClr val="F28C28"/>
            </a:solidFill>
            <a:prstDash val="solid"/>
          </a:ln>
        </p:spPr>
        <p:txBody>
          <a:bodyPr/>
          <a:lstStyle/>
          <a:p>
            <a:endParaRPr/>
          </a:p>
        </p:txBody>
      </p:sp>
      <p:sp>
        <p:nvSpPr>
          <p:cNvPr id="20" name="Text 17"/>
          <p:cNvSpPr/>
          <p:nvPr/>
        </p:nvSpPr>
        <p:spPr>
          <a:xfrm>
            <a:off x="4370832" y="171907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1" name="Text 18"/>
          <p:cNvSpPr/>
          <p:nvPr/>
        </p:nvSpPr>
        <p:spPr>
          <a:xfrm>
            <a:off x="4956048" y="1600200"/>
            <a:ext cx="2176272"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Reports are delayed or misrouted</a:t>
            </a:r>
            <a:endParaRPr lang="en-US" sz="1300" dirty="0"/>
          </a:p>
        </p:txBody>
      </p:sp>
      <p:sp>
        <p:nvSpPr>
          <p:cNvPr id="22" name="Text 19"/>
          <p:cNvSpPr/>
          <p:nvPr/>
        </p:nvSpPr>
        <p:spPr>
          <a:xfrm>
            <a:off x="4379976" y="2185416"/>
            <a:ext cx="2743200" cy="484632"/>
          </a:xfrm>
          <a:prstGeom prst="rect">
            <a:avLst/>
          </a:prstGeom>
          <a:noFill/>
          <a:ln/>
        </p:spPr>
        <p:txBody>
          <a:bodyPr wrap="square" lIns="0" tIns="0" rIns="0" bIns="0" rtlCol="0" anchor="t">
            <a:normAutofit/>
          </a:bodyPr>
          <a:lstStyle/>
          <a:p>
            <a:pPr marL="0" indent="0">
              <a:buNone/>
            </a:pPr>
            <a:r>
              <a:rPr lang="en-US" sz="890" dirty="0">
                <a:solidFill>
                  <a:srgbClr val="5C6670"/>
                </a:solidFill>
                <a:latin typeface="Arial" pitchFamily="34" charset="0"/>
                <a:ea typeface="Arial" pitchFamily="34" charset="-122"/>
                <a:cs typeface="Arial" pitchFamily="34" charset="-120"/>
              </a:rPr>
              <a:t>The institution does not provide a clear handoff or follow through.</a:t>
            </a:r>
            <a:endParaRPr lang="en-US" sz="890" dirty="0"/>
          </a:p>
        </p:txBody>
      </p:sp>
      <p:sp>
        <p:nvSpPr>
          <p:cNvPr id="23" name="Shape 20"/>
          <p:cNvSpPr/>
          <p:nvPr/>
        </p:nvSpPr>
        <p:spPr>
          <a:xfrm>
            <a:off x="7388352" y="1956816"/>
            <a:ext cx="164592" cy="347472"/>
          </a:xfrm>
          <a:prstGeom prst="chevron">
            <a:avLst/>
          </a:prstGeom>
          <a:solidFill>
            <a:srgbClr val="8A949C"/>
          </a:solidFill>
          <a:ln w="12700">
            <a:solidFill>
              <a:srgbClr val="8A949C"/>
            </a:solidFill>
            <a:prstDash val="solid"/>
          </a:ln>
        </p:spPr>
        <p:txBody>
          <a:bodyPr/>
          <a:lstStyle/>
          <a:p>
            <a:endParaRPr/>
          </a:p>
        </p:txBody>
      </p:sp>
      <p:sp>
        <p:nvSpPr>
          <p:cNvPr id="24" name="Shape 21"/>
          <p:cNvSpPr/>
          <p:nvPr/>
        </p:nvSpPr>
        <p:spPr>
          <a:xfrm>
            <a:off x="7644384" y="1417320"/>
            <a:ext cx="3182112" cy="1417320"/>
          </a:xfrm>
          <a:prstGeom prst="roundRect">
            <a:avLst>
              <a:gd name="adj" fmla="val 3871"/>
            </a:avLst>
          </a:prstGeom>
          <a:solidFill>
            <a:srgbClr val="EEF4F4"/>
          </a:solidFill>
          <a:ln w="12700">
            <a:solidFill>
              <a:srgbClr val="EEF4F4"/>
            </a:solidFill>
            <a:prstDash val="solid"/>
          </a:ln>
        </p:spPr>
        <p:txBody>
          <a:bodyPr/>
          <a:lstStyle/>
          <a:p>
            <a:endParaRPr/>
          </a:p>
        </p:txBody>
      </p:sp>
      <p:sp>
        <p:nvSpPr>
          <p:cNvPr id="25" name="Shape 22"/>
          <p:cNvSpPr/>
          <p:nvPr/>
        </p:nvSpPr>
        <p:spPr>
          <a:xfrm>
            <a:off x="7644384" y="1417320"/>
            <a:ext cx="73152" cy="1417320"/>
          </a:xfrm>
          <a:prstGeom prst="rect">
            <a:avLst/>
          </a:prstGeom>
          <a:solidFill>
            <a:srgbClr val="006E72"/>
          </a:solidFill>
          <a:ln w="12700">
            <a:solidFill>
              <a:srgbClr val="006E72"/>
            </a:solidFill>
            <a:prstDash val="solid"/>
          </a:ln>
        </p:spPr>
        <p:txBody>
          <a:bodyPr/>
          <a:lstStyle/>
          <a:p>
            <a:endParaRPr/>
          </a:p>
        </p:txBody>
      </p:sp>
      <p:sp>
        <p:nvSpPr>
          <p:cNvPr id="26" name="Shape 23"/>
          <p:cNvSpPr/>
          <p:nvPr/>
        </p:nvSpPr>
        <p:spPr>
          <a:xfrm>
            <a:off x="7863840" y="1618488"/>
            <a:ext cx="475488" cy="475488"/>
          </a:xfrm>
          <a:prstGeom prst="ellipse">
            <a:avLst/>
          </a:prstGeom>
          <a:solidFill>
            <a:srgbClr val="006E72"/>
          </a:solidFill>
          <a:ln w="12700">
            <a:solidFill>
              <a:srgbClr val="006E72"/>
            </a:solidFill>
            <a:prstDash val="solid"/>
          </a:ln>
        </p:spPr>
        <p:txBody>
          <a:bodyPr/>
          <a:lstStyle/>
          <a:p>
            <a:endParaRPr/>
          </a:p>
        </p:txBody>
      </p:sp>
      <p:sp>
        <p:nvSpPr>
          <p:cNvPr id="27" name="Text 24"/>
          <p:cNvSpPr/>
          <p:nvPr/>
        </p:nvSpPr>
        <p:spPr>
          <a:xfrm>
            <a:off x="7863840" y="171907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8" name="Text 25"/>
          <p:cNvSpPr/>
          <p:nvPr/>
        </p:nvSpPr>
        <p:spPr>
          <a:xfrm>
            <a:off x="8449056" y="1600200"/>
            <a:ext cx="2176272"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Confidence declines</a:t>
            </a:r>
            <a:endParaRPr lang="en-US" sz="1300" dirty="0"/>
          </a:p>
        </p:txBody>
      </p:sp>
      <p:sp>
        <p:nvSpPr>
          <p:cNvPr id="29" name="Text 26"/>
          <p:cNvSpPr/>
          <p:nvPr/>
        </p:nvSpPr>
        <p:spPr>
          <a:xfrm>
            <a:off x="7872984" y="2185416"/>
            <a:ext cx="2743200" cy="484632"/>
          </a:xfrm>
          <a:prstGeom prst="rect">
            <a:avLst/>
          </a:prstGeom>
          <a:noFill/>
          <a:ln/>
        </p:spPr>
        <p:txBody>
          <a:bodyPr wrap="square" lIns="0" tIns="0" rIns="0" bIns="0" rtlCol="0" anchor="t">
            <a:normAutofit/>
          </a:bodyPr>
          <a:lstStyle/>
          <a:p>
            <a:pPr marL="0" indent="0">
              <a:buNone/>
            </a:pPr>
            <a:r>
              <a:rPr lang="en-US" sz="890" dirty="0">
                <a:solidFill>
                  <a:srgbClr val="5C6670"/>
                </a:solidFill>
                <a:latin typeface="Arial" pitchFamily="34" charset="0"/>
                <a:ea typeface="Arial" pitchFamily="34" charset="-122"/>
                <a:cs typeface="Arial" pitchFamily="34" charset="-120"/>
              </a:rPr>
              <a:t>People question whether reporting will lead to a fair and timely response.</a:t>
            </a:r>
            <a:endParaRPr lang="en-US" sz="890" dirty="0"/>
          </a:p>
        </p:txBody>
      </p:sp>
      <p:sp>
        <p:nvSpPr>
          <p:cNvPr id="30" name="Shape 27"/>
          <p:cNvSpPr/>
          <p:nvPr/>
        </p:nvSpPr>
        <p:spPr>
          <a:xfrm>
            <a:off x="658368" y="3438144"/>
            <a:ext cx="3182112" cy="1417320"/>
          </a:xfrm>
          <a:prstGeom prst="roundRect">
            <a:avLst>
              <a:gd name="adj" fmla="val 3871"/>
            </a:avLst>
          </a:prstGeom>
          <a:solidFill>
            <a:srgbClr val="FDEBD9"/>
          </a:solidFill>
          <a:ln w="12700">
            <a:solidFill>
              <a:srgbClr val="FDEBD9"/>
            </a:solidFill>
            <a:prstDash val="solid"/>
          </a:ln>
        </p:spPr>
        <p:txBody>
          <a:bodyPr/>
          <a:lstStyle/>
          <a:p>
            <a:endParaRPr/>
          </a:p>
        </p:txBody>
      </p:sp>
      <p:sp>
        <p:nvSpPr>
          <p:cNvPr id="31" name="Shape 28"/>
          <p:cNvSpPr/>
          <p:nvPr/>
        </p:nvSpPr>
        <p:spPr>
          <a:xfrm>
            <a:off x="658368" y="3438144"/>
            <a:ext cx="73152" cy="1417320"/>
          </a:xfrm>
          <a:prstGeom prst="rect">
            <a:avLst/>
          </a:prstGeom>
          <a:solidFill>
            <a:srgbClr val="F28C28"/>
          </a:solidFill>
          <a:ln w="12700">
            <a:solidFill>
              <a:srgbClr val="F28C28"/>
            </a:solidFill>
            <a:prstDash val="solid"/>
          </a:ln>
        </p:spPr>
        <p:txBody>
          <a:bodyPr/>
          <a:lstStyle/>
          <a:p>
            <a:endParaRPr/>
          </a:p>
        </p:txBody>
      </p:sp>
      <p:sp>
        <p:nvSpPr>
          <p:cNvPr id="32" name="Shape 29"/>
          <p:cNvSpPr/>
          <p:nvPr/>
        </p:nvSpPr>
        <p:spPr>
          <a:xfrm>
            <a:off x="877824" y="3639312"/>
            <a:ext cx="475488" cy="475488"/>
          </a:xfrm>
          <a:prstGeom prst="ellipse">
            <a:avLst/>
          </a:prstGeom>
          <a:solidFill>
            <a:srgbClr val="F28C28"/>
          </a:solidFill>
          <a:ln w="12700">
            <a:solidFill>
              <a:srgbClr val="F28C28"/>
            </a:solidFill>
            <a:prstDash val="solid"/>
          </a:ln>
        </p:spPr>
        <p:txBody>
          <a:bodyPr/>
          <a:lstStyle/>
          <a:p>
            <a:endParaRPr/>
          </a:p>
        </p:txBody>
      </p:sp>
      <p:sp>
        <p:nvSpPr>
          <p:cNvPr id="33" name="Text 30"/>
          <p:cNvSpPr/>
          <p:nvPr/>
        </p:nvSpPr>
        <p:spPr>
          <a:xfrm>
            <a:off x="877824" y="373989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4" name="Text 31"/>
          <p:cNvSpPr/>
          <p:nvPr/>
        </p:nvSpPr>
        <p:spPr>
          <a:xfrm>
            <a:off x="1463040" y="3621024"/>
            <a:ext cx="2176272"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Fewer people come forward</a:t>
            </a:r>
            <a:endParaRPr lang="en-US" sz="1300" dirty="0"/>
          </a:p>
        </p:txBody>
      </p:sp>
      <p:sp>
        <p:nvSpPr>
          <p:cNvPr id="35" name="Text 32"/>
          <p:cNvSpPr/>
          <p:nvPr/>
        </p:nvSpPr>
        <p:spPr>
          <a:xfrm>
            <a:off x="886968" y="4206240"/>
            <a:ext cx="2743200" cy="484632"/>
          </a:xfrm>
          <a:prstGeom prst="rect">
            <a:avLst/>
          </a:prstGeom>
          <a:noFill/>
          <a:ln/>
        </p:spPr>
        <p:txBody>
          <a:bodyPr wrap="square" lIns="0" tIns="0" rIns="0" bIns="0" rtlCol="0" anchor="t">
            <a:normAutofit/>
          </a:bodyPr>
          <a:lstStyle/>
          <a:p>
            <a:pPr marL="0" indent="0">
              <a:buNone/>
            </a:pPr>
            <a:r>
              <a:rPr lang="en-US" sz="890" dirty="0">
                <a:solidFill>
                  <a:srgbClr val="5C6670"/>
                </a:solidFill>
                <a:latin typeface="Arial" pitchFamily="34" charset="0"/>
                <a:ea typeface="Arial" pitchFamily="34" charset="-122"/>
                <a:cs typeface="Arial" pitchFamily="34" charset="-120"/>
              </a:rPr>
              <a:t>Silence may reflect friction or low trust rather than low need.</a:t>
            </a:r>
            <a:endParaRPr lang="en-US" sz="890" dirty="0"/>
          </a:p>
        </p:txBody>
      </p:sp>
      <p:sp>
        <p:nvSpPr>
          <p:cNvPr id="36" name="Shape 33"/>
          <p:cNvSpPr/>
          <p:nvPr/>
        </p:nvSpPr>
        <p:spPr>
          <a:xfrm>
            <a:off x="3895344" y="3977640"/>
            <a:ext cx="164592" cy="347472"/>
          </a:xfrm>
          <a:prstGeom prst="chevron">
            <a:avLst/>
          </a:prstGeom>
          <a:solidFill>
            <a:srgbClr val="8A949C"/>
          </a:solidFill>
          <a:ln w="12700">
            <a:solidFill>
              <a:srgbClr val="8A949C"/>
            </a:solidFill>
            <a:prstDash val="solid"/>
          </a:ln>
        </p:spPr>
        <p:txBody>
          <a:bodyPr/>
          <a:lstStyle/>
          <a:p>
            <a:endParaRPr/>
          </a:p>
        </p:txBody>
      </p:sp>
      <p:sp>
        <p:nvSpPr>
          <p:cNvPr id="37" name="Shape 34"/>
          <p:cNvSpPr/>
          <p:nvPr/>
        </p:nvSpPr>
        <p:spPr>
          <a:xfrm>
            <a:off x="4151376" y="3438144"/>
            <a:ext cx="3182112" cy="1417320"/>
          </a:xfrm>
          <a:prstGeom prst="roundRect">
            <a:avLst>
              <a:gd name="adj" fmla="val 3871"/>
            </a:avLst>
          </a:prstGeom>
          <a:solidFill>
            <a:srgbClr val="EEF4F4"/>
          </a:solidFill>
          <a:ln w="12700">
            <a:solidFill>
              <a:srgbClr val="EEF4F4"/>
            </a:solidFill>
            <a:prstDash val="solid"/>
          </a:ln>
        </p:spPr>
        <p:txBody>
          <a:bodyPr/>
          <a:lstStyle/>
          <a:p>
            <a:endParaRPr/>
          </a:p>
        </p:txBody>
      </p:sp>
      <p:sp>
        <p:nvSpPr>
          <p:cNvPr id="38" name="Shape 35"/>
          <p:cNvSpPr/>
          <p:nvPr/>
        </p:nvSpPr>
        <p:spPr>
          <a:xfrm>
            <a:off x="4151376" y="3438144"/>
            <a:ext cx="73152" cy="1417320"/>
          </a:xfrm>
          <a:prstGeom prst="rect">
            <a:avLst/>
          </a:prstGeom>
          <a:solidFill>
            <a:srgbClr val="006E72"/>
          </a:solidFill>
          <a:ln w="12700">
            <a:solidFill>
              <a:srgbClr val="006E72"/>
            </a:solidFill>
            <a:prstDash val="solid"/>
          </a:ln>
        </p:spPr>
        <p:txBody>
          <a:bodyPr/>
          <a:lstStyle/>
          <a:p>
            <a:endParaRPr/>
          </a:p>
        </p:txBody>
      </p:sp>
      <p:sp>
        <p:nvSpPr>
          <p:cNvPr id="39" name="Shape 36"/>
          <p:cNvSpPr/>
          <p:nvPr/>
        </p:nvSpPr>
        <p:spPr>
          <a:xfrm>
            <a:off x="4370832" y="3639312"/>
            <a:ext cx="475488" cy="475488"/>
          </a:xfrm>
          <a:prstGeom prst="ellipse">
            <a:avLst/>
          </a:prstGeom>
          <a:solidFill>
            <a:srgbClr val="006E72"/>
          </a:solidFill>
          <a:ln w="12700">
            <a:solidFill>
              <a:srgbClr val="006E72"/>
            </a:solidFill>
            <a:prstDash val="solid"/>
          </a:ln>
        </p:spPr>
        <p:txBody>
          <a:bodyPr/>
          <a:lstStyle/>
          <a:p>
            <a:endParaRPr/>
          </a:p>
        </p:txBody>
      </p:sp>
      <p:sp>
        <p:nvSpPr>
          <p:cNvPr id="40" name="Text 37"/>
          <p:cNvSpPr/>
          <p:nvPr/>
        </p:nvSpPr>
        <p:spPr>
          <a:xfrm>
            <a:off x="4370832" y="373989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41" name="Text 38"/>
          <p:cNvSpPr/>
          <p:nvPr/>
        </p:nvSpPr>
        <p:spPr>
          <a:xfrm>
            <a:off x="4956048" y="3621024"/>
            <a:ext cx="2176272"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Low volume is misread</a:t>
            </a:r>
            <a:endParaRPr lang="en-US" sz="1300" dirty="0"/>
          </a:p>
        </p:txBody>
      </p:sp>
      <p:sp>
        <p:nvSpPr>
          <p:cNvPr id="42" name="Text 39"/>
          <p:cNvSpPr/>
          <p:nvPr/>
        </p:nvSpPr>
        <p:spPr>
          <a:xfrm>
            <a:off x="4379976" y="4206240"/>
            <a:ext cx="2743200" cy="484632"/>
          </a:xfrm>
          <a:prstGeom prst="rect">
            <a:avLst/>
          </a:prstGeom>
          <a:noFill/>
          <a:ln/>
        </p:spPr>
        <p:txBody>
          <a:bodyPr wrap="square" lIns="0" tIns="0" rIns="0" bIns="0" rtlCol="0" anchor="t">
            <a:normAutofit/>
          </a:bodyPr>
          <a:lstStyle/>
          <a:p>
            <a:pPr marL="0" indent="0">
              <a:buNone/>
            </a:pPr>
            <a:r>
              <a:rPr lang="en-US" sz="890" dirty="0">
                <a:solidFill>
                  <a:srgbClr val="5C6670"/>
                </a:solidFill>
                <a:latin typeface="Arial" pitchFamily="34" charset="0"/>
                <a:ea typeface="Arial" pitchFamily="34" charset="-122"/>
                <a:cs typeface="Arial" pitchFamily="34" charset="-120"/>
              </a:rPr>
              <a:t>Complaint counts are treated as proof that the system is working.</a:t>
            </a:r>
            <a:endParaRPr lang="en-US" sz="890" dirty="0"/>
          </a:p>
        </p:txBody>
      </p:sp>
      <p:sp>
        <p:nvSpPr>
          <p:cNvPr id="43" name="Shape 40"/>
          <p:cNvSpPr/>
          <p:nvPr/>
        </p:nvSpPr>
        <p:spPr>
          <a:xfrm>
            <a:off x="7388352" y="3977640"/>
            <a:ext cx="164592" cy="347472"/>
          </a:xfrm>
          <a:prstGeom prst="chevron">
            <a:avLst/>
          </a:prstGeom>
          <a:solidFill>
            <a:srgbClr val="8A949C"/>
          </a:solidFill>
          <a:ln w="12700">
            <a:solidFill>
              <a:srgbClr val="8A949C"/>
            </a:solidFill>
            <a:prstDash val="solid"/>
          </a:ln>
        </p:spPr>
        <p:txBody>
          <a:bodyPr/>
          <a:lstStyle/>
          <a:p>
            <a:endParaRPr/>
          </a:p>
        </p:txBody>
      </p:sp>
      <p:sp>
        <p:nvSpPr>
          <p:cNvPr id="44" name="Shape 41"/>
          <p:cNvSpPr/>
          <p:nvPr/>
        </p:nvSpPr>
        <p:spPr>
          <a:xfrm>
            <a:off x="7644384" y="3438144"/>
            <a:ext cx="3182112" cy="1417320"/>
          </a:xfrm>
          <a:prstGeom prst="roundRect">
            <a:avLst>
              <a:gd name="adj" fmla="val 3871"/>
            </a:avLst>
          </a:prstGeom>
          <a:solidFill>
            <a:srgbClr val="FDEBD9"/>
          </a:solidFill>
          <a:ln w="12700">
            <a:solidFill>
              <a:srgbClr val="FDEBD9"/>
            </a:solidFill>
            <a:prstDash val="solid"/>
          </a:ln>
        </p:spPr>
        <p:txBody>
          <a:bodyPr/>
          <a:lstStyle/>
          <a:p>
            <a:endParaRPr/>
          </a:p>
        </p:txBody>
      </p:sp>
      <p:sp>
        <p:nvSpPr>
          <p:cNvPr id="45" name="Shape 42"/>
          <p:cNvSpPr/>
          <p:nvPr/>
        </p:nvSpPr>
        <p:spPr>
          <a:xfrm>
            <a:off x="7644384" y="3438144"/>
            <a:ext cx="73152" cy="1417320"/>
          </a:xfrm>
          <a:prstGeom prst="rect">
            <a:avLst/>
          </a:prstGeom>
          <a:solidFill>
            <a:srgbClr val="F28C28"/>
          </a:solidFill>
          <a:ln w="12700">
            <a:solidFill>
              <a:srgbClr val="F28C28"/>
            </a:solidFill>
            <a:prstDash val="solid"/>
          </a:ln>
        </p:spPr>
        <p:txBody>
          <a:bodyPr/>
          <a:lstStyle/>
          <a:p>
            <a:endParaRPr/>
          </a:p>
        </p:txBody>
      </p:sp>
      <p:sp>
        <p:nvSpPr>
          <p:cNvPr id="46" name="Shape 43"/>
          <p:cNvSpPr/>
          <p:nvPr/>
        </p:nvSpPr>
        <p:spPr>
          <a:xfrm>
            <a:off x="7863840" y="3639312"/>
            <a:ext cx="475488" cy="475488"/>
          </a:xfrm>
          <a:prstGeom prst="ellipse">
            <a:avLst/>
          </a:prstGeom>
          <a:solidFill>
            <a:srgbClr val="F28C28"/>
          </a:solidFill>
          <a:ln w="12700">
            <a:solidFill>
              <a:srgbClr val="F28C28"/>
            </a:solidFill>
            <a:prstDash val="solid"/>
          </a:ln>
        </p:spPr>
        <p:txBody>
          <a:bodyPr/>
          <a:lstStyle/>
          <a:p>
            <a:endParaRPr/>
          </a:p>
        </p:txBody>
      </p:sp>
      <p:sp>
        <p:nvSpPr>
          <p:cNvPr id="47" name="Text 44"/>
          <p:cNvSpPr/>
          <p:nvPr/>
        </p:nvSpPr>
        <p:spPr>
          <a:xfrm>
            <a:off x="7863840" y="373989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8" name="Text 45"/>
          <p:cNvSpPr/>
          <p:nvPr/>
        </p:nvSpPr>
        <p:spPr>
          <a:xfrm>
            <a:off x="8449056" y="3621024"/>
            <a:ext cx="2176272"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Capacity stays underfunded</a:t>
            </a:r>
            <a:endParaRPr lang="en-US" sz="1300" dirty="0"/>
          </a:p>
        </p:txBody>
      </p:sp>
      <p:sp>
        <p:nvSpPr>
          <p:cNvPr id="49" name="Text 46"/>
          <p:cNvSpPr/>
          <p:nvPr/>
        </p:nvSpPr>
        <p:spPr>
          <a:xfrm>
            <a:off x="7872984" y="4206240"/>
            <a:ext cx="2743200" cy="484632"/>
          </a:xfrm>
          <a:prstGeom prst="rect">
            <a:avLst/>
          </a:prstGeom>
          <a:noFill/>
          <a:ln/>
        </p:spPr>
        <p:txBody>
          <a:bodyPr wrap="square" lIns="0" tIns="0" rIns="0" bIns="0" rtlCol="0" anchor="t">
            <a:normAutofit/>
          </a:bodyPr>
          <a:lstStyle/>
          <a:p>
            <a:pPr marL="0" indent="0">
              <a:buNone/>
            </a:pPr>
            <a:r>
              <a:rPr lang="en-US" sz="890" dirty="0">
                <a:solidFill>
                  <a:srgbClr val="5C6670"/>
                </a:solidFill>
                <a:latin typeface="Arial" pitchFamily="34" charset="0"/>
                <a:ea typeface="Arial" pitchFamily="34" charset="-122"/>
                <a:cs typeface="Arial" pitchFamily="34" charset="-120"/>
              </a:rPr>
              <a:t>Limited data and low visibility weaken the case for staffing and prevention.</a:t>
            </a:r>
            <a:endParaRPr lang="en-US" sz="890" dirty="0"/>
          </a:p>
        </p:txBody>
      </p:sp>
      <p:sp>
        <p:nvSpPr>
          <p:cNvPr id="50" name="Shape 47"/>
          <p:cNvSpPr/>
          <p:nvPr/>
        </p:nvSpPr>
        <p:spPr>
          <a:xfrm>
            <a:off x="8942832" y="2907792"/>
            <a:ext cx="438912" cy="402336"/>
          </a:xfrm>
          <a:prstGeom prst="downArrow">
            <a:avLst/>
          </a:prstGeom>
          <a:solidFill>
            <a:srgbClr val="8A949C"/>
          </a:solidFill>
          <a:ln w="12700">
            <a:solidFill>
              <a:srgbClr val="8A949C"/>
            </a:solidFill>
            <a:prstDash val="solid"/>
          </a:ln>
        </p:spPr>
        <p:txBody>
          <a:bodyPr/>
          <a:lstStyle/>
          <a:p>
            <a:endParaRPr/>
          </a:p>
        </p:txBody>
      </p:sp>
      <p:sp>
        <p:nvSpPr>
          <p:cNvPr id="51" name="Shape 48"/>
          <p:cNvSpPr/>
          <p:nvPr/>
        </p:nvSpPr>
        <p:spPr>
          <a:xfrm>
            <a:off x="2423160" y="5093208"/>
            <a:ext cx="7351776" cy="493776"/>
          </a:xfrm>
          <a:prstGeom prst="roundRect">
            <a:avLst>
              <a:gd name="adj" fmla="val 9259"/>
            </a:avLst>
          </a:prstGeom>
          <a:solidFill>
            <a:srgbClr val="004D50"/>
          </a:solidFill>
          <a:ln w="12700">
            <a:solidFill>
              <a:srgbClr val="004D50"/>
            </a:solidFill>
            <a:prstDash val="solid"/>
          </a:ln>
        </p:spPr>
        <p:txBody>
          <a:bodyPr/>
          <a:lstStyle/>
          <a:p>
            <a:endParaRPr/>
          </a:p>
        </p:txBody>
      </p:sp>
      <p:sp>
        <p:nvSpPr>
          <p:cNvPr id="52" name="Text 49"/>
          <p:cNvSpPr/>
          <p:nvPr/>
        </p:nvSpPr>
        <p:spPr>
          <a:xfrm>
            <a:off x="2651760" y="5239512"/>
            <a:ext cx="6894576" cy="201168"/>
          </a:xfrm>
          <a:prstGeom prst="rect">
            <a:avLst/>
          </a:prstGeom>
          <a:noFill/>
          <a:ln/>
        </p:spPr>
        <p:txBody>
          <a:bodyPr wrap="square" lIns="0" tIns="0" rIns="0" bIns="0" rtlCol="0" anchor="ctr">
            <a:normAutofit/>
          </a:bodyPr>
          <a:lstStyle/>
          <a:p>
            <a:pPr marL="0" indent="0" algn="ctr">
              <a:buNone/>
            </a:pPr>
            <a:r>
              <a:rPr lang="en-US" sz="1080" b="1" dirty="0">
                <a:solidFill>
                  <a:srgbClr val="FFFFFF"/>
                </a:solidFill>
                <a:latin typeface="Arial" pitchFamily="34" charset="0"/>
                <a:ea typeface="Arial" pitchFamily="34" charset="-122"/>
                <a:cs typeface="Arial" pitchFamily="34" charset="-120"/>
              </a:rPr>
              <a:t>The cycle repeats until the institution improves access, ownership, capacity, and prevention.</a:t>
            </a:r>
            <a:endParaRPr lang="en-US" sz="1080" dirty="0"/>
          </a:p>
        </p:txBody>
      </p:sp>
      <p:sp>
        <p:nvSpPr>
          <p:cNvPr id="53" name="Shape 50"/>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54" name="Text 51"/>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Interpret volume with context. An increase in reporting may reflect improved access and confidence.</a:t>
            </a:r>
            <a:endParaRPr lang="en-US" sz="1000" dirty="0"/>
          </a:p>
        </p:txBody>
      </p:sp>
      <p:sp>
        <p:nvSpPr>
          <p:cNvPr id="55" name="Text 52"/>
          <p:cNvSpPr/>
          <p:nvPr/>
        </p:nvSpPr>
        <p:spPr>
          <a:xfrm>
            <a:off x="566928" y="6327648"/>
            <a:ext cx="9966960" cy="109728"/>
          </a:xfrm>
          <a:prstGeom prst="rect">
            <a:avLst/>
          </a:prstGeom>
          <a:noFill/>
          <a:ln/>
        </p:spPr>
        <p:txBody>
          <a:bodyPr wrap="square" lIns="0" tIns="0" rIns="0" bIns="0" rtlCol="0" anchor="ctr"/>
          <a:lstStyle/>
          <a:p>
            <a:pPr marL="0" indent="0">
              <a:buNone/>
            </a:pPr>
            <a:r>
              <a:rPr lang="en-US" sz="580" i="1" dirty="0">
                <a:solidFill>
                  <a:srgbClr val="8A949C"/>
                </a:solidFill>
                <a:latin typeface="Arial" pitchFamily="34" charset="0"/>
                <a:ea typeface="Arial" pitchFamily="34" charset="-122"/>
                <a:cs typeface="Arial" pitchFamily="34" charset="-120"/>
              </a:rPr>
              <a:t>Source: 2025 Gender Equity Report, Findings and reporting recommendations.</a:t>
            </a:r>
            <a:endParaRPr lang="en-US" sz="58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THE FINDING THIS ROOM CANNOT IGNORE</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Routing to HR Does Not Replace the Title IX Process</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11</a:t>
            </a:r>
            <a:endParaRPr lang="en-US" sz="670" dirty="0"/>
          </a:p>
        </p:txBody>
      </p:sp>
      <p:sp>
        <p:nvSpPr>
          <p:cNvPr id="10" name="Shape 7"/>
          <p:cNvSpPr/>
          <p:nvPr/>
        </p:nvSpPr>
        <p:spPr>
          <a:xfrm>
            <a:off x="786384" y="1554480"/>
            <a:ext cx="10607040" cy="2212848"/>
          </a:xfrm>
          <a:prstGeom prst="roundRect">
            <a:avLst>
              <a:gd name="adj" fmla="val 2066"/>
            </a:avLst>
          </a:prstGeom>
          <a:solidFill>
            <a:srgbClr val="EEF4F4"/>
          </a:solidFill>
          <a:ln w="12700">
            <a:solidFill>
              <a:srgbClr val="DCE9E9"/>
            </a:solidFill>
            <a:prstDash val="solid"/>
          </a:ln>
        </p:spPr>
        <p:txBody>
          <a:bodyPr/>
          <a:lstStyle/>
          <a:p>
            <a:endParaRPr/>
          </a:p>
        </p:txBody>
      </p:sp>
      <p:sp>
        <p:nvSpPr>
          <p:cNvPr id="11" name="Text 8"/>
          <p:cNvSpPr/>
          <p:nvPr/>
        </p:nvSpPr>
        <p:spPr>
          <a:xfrm>
            <a:off x="1170432" y="1737360"/>
            <a:ext cx="9820656" cy="1828800"/>
          </a:xfrm>
          <a:prstGeom prst="rect">
            <a:avLst/>
          </a:prstGeom>
          <a:noFill/>
          <a:ln/>
        </p:spPr>
        <p:txBody>
          <a:bodyPr wrap="square" lIns="0" tIns="0" rIns="0" bIns="0" rtlCol="0" anchor="ctr">
            <a:normAutofit/>
          </a:bodyPr>
          <a:lstStyle/>
          <a:p>
            <a:pPr marL="0" indent="0" algn="ctr">
              <a:buNone/>
            </a:pPr>
            <a:r>
              <a:rPr lang="en-US" sz="2000" b="1" i="1" dirty="0">
                <a:solidFill>
                  <a:srgbClr val="004D50"/>
                </a:solidFill>
                <a:latin typeface="Arial" pitchFamily="34" charset="0"/>
                <a:ea typeface="Arial" pitchFamily="34" charset="-122"/>
                <a:cs typeface="Arial" pitchFamily="34" charset="-120"/>
              </a:rPr>
              <a:t>“Once the accused party is identified as an employee, the matter is referred to Human Resources without any live hearing, opportunity for cross-examination, or due process protections as outlined in the Title IX regulations.”</a:t>
            </a:r>
            <a:endParaRPr lang="en-US" sz="2000" dirty="0"/>
          </a:p>
        </p:txBody>
      </p:sp>
      <p:sp>
        <p:nvSpPr>
          <p:cNvPr id="12" name="Shape 9"/>
          <p:cNvSpPr/>
          <p:nvPr/>
        </p:nvSpPr>
        <p:spPr>
          <a:xfrm>
            <a:off x="822960" y="4114800"/>
            <a:ext cx="3401568" cy="1234440"/>
          </a:xfrm>
          <a:prstGeom prst="roundRect">
            <a:avLst>
              <a:gd name="adj" fmla="val 4444"/>
            </a:avLst>
          </a:prstGeom>
          <a:solidFill>
            <a:srgbClr val="FFFFFF"/>
          </a:solidFill>
          <a:ln w="12700">
            <a:solidFill>
              <a:srgbClr val="DCE9E9"/>
            </a:solidFill>
            <a:prstDash val="solid"/>
          </a:ln>
        </p:spPr>
        <p:txBody>
          <a:bodyPr/>
          <a:lstStyle/>
          <a:p>
            <a:endParaRPr/>
          </a:p>
        </p:txBody>
      </p:sp>
      <p:sp>
        <p:nvSpPr>
          <p:cNvPr id="13" name="Shape 10"/>
          <p:cNvSpPr/>
          <p:nvPr/>
        </p:nvSpPr>
        <p:spPr>
          <a:xfrm>
            <a:off x="822960" y="4114800"/>
            <a:ext cx="73152" cy="1234440"/>
          </a:xfrm>
          <a:prstGeom prst="rect">
            <a:avLst/>
          </a:prstGeom>
          <a:solidFill>
            <a:srgbClr val="006E72"/>
          </a:solidFill>
          <a:ln w="12700">
            <a:solidFill>
              <a:srgbClr val="006E72"/>
            </a:solidFill>
            <a:prstDash val="solid"/>
          </a:ln>
        </p:spPr>
        <p:txBody>
          <a:bodyPr/>
          <a:lstStyle/>
          <a:p>
            <a:endParaRPr/>
          </a:p>
        </p:txBody>
      </p:sp>
      <p:sp>
        <p:nvSpPr>
          <p:cNvPr id="14" name="Text 11"/>
          <p:cNvSpPr/>
          <p:nvPr/>
        </p:nvSpPr>
        <p:spPr>
          <a:xfrm>
            <a:off x="1051560" y="4206240"/>
            <a:ext cx="2980944"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WHAT THE REPORT FOUND</a:t>
            </a:r>
            <a:endParaRPr lang="en-US" sz="1350" dirty="0"/>
          </a:p>
        </p:txBody>
      </p:sp>
      <p:sp>
        <p:nvSpPr>
          <p:cNvPr id="15" name="Text 12"/>
          <p:cNvSpPr/>
          <p:nvPr/>
        </p:nvSpPr>
        <p:spPr>
          <a:xfrm>
            <a:off x="1051560" y="4617720"/>
            <a:ext cx="2962656" cy="685800"/>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Title IX staff handled intake and supportive measures, then were cut out. Participants acknowledged the practice did not meet federal or state mandates.</a:t>
            </a:r>
            <a:endParaRPr lang="en-US" sz="950" dirty="0"/>
          </a:p>
        </p:txBody>
      </p:sp>
      <p:sp>
        <p:nvSpPr>
          <p:cNvPr id="16" name="Shape 13"/>
          <p:cNvSpPr/>
          <p:nvPr/>
        </p:nvSpPr>
        <p:spPr>
          <a:xfrm>
            <a:off x="4599432" y="4114800"/>
            <a:ext cx="3401568" cy="1234440"/>
          </a:xfrm>
          <a:prstGeom prst="roundRect">
            <a:avLst>
              <a:gd name="adj" fmla="val 4444"/>
            </a:avLst>
          </a:prstGeom>
          <a:solidFill>
            <a:srgbClr val="FFFFFF"/>
          </a:solidFill>
          <a:ln w="12700">
            <a:solidFill>
              <a:srgbClr val="DCE9E9"/>
            </a:solidFill>
            <a:prstDash val="solid"/>
          </a:ln>
        </p:spPr>
        <p:txBody>
          <a:bodyPr/>
          <a:lstStyle/>
          <a:p>
            <a:endParaRPr/>
          </a:p>
        </p:txBody>
      </p:sp>
      <p:sp>
        <p:nvSpPr>
          <p:cNvPr id="17" name="Shape 14"/>
          <p:cNvSpPr/>
          <p:nvPr/>
        </p:nvSpPr>
        <p:spPr>
          <a:xfrm>
            <a:off x="4599432" y="4114800"/>
            <a:ext cx="73152" cy="1234440"/>
          </a:xfrm>
          <a:prstGeom prst="rect">
            <a:avLst/>
          </a:prstGeom>
          <a:solidFill>
            <a:srgbClr val="F28C28"/>
          </a:solidFill>
          <a:ln w="12700">
            <a:solidFill>
              <a:srgbClr val="F28C28"/>
            </a:solidFill>
            <a:prstDash val="solid"/>
          </a:ln>
        </p:spPr>
        <p:txBody>
          <a:bodyPr/>
          <a:lstStyle/>
          <a:p>
            <a:endParaRPr/>
          </a:p>
        </p:txBody>
      </p:sp>
      <p:sp>
        <p:nvSpPr>
          <p:cNvPr id="18" name="Text 15"/>
          <p:cNvSpPr/>
          <p:nvPr/>
        </p:nvSpPr>
        <p:spPr>
          <a:xfrm>
            <a:off x="4828032" y="4206240"/>
            <a:ext cx="2980944"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WHY IT MATTERS IN THIS ROOM</a:t>
            </a:r>
            <a:endParaRPr lang="en-US" sz="1350" dirty="0"/>
          </a:p>
        </p:txBody>
      </p:sp>
      <p:sp>
        <p:nvSpPr>
          <p:cNvPr id="19" name="Text 16"/>
          <p:cNvSpPr/>
          <p:nvPr/>
        </p:nvSpPr>
        <p:spPr>
          <a:xfrm>
            <a:off x="4828032" y="4617720"/>
            <a:ext cx="2962656" cy="685800"/>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Most coordinators in the sample report to HR. The report says the practice risks meeting the definition of retaliation under 34 CFR 106.71.</a:t>
            </a:r>
            <a:endParaRPr lang="en-US" sz="950" dirty="0"/>
          </a:p>
        </p:txBody>
      </p:sp>
      <p:sp>
        <p:nvSpPr>
          <p:cNvPr id="20" name="Shape 17"/>
          <p:cNvSpPr/>
          <p:nvPr/>
        </p:nvSpPr>
        <p:spPr>
          <a:xfrm>
            <a:off x="8375904" y="4114800"/>
            <a:ext cx="3401568" cy="1234440"/>
          </a:xfrm>
          <a:prstGeom prst="roundRect">
            <a:avLst>
              <a:gd name="adj" fmla="val 4444"/>
            </a:avLst>
          </a:prstGeom>
          <a:solidFill>
            <a:srgbClr val="FFFFFF"/>
          </a:solidFill>
          <a:ln w="12700">
            <a:solidFill>
              <a:srgbClr val="DCE9E9"/>
            </a:solidFill>
            <a:prstDash val="solid"/>
          </a:ln>
        </p:spPr>
        <p:txBody>
          <a:bodyPr/>
          <a:lstStyle/>
          <a:p>
            <a:endParaRPr/>
          </a:p>
        </p:txBody>
      </p:sp>
      <p:sp>
        <p:nvSpPr>
          <p:cNvPr id="21" name="Shape 18"/>
          <p:cNvSpPr/>
          <p:nvPr/>
        </p:nvSpPr>
        <p:spPr>
          <a:xfrm>
            <a:off x="8375904" y="4114800"/>
            <a:ext cx="73152" cy="1234440"/>
          </a:xfrm>
          <a:prstGeom prst="rect">
            <a:avLst/>
          </a:prstGeom>
          <a:solidFill>
            <a:srgbClr val="006E72"/>
          </a:solidFill>
          <a:ln w="12700">
            <a:solidFill>
              <a:srgbClr val="006E72"/>
            </a:solidFill>
            <a:prstDash val="solid"/>
          </a:ln>
        </p:spPr>
        <p:txBody>
          <a:bodyPr/>
          <a:lstStyle/>
          <a:p>
            <a:endParaRPr/>
          </a:p>
        </p:txBody>
      </p:sp>
      <p:sp>
        <p:nvSpPr>
          <p:cNvPr id="22" name="Text 19"/>
          <p:cNvSpPr/>
          <p:nvPr/>
        </p:nvSpPr>
        <p:spPr>
          <a:xfrm>
            <a:off x="8604504" y="4206240"/>
            <a:ext cx="2980944" cy="438912"/>
          </a:xfrm>
          <a:prstGeom prst="rect">
            <a:avLst/>
          </a:prstGeom>
          <a:noFill/>
          <a:ln/>
        </p:spPr>
        <p:txBody>
          <a:bodyPr wrap="square" lIns="0" tIns="0" rIns="0" bIns="0" rtlCol="0" anchor="ctr">
            <a:normAutofit/>
          </a:bodyPr>
          <a:lstStyle/>
          <a:p>
            <a:pPr marL="0" indent="0">
              <a:buNone/>
            </a:pPr>
            <a:r>
              <a:rPr lang="en-US" sz="1350" b="1" dirty="0">
                <a:solidFill>
                  <a:srgbClr val="1D2A32"/>
                </a:solidFill>
                <a:latin typeface="Arial" pitchFamily="34" charset="0"/>
                <a:ea typeface="Arial" pitchFamily="34" charset="-122"/>
                <a:cs typeface="Arial" pitchFamily="34" charset="-120"/>
              </a:rPr>
              <a:t>WHAT TO DO INSTEAD</a:t>
            </a:r>
            <a:endParaRPr lang="en-US" sz="1350" dirty="0"/>
          </a:p>
        </p:txBody>
      </p:sp>
      <p:sp>
        <p:nvSpPr>
          <p:cNvPr id="23" name="Text 20"/>
          <p:cNvSpPr/>
          <p:nvPr/>
        </p:nvSpPr>
        <p:spPr>
          <a:xfrm>
            <a:off x="8604504" y="4617720"/>
            <a:ext cx="2962656" cy="685800"/>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Run the civil rights process and any HR discipline in parallel: one case record, distinct lanes, distinct decision makers, a documented handoff.</a:t>
            </a:r>
            <a:endParaRPr lang="en-US" sz="950" dirty="0"/>
          </a:p>
        </p:txBody>
      </p:sp>
      <p:sp>
        <p:nvSpPr>
          <p:cNvPr id="24" name="Shape 21"/>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25" name="Text 22"/>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Coordination is not substitution. HR discipline and the Title IX process can run side by side. One cannot stand in for the other.</a:t>
            </a:r>
            <a:endParaRPr lang="en-US" sz="1000" dirty="0"/>
          </a:p>
        </p:txBody>
      </p:sp>
      <p:sp>
        <p:nvSpPr>
          <p:cNvPr id="26" name="Text 23"/>
          <p:cNvSpPr/>
          <p:nvPr/>
        </p:nvSpPr>
        <p:spPr>
          <a:xfrm>
            <a:off x="566928" y="6327648"/>
            <a:ext cx="9966960" cy="109728"/>
          </a:xfrm>
          <a:prstGeom prst="rect">
            <a:avLst/>
          </a:prstGeom>
          <a:noFill/>
          <a:ln/>
        </p:spPr>
        <p:txBody>
          <a:bodyPr wrap="square" lIns="0" tIns="0" rIns="0" bIns="0" rtlCol="0" anchor="ctr"/>
          <a:lstStyle/>
          <a:p>
            <a:pPr marL="0" indent="0">
              <a:buNone/>
            </a:pPr>
            <a:r>
              <a:rPr lang="en-US" sz="580" i="1" dirty="0">
                <a:solidFill>
                  <a:srgbClr val="8A949C"/>
                </a:solidFill>
                <a:latin typeface="Arial" pitchFamily="34" charset="0"/>
                <a:ea typeface="Arial" pitchFamily="34" charset="-122"/>
                <a:cs typeface="Arial" pitchFamily="34" charset="-120"/>
              </a:rPr>
              <a:t>Source: 2025 Gender Equity Report, Findings (Noncompliant Resolution Practices) and Methodology, Phase III (Noncompliance in Employee Related Cases).</a:t>
            </a:r>
            <a:endParaRPr lang="en-US" sz="58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EXISTING STRENGTHS</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The Report Also Identified Assets to Build On</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12</a:t>
            </a:r>
            <a:endParaRPr lang="en-US" sz="670" dirty="0"/>
          </a:p>
        </p:txBody>
      </p:sp>
      <p:sp>
        <p:nvSpPr>
          <p:cNvPr id="10" name="Shape 7"/>
          <p:cNvSpPr/>
          <p:nvPr/>
        </p:nvSpPr>
        <p:spPr>
          <a:xfrm>
            <a:off x="713232" y="1481328"/>
            <a:ext cx="3456432" cy="3337560"/>
          </a:xfrm>
          <a:prstGeom prst="roundRect">
            <a:avLst>
              <a:gd name="adj" fmla="val 1644"/>
            </a:avLst>
          </a:prstGeom>
          <a:solidFill>
            <a:srgbClr val="EEF4F4"/>
          </a:solidFill>
          <a:ln w="12700">
            <a:solidFill>
              <a:srgbClr val="EEF4F4"/>
            </a:solidFill>
            <a:prstDash val="solid"/>
          </a:ln>
        </p:spPr>
        <p:txBody>
          <a:bodyPr/>
          <a:lstStyle/>
          <a:p>
            <a:endParaRPr/>
          </a:p>
        </p:txBody>
      </p:sp>
      <p:sp>
        <p:nvSpPr>
          <p:cNvPr id="11" name="Shape 8"/>
          <p:cNvSpPr/>
          <p:nvPr/>
        </p:nvSpPr>
        <p:spPr>
          <a:xfrm>
            <a:off x="713232" y="1481328"/>
            <a:ext cx="73152" cy="3337560"/>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932688" y="1682496"/>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932688" y="178308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517904" y="1664208"/>
            <a:ext cx="2450592" cy="438912"/>
          </a:xfrm>
          <a:prstGeom prst="rect">
            <a:avLst/>
          </a:prstGeom>
          <a:noFill/>
          <a:ln/>
        </p:spPr>
        <p:txBody>
          <a:bodyPr wrap="square" lIns="0" tIns="0" rIns="0" bIns="0" rtlCol="0" anchor="ctr">
            <a:normAutofit/>
          </a:bodyPr>
          <a:lstStyle/>
          <a:p>
            <a:pPr marL="0" indent="0">
              <a:buNone/>
            </a:pPr>
            <a:r>
              <a:rPr lang="en-US" sz="1700" b="1" dirty="0">
                <a:solidFill>
                  <a:srgbClr val="1D2A32"/>
                </a:solidFill>
                <a:latin typeface="Arial" pitchFamily="34" charset="0"/>
                <a:ea typeface="Arial" pitchFamily="34" charset="-122"/>
                <a:cs typeface="Arial" pitchFamily="34" charset="-120"/>
              </a:rPr>
              <a:t>Supportive measures</a:t>
            </a:r>
            <a:endParaRPr lang="en-US" sz="1700" dirty="0"/>
          </a:p>
        </p:txBody>
      </p:sp>
      <p:sp>
        <p:nvSpPr>
          <p:cNvPr id="15" name="Text 12"/>
          <p:cNvSpPr/>
          <p:nvPr/>
        </p:nvSpPr>
        <p:spPr>
          <a:xfrm>
            <a:off x="941832" y="2249424"/>
            <a:ext cx="3017520" cy="2404872"/>
          </a:xfrm>
          <a:prstGeom prst="rect">
            <a:avLst/>
          </a:prstGeom>
          <a:noFill/>
          <a:ln/>
        </p:spPr>
        <p:txBody>
          <a:bodyPr wrap="square" lIns="0" tIns="0" rIns="0" bIns="0" rtlCol="0" anchor="t">
            <a:normAutofit/>
          </a:bodyPr>
          <a:lstStyle/>
          <a:p>
            <a:pPr marL="0" indent="0">
              <a:buNone/>
            </a:pPr>
            <a:r>
              <a:rPr lang="en-US" sz="1200" dirty="0">
                <a:solidFill>
                  <a:srgbClr val="5C6670"/>
                </a:solidFill>
                <a:latin typeface="Arial" pitchFamily="34" charset="0"/>
                <a:ea typeface="Arial" pitchFamily="34" charset="-122"/>
                <a:cs typeface="Arial" pitchFamily="34" charset="-120"/>
              </a:rPr>
              <a:t>Coordinators at many reviewed colleges were effective at offering flexible, responsive support.</a:t>
            </a:r>
            <a:endParaRPr lang="en-US" sz="1200" dirty="0"/>
          </a:p>
        </p:txBody>
      </p:sp>
      <p:sp>
        <p:nvSpPr>
          <p:cNvPr id="16" name="Shape 13"/>
          <p:cNvSpPr/>
          <p:nvPr/>
        </p:nvSpPr>
        <p:spPr>
          <a:xfrm>
            <a:off x="4526280" y="1481328"/>
            <a:ext cx="3456432" cy="3337560"/>
          </a:xfrm>
          <a:prstGeom prst="roundRect">
            <a:avLst>
              <a:gd name="adj" fmla="val 1644"/>
            </a:avLst>
          </a:prstGeom>
          <a:solidFill>
            <a:srgbClr val="FDEBD9"/>
          </a:solidFill>
          <a:ln w="12700">
            <a:solidFill>
              <a:srgbClr val="FDEBD9"/>
            </a:solidFill>
            <a:prstDash val="solid"/>
          </a:ln>
        </p:spPr>
        <p:txBody>
          <a:bodyPr/>
          <a:lstStyle/>
          <a:p>
            <a:endParaRPr/>
          </a:p>
        </p:txBody>
      </p:sp>
      <p:sp>
        <p:nvSpPr>
          <p:cNvPr id="17" name="Shape 14"/>
          <p:cNvSpPr/>
          <p:nvPr/>
        </p:nvSpPr>
        <p:spPr>
          <a:xfrm>
            <a:off x="4526280" y="1481328"/>
            <a:ext cx="73152" cy="3337560"/>
          </a:xfrm>
          <a:prstGeom prst="rect">
            <a:avLst/>
          </a:prstGeom>
          <a:solidFill>
            <a:srgbClr val="F28C28"/>
          </a:solidFill>
          <a:ln w="12700">
            <a:solidFill>
              <a:srgbClr val="F28C28"/>
            </a:solidFill>
            <a:prstDash val="solid"/>
          </a:ln>
        </p:spPr>
        <p:txBody>
          <a:bodyPr/>
          <a:lstStyle/>
          <a:p>
            <a:endParaRPr/>
          </a:p>
        </p:txBody>
      </p:sp>
      <p:sp>
        <p:nvSpPr>
          <p:cNvPr id="18" name="Shape 15"/>
          <p:cNvSpPr/>
          <p:nvPr/>
        </p:nvSpPr>
        <p:spPr>
          <a:xfrm>
            <a:off x="4745736" y="1682496"/>
            <a:ext cx="475488" cy="475488"/>
          </a:xfrm>
          <a:prstGeom prst="ellipse">
            <a:avLst/>
          </a:prstGeom>
          <a:solidFill>
            <a:srgbClr val="F28C28"/>
          </a:solidFill>
          <a:ln w="12700">
            <a:solidFill>
              <a:srgbClr val="F28C28"/>
            </a:solidFill>
            <a:prstDash val="solid"/>
          </a:ln>
        </p:spPr>
        <p:txBody>
          <a:bodyPr/>
          <a:lstStyle/>
          <a:p>
            <a:endParaRPr/>
          </a:p>
        </p:txBody>
      </p:sp>
      <p:sp>
        <p:nvSpPr>
          <p:cNvPr id="19" name="Text 16"/>
          <p:cNvSpPr/>
          <p:nvPr/>
        </p:nvSpPr>
        <p:spPr>
          <a:xfrm>
            <a:off x="4745736" y="178308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0" name="Text 17"/>
          <p:cNvSpPr/>
          <p:nvPr/>
        </p:nvSpPr>
        <p:spPr>
          <a:xfrm>
            <a:off x="5330952" y="1664208"/>
            <a:ext cx="2450592" cy="438912"/>
          </a:xfrm>
          <a:prstGeom prst="rect">
            <a:avLst/>
          </a:prstGeom>
          <a:noFill/>
          <a:ln/>
        </p:spPr>
        <p:txBody>
          <a:bodyPr wrap="square" lIns="0" tIns="0" rIns="0" bIns="0" rtlCol="0" anchor="ctr">
            <a:normAutofit/>
          </a:bodyPr>
          <a:lstStyle/>
          <a:p>
            <a:pPr marL="0" indent="0">
              <a:buNone/>
            </a:pPr>
            <a:r>
              <a:rPr lang="en-US" sz="1700" b="1" dirty="0">
                <a:solidFill>
                  <a:srgbClr val="1D2A32"/>
                </a:solidFill>
                <a:latin typeface="Arial" pitchFamily="34" charset="0"/>
                <a:ea typeface="Arial" pitchFamily="34" charset="-122"/>
                <a:cs typeface="Arial" pitchFamily="34" charset="-120"/>
              </a:rPr>
              <a:t>Reporting innovation</a:t>
            </a:r>
            <a:endParaRPr lang="en-US" sz="1700" dirty="0"/>
          </a:p>
        </p:txBody>
      </p:sp>
      <p:sp>
        <p:nvSpPr>
          <p:cNvPr id="21" name="Text 18"/>
          <p:cNvSpPr/>
          <p:nvPr/>
        </p:nvSpPr>
        <p:spPr>
          <a:xfrm>
            <a:off x="4754880" y="2249424"/>
            <a:ext cx="3017520" cy="2404872"/>
          </a:xfrm>
          <a:prstGeom prst="rect">
            <a:avLst/>
          </a:prstGeom>
          <a:noFill/>
          <a:ln/>
        </p:spPr>
        <p:txBody>
          <a:bodyPr wrap="square" lIns="0" tIns="0" rIns="0" bIns="0" rtlCol="0" anchor="t">
            <a:normAutofit/>
          </a:bodyPr>
          <a:lstStyle/>
          <a:p>
            <a:pPr marL="0" indent="0">
              <a:buNone/>
            </a:pPr>
            <a:r>
              <a:rPr lang="en-US" sz="1200" dirty="0">
                <a:solidFill>
                  <a:srgbClr val="5C6670"/>
                </a:solidFill>
                <a:latin typeface="Arial" pitchFamily="34" charset="0"/>
                <a:ea typeface="Arial" pitchFamily="34" charset="-122"/>
                <a:cs typeface="Arial" pitchFamily="34" charset="-120"/>
              </a:rPr>
              <a:t>At one institution, a mobile reporting tool produced a noticeable increase in reporting.</a:t>
            </a:r>
            <a:endParaRPr lang="en-US" sz="1200" dirty="0"/>
          </a:p>
        </p:txBody>
      </p:sp>
      <p:sp>
        <p:nvSpPr>
          <p:cNvPr id="22" name="Shape 19"/>
          <p:cNvSpPr/>
          <p:nvPr/>
        </p:nvSpPr>
        <p:spPr>
          <a:xfrm>
            <a:off x="8339328" y="1481328"/>
            <a:ext cx="3456432" cy="3337560"/>
          </a:xfrm>
          <a:prstGeom prst="roundRect">
            <a:avLst>
              <a:gd name="adj" fmla="val 1644"/>
            </a:avLst>
          </a:prstGeom>
          <a:solidFill>
            <a:srgbClr val="EEF4F4"/>
          </a:solidFill>
          <a:ln w="12700">
            <a:solidFill>
              <a:srgbClr val="EEF4F4"/>
            </a:solidFill>
            <a:prstDash val="solid"/>
          </a:ln>
        </p:spPr>
        <p:txBody>
          <a:bodyPr/>
          <a:lstStyle/>
          <a:p>
            <a:endParaRPr/>
          </a:p>
        </p:txBody>
      </p:sp>
      <p:sp>
        <p:nvSpPr>
          <p:cNvPr id="23" name="Shape 20"/>
          <p:cNvSpPr/>
          <p:nvPr/>
        </p:nvSpPr>
        <p:spPr>
          <a:xfrm>
            <a:off x="8339328" y="1481328"/>
            <a:ext cx="73152" cy="3337560"/>
          </a:xfrm>
          <a:prstGeom prst="rect">
            <a:avLst/>
          </a:prstGeom>
          <a:solidFill>
            <a:srgbClr val="006E72"/>
          </a:solidFill>
          <a:ln w="12700">
            <a:solidFill>
              <a:srgbClr val="006E72"/>
            </a:solidFill>
            <a:prstDash val="solid"/>
          </a:ln>
        </p:spPr>
        <p:txBody>
          <a:bodyPr/>
          <a:lstStyle/>
          <a:p>
            <a:endParaRPr/>
          </a:p>
        </p:txBody>
      </p:sp>
      <p:sp>
        <p:nvSpPr>
          <p:cNvPr id="24" name="Shape 21"/>
          <p:cNvSpPr/>
          <p:nvPr/>
        </p:nvSpPr>
        <p:spPr>
          <a:xfrm>
            <a:off x="8558784" y="1682496"/>
            <a:ext cx="475488" cy="475488"/>
          </a:xfrm>
          <a:prstGeom prst="ellipse">
            <a:avLst/>
          </a:prstGeom>
          <a:solidFill>
            <a:srgbClr val="006E72"/>
          </a:solidFill>
          <a:ln w="12700">
            <a:solidFill>
              <a:srgbClr val="006E72"/>
            </a:solidFill>
            <a:prstDash val="solid"/>
          </a:ln>
        </p:spPr>
        <p:txBody>
          <a:bodyPr/>
          <a:lstStyle/>
          <a:p>
            <a:endParaRPr/>
          </a:p>
        </p:txBody>
      </p:sp>
      <p:sp>
        <p:nvSpPr>
          <p:cNvPr id="25" name="Text 22"/>
          <p:cNvSpPr/>
          <p:nvPr/>
        </p:nvSpPr>
        <p:spPr>
          <a:xfrm>
            <a:off x="8558784" y="178308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6" name="Text 23"/>
          <p:cNvSpPr/>
          <p:nvPr/>
        </p:nvSpPr>
        <p:spPr>
          <a:xfrm>
            <a:off x="9144000" y="1664208"/>
            <a:ext cx="2450592" cy="438912"/>
          </a:xfrm>
          <a:prstGeom prst="rect">
            <a:avLst/>
          </a:prstGeom>
          <a:noFill/>
          <a:ln/>
        </p:spPr>
        <p:txBody>
          <a:bodyPr wrap="square" lIns="0" tIns="0" rIns="0" bIns="0" rtlCol="0" anchor="ctr">
            <a:normAutofit/>
          </a:bodyPr>
          <a:lstStyle/>
          <a:p>
            <a:pPr marL="0" indent="0">
              <a:buNone/>
            </a:pPr>
            <a:r>
              <a:rPr lang="en-US" sz="1700" b="1" dirty="0">
                <a:solidFill>
                  <a:srgbClr val="1D2A32"/>
                </a:solidFill>
                <a:latin typeface="Arial" pitchFamily="34" charset="0"/>
                <a:ea typeface="Arial" pitchFamily="34" charset="-122"/>
                <a:cs typeface="Arial" pitchFamily="34" charset="-120"/>
              </a:rPr>
              <a:t>Practitioner commitment</a:t>
            </a:r>
            <a:endParaRPr lang="en-US" sz="1700" dirty="0"/>
          </a:p>
        </p:txBody>
      </p:sp>
      <p:sp>
        <p:nvSpPr>
          <p:cNvPr id="27" name="Text 24"/>
          <p:cNvSpPr/>
          <p:nvPr/>
        </p:nvSpPr>
        <p:spPr>
          <a:xfrm>
            <a:off x="8567928" y="2249424"/>
            <a:ext cx="3017520" cy="2404872"/>
          </a:xfrm>
          <a:prstGeom prst="rect">
            <a:avLst/>
          </a:prstGeom>
          <a:noFill/>
          <a:ln/>
        </p:spPr>
        <p:txBody>
          <a:bodyPr wrap="square" lIns="0" tIns="0" rIns="0" bIns="0" rtlCol="0" anchor="t">
            <a:normAutofit/>
          </a:bodyPr>
          <a:lstStyle/>
          <a:p>
            <a:pPr marL="0" indent="0">
              <a:buNone/>
            </a:pPr>
            <a:r>
              <a:rPr lang="en-US" sz="1200" dirty="0">
                <a:solidFill>
                  <a:srgbClr val="5C6670"/>
                </a:solidFill>
                <a:latin typeface="Arial" pitchFamily="34" charset="0"/>
                <a:ea typeface="Arial" pitchFamily="34" charset="-122"/>
                <a:cs typeface="Arial" pitchFamily="34" charset="-120"/>
              </a:rPr>
              <a:t>The report repeatedly describes coordinators as committed, capable, and ready to improve the system.</a:t>
            </a:r>
            <a:endParaRPr lang="en-US" sz="1200" dirty="0"/>
          </a:p>
        </p:txBody>
      </p:sp>
      <p:sp>
        <p:nvSpPr>
          <p:cNvPr id="28" name="Shape 25"/>
          <p:cNvSpPr/>
          <p:nvPr/>
        </p:nvSpPr>
        <p:spPr>
          <a:xfrm>
            <a:off x="1965960" y="5120640"/>
            <a:ext cx="8257032" cy="548640"/>
          </a:xfrm>
          <a:prstGeom prst="roundRect">
            <a:avLst>
              <a:gd name="adj" fmla="val 8333"/>
            </a:avLst>
          </a:prstGeom>
          <a:solidFill>
            <a:srgbClr val="004D50"/>
          </a:solidFill>
          <a:ln w="12700">
            <a:solidFill>
              <a:srgbClr val="004D50"/>
            </a:solidFill>
            <a:prstDash val="solid"/>
          </a:ln>
        </p:spPr>
        <p:txBody>
          <a:bodyPr/>
          <a:lstStyle/>
          <a:p>
            <a:endParaRPr/>
          </a:p>
        </p:txBody>
      </p:sp>
      <p:sp>
        <p:nvSpPr>
          <p:cNvPr id="29" name="Text 26"/>
          <p:cNvSpPr/>
          <p:nvPr/>
        </p:nvSpPr>
        <p:spPr>
          <a:xfrm>
            <a:off x="2194560" y="5276088"/>
            <a:ext cx="7790688" cy="219456"/>
          </a:xfrm>
          <a:prstGeom prst="rect">
            <a:avLst/>
          </a:prstGeom>
          <a:noFill/>
          <a:ln/>
        </p:spPr>
        <p:txBody>
          <a:bodyPr wrap="square" lIns="0" tIns="0" rIns="0" bIns="0" rtlCol="0" anchor="ctr">
            <a:normAutofit/>
          </a:bodyPr>
          <a:lstStyle/>
          <a:p>
            <a:pPr marL="0" indent="0" algn="ctr">
              <a:buNone/>
            </a:pPr>
            <a:r>
              <a:rPr lang="en-US" sz="1220" b="1" dirty="0">
                <a:solidFill>
                  <a:srgbClr val="FFFFFF"/>
                </a:solidFill>
                <a:latin typeface="Arial" pitchFamily="34" charset="0"/>
                <a:ea typeface="Arial" pitchFamily="34" charset="-122"/>
                <a:cs typeface="Arial" pitchFamily="34" charset="-120"/>
              </a:rPr>
              <a:t>Implementation begins by protecting what already works, then closing the structural gaps around it.</a:t>
            </a:r>
            <a:endParaRPr lang="en-US" sz="1220" dirty="0"/>
          </a:p>
        </p:txBody>
      </p:sp>
      <p:sp>
        <p:nvSpPr>
          <p:cNvPr id="30" name="Text 27"/>
          <p:cNvSpPr/>
          <p:nvPr/>
        </p:nvSpPr>
        <p:spPr>
          <a:xfrm>
            <a:off x="566928" y="6327648"/>
            <a:ext cx="9966960" cy="109728"/>
          </a:xfrm>
          <a:prstGeom prst="rect">
            <a:avLst/>
          </a:prstGeom>
          <a:noFill/>
          <a:ln/>
        </p:spPr>
        <p:txBody>
          <a:bodyPr wrap="square" lIns="0" tIns="0" rIns="0" bIns="0" rtlCol="0" anchor="ctr"/>
          <a:lstStyle/>
          <a:p>
            <a:pPr marL="0" indent="0">
              <a:buNone/>
            </a:pPr>
            <a:r>
              <a:rPr lang="en-US" sz="580" i="1" dirty="0">
                <a:solidFill>
                  <a:srgbClr val="8A949C"/>
                </a:solidFill>
                <a:latin typeface="Arial" pitchFamily="34" charset="0"/>
                <a:ea typeface="Arial" pitchFamily="34" charset="-122"/>
                <a:cs typeface="Arial" pitchFamily="34" charset="-120"/>
              </a:rPr>
              <a:t>Source: 2025 Gender Equity Report, Findings and Structural Models recommendations.</a:t>
            </a:r>
            <a:endParaRPr lang="en-US" sz="58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004D50"/>
        </a:solidFill>
        <a:effectLst/>
      </p:bgPr>
    </p:bg>
    <p:spTree>
      <p:nvGrpSpPr>
        <p:cNvPr id="1" name=""/>
        <p:cNvGrpSpPr/>
        <p:nvPr/>
      </p:nvGrpSpPr>
      <p:grpSpPr>
        <a:xfrm>
          <a:off x="0" y="0"/>
          <a:ext cx="0" cy="0"/>
          <a:chOff x="0" y="0"/>
          <a:chExt cx="0" cy="0"/>
        </a:xfrm>
      </p:grpSpPr>
      <p:pic>
        <p:nvPicPr>
          <p:cNvPr id="2" name="Image 0" descr="Decorative wave bands"/>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4709160"/>
            <a:ext cx="12191695" cy="2148840"/>
          </a:xfrm>
          <a:prstGeom prst="rect">
            <a:avLst/>
          </a:prstGeom>
        </p:spPr>
      </p:pic>
      <p:sp>
        <p:nvSpPr>
          <p:cNvPr id="3" name="Text 0"/>
          <p:cNvSpPr/>
          <p:nvPr/>
        </p:nvSpPr>
        <p:spPr>
          <a:xfrm>
            <a:off x="603504" y="576072"/>
            <a:ext cx="960120" cy="566928"/>
          </a:xfrm>
          <a:prstGeom prst="rect">
            <a:avLst/>
          </a:prstGeom>
          <a:noFill/>
          <a:ln/>
        </p:spPr>
        <p:txBody>
          <a:bodyPr wrap="square" lIns="0" tIns="0" rIns="0" bIns="0" rtlCol="0" anchor="ctr"/>
          <a:lstStyle/>
          <a:p>
            <a:pPr marL="0" indent="0">
              <a:buNone/>
            </a:pPr>
            <a:r>
              <a:rPr lang="en-US" sz="3200" b="1" dirty="0">
                <a:solidFill>
                  <a:srgbClr val="F28C28"/>
                </a:solidFill>
                <a:latin typeface="Arial" pitchFamily="34" charset="0"/>
                <a:ea typeface="Arial" pitchFamily="34" charset="-122"/>
                <a:cs typeface="Arial" pitchFamily="34" charset="-120"/>
              </a:rPr>
              <a:t>02</a:t>
            </a:r>
            <a:endParaRPr lang="en-US" sz="3200" dirty="0"/>
          </a:p>
        </p:txBody>
      </p:sp>
      <p:sp>
        <p:nvSpPr>
          <p:cNvPr id="4" name="Text 1"/>
          <p:cNvSpPr/>
          <p:nvPr/>
        </p:nvSpPr>
        <p:spPr>
          <a:xfrm>
            <a:off x="603504" y="1335024"/>
            <a:ext cx="10012680" cy="1188720"/>
          </a:xfrm>
          <a:prstGeom prst="rect">
            <a:avLst/>
          </a:prstGeom>
          <a:noFill/>
          <a:ln/>
        </p:spPr>
        <p:txBody>
          <a:bodyPr wrap="square" lIns="0" tIns="0" rIns="0" bIns="0" rtlCol="0" anchor="ctr">
            <a:normAutofit/>
          </a:bodyPr>
          <a:lstStyle/>
          <a:p>
            <a:pPr marL="0" indent="0">
              <a:buNone/>
            </a:pPr>
            <a:r>
              <a:rPr lang="en-US" sz="3300" b="1" dirty="0">
                <a:solidFill>
                  <a:srgbClr val="FFFFFF"/>
                </a:solidFill>
                <a:latin typeface="Arial" pitchFamily="34" charset="0"/>
                <a:ea typeface="Arial" pitchFamily="34" charset="-122"/>
                <a:cs typeface="Arial" pitchFamily="34" charset="-120"/>
              </a:rPr>
              <a:t>Separate Recommendations From Current Requirements</a:t>
            </a:r>
            <a:endParaRPr lang="en-US" sz="3300" dirty="0"/>
          </a:p>
        </p:txBody>
      </p:sp>
      <p:sp>
        <p:nvSpPr>
          <p:cNvPr id="5" name="Text 2"/>
          <p:cNvSpPr/>
          <p:nvPr/>
        </p:nvSpPr>
        <p:spPr>
          <a:xfrm>
            <a:off x="640080" y="2779776"/>
            <a:ext cx="9235440" cy="640080"/>
          </a:xfrm>
          <a:prstGeom prst="rect">
            <a:avLst/>
          </a:prstGeom>
          <a:noFill/>
          <a:ln/>
        </p:spPr>
        <p:txBody>
          <a:bodyPr wrap="square" lIns="0" tIns="0" rIns="0" bIns="0" rtlCol="0" anchor="ctr">
            <a:normAutofit/>
          </a:bodyPr>
          <a:lstStyle/>
          <a:p>
            <a:pPr marL="0" indent="0">
              <a:buNone/>
            </a:pPr>
            <a:r>
              <a:rPr lang="en-US" sz="1620" dirty="0">
                <a:solidFill>
                  <a:srgbClr val="DCE9E9"/>
                </a:solidFill>
                <a:latin typeface="Arial" pitchFamily="34" charset="0"/>
                <a:ea typeface="Arial" pitchFamily="34" charset="-122"/>
                <a:cs typeface="Arial" pitchFamily="34" charset="-120"/>
              </a:rPr>
              <a:t>The report proposed a new structure. The legal and legislative landscape has continued to move.</a:t>
            </a:r>
            <a:endParaRPr lang="en-US" sz="1620" dirty="0"/>
          </a:p>
        </p:txBody>
      </p:sp>
      <p:pic>
        <p:nvPicPr>
          <p:cNvPr id="6" name="Image 1" descr="BBK logo mark"/>
          <p:cNvPicPr>
            <a:picLocks noChangeAspect="1"/>
          </p:cNvPicPr>
          <p:nvPr/>
        </p:nvPicPr>
        <p:blipFill>
          <a:blip r:embed="rId5"/>
          <a:stretch>
            <a:fillRect/>
          </a:stretch>
        </p:blipFill>
        <p:spPr>
          <a:xfrm>
            <a:off x="11267898" y="347472"/>
            <a:ext cx="497941" cy="502920"/>
          </a:xfrm>
          <a:prstGeom prst="rect">
            <a:avLst/>
          </a:prstGeom>
        </p:spPr>
      </p:pic>
      <p:sp>
        <p:nvSpPr>
          <p:cNvPr id="7" name="Text 3"/>
          <p:cNvSpPr/>
          <p:nvPr/>
        </p:nvSpPr>
        <p:spPr>
          <a:xfrm>
            <a:off x="274320" y="6537960"/>
            <a:ext cx="1097280" cy="128016"/>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4"/>
          <p:cNvSpPr/>
          <p:nvPr/>
        </p:nvSpPr>
        <p:spPr>
          <a:xfrm>
            <a:off x="11667744" y="6537960"/>
            <a:ext cx="228600" cy="128016"/>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13</a:t>
            </a:r>
            <a:endParaRPr lang="en-US" sz="67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REPORT RECOMMENDATIONS</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Six Pillars of the Proposed Reform Model</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14</a:t>
            </a:r>
            <a:endParaRPr lang="en-US" sz="670" dirty="0"/>
          </a:p>
        </p:txBody>
      </p:sp>
      <p:sp>
        <p:nvSpPr>
          <p:cNvPr id="10" name="Shape 7"/>
          <p:cNvSpPr/>
          <p:nvPr/>
        </p:nvSpPr>
        <p:spPr>
          <a:xfrm>
            <a:off x="658368" y="1389888"/>
            <a:ext cx="3401568" cy="1728216"/>
          </a:xfrm>
          <a:prstGeom prst="roundRect">
            <a:avLst>
              <a:gd name="adj" fmla="val 3175"/>
            </a:avLst>
          </a:prstGeom>
          <a:solidFill>
            <a:srgbClr val="FFFFFF"/>
          </a:solidFill>
          <a:ln w="12700">
            <a:solidFill>
              <a:srgbClr val="DCE9E9"/>
            </a:solidFill>
            <a:prstDash val="solid"/>
          </a:ln>
        </p:spPr>
        <p:txBody>
          <a:bodyPr/>
          <a:lstStyle/>
          <a:p>
            <a:endParaRPr/>
          </a:p>
        </p:txBody>
      </p:sp>
      <p:sp>
        <p:nvSpPr>
          <p:cNvPr id="11" name="Shape 8"/>
          <p:cNvSpPr/>
          <p:nvPr/>
        </p:nvSpPr>
        <p:spPr>
          <a:xfrm>
            <a:off x="658368" y="1389888"/>
            <a:ext cx="73152" cy="1728216"/>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877824" y="1591056"/>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877824" y="16916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463040" y="1572768"/>
            <a:ext cx="2395728"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Baseline standards</a:t>
            </a:r>
            <a:endParaRPr lang="en-US" sz="1370" dirty="0"/>
          </a:p>
        </p:txBody>
      </p:sp>
      <p:sp>
        <p:nvSpPr>
          <p:cNvPr id="15" name="Text 12"/>
          <p:cNvSpPr/>
          <p:nvPr/>
        </p:nvSpPr>
        <p:spPr>
          <a:xfrm>
            <a:off x="886968" y="2157984"/>
            <a:ext cx="2962656" cy="795528"/>
          </a:xfrm>
          <a:prstGeom prst="rect">
            <a:avLst/>
          </a:prstGeom>
          <a:noFill/>
          <a:ln/>
        </p:spPr>
        <p:txBody>
          <a:bodyPr wrap="square" lIns="0" tIns="0" rIns="0" bIns="0" rtlCol="0" anchor="t">
            <a:normAutofit/>
          </a:bodyPr>
          <a:lstStyle/>
          <a:p>
            <a:pPr marL="0" indent="0">
              <a:buNone/>
            </a:pPr>
            <a:r>
              <a:rPr lang="en-US" sz="960" dirty="0">
                <a:solidFill>
                  <a:srgbClr val="5C6670"/>
                </a:solidFill>
                <a:latin typeface="Arial" pitchFamily="34" charset="0"/>
                <a:ea typeface="Arial" pitchFamily="34" charset="-122"/>
                <a:cs typeface="Arial" pitchFamily="34" charset="-120"/>
              </a:rPr>
              <a:t>Legally vetted, accessible, regularly updated local policies and procedures.</a:t>
            </a:r>
            <a:endParaRPr lang="en-US" sz="960" dirty="0"/>
          </a:p>
        </p:txBody>
      </p:sp>
      <p:sp>
        <p:nvSpPr>
          <p:cNvPr id="16" name="Shape 13"/>
          <p:cNvSpPr/>
          <p:nvPr/>
        </p:nvSpPr>
        <p:spPr>
          <a:xfrm>
            <a:off x="4462272" y="1389888"/>
            <a:ext cx="3401568" cy="1728216"/>
          </a:xfrm>
          <a:prstGeom prst="roundRect">
            <a:avLst>
              <a:gd name="adj" fmla="val 3175"/>
            </a:avLst>
          </a:prstGeom>
          <a:solidFill>
            <a:srgbClr val="FFFFFF"/>
          </a:solidFill>
          <a:ln w="12700">
            <a:solidFill>
              <a:srgbClr val="DCE9E9"/>
            </a:solidFill>
            <a:prstDash val="solid"/>
          </a:ln>
        </p:spPr>
        <p:txBody>
          <a:bodyPr/>
          <a:lstStyle/>
          <a:p>
            <a:endParaRPr/>
          </a:p>
        </p:txBody>
      </p:sp>
      <p:sp>
        <p:nvSpPr>
          <p:cNvPr id="17" name="Shape 14"/>
          <p:cNvSpPr/>
          <p:nvPr/>
        </p:nvSpPr>
        <p:spPr>
          <a:xfrm>
            <a:off x="4462272" y="1389888"/>
            <a:ext cx="73152" cy="1728216"/>
          </a:xfrm>
          <a:prstGeom prst="rect">
            <a:avLst/>
          </a:prstGeom>
          <a:solidFill>
            <a:srgbClr val="006E72"/>
          </a:solidFill>
          <a:ln w="12700">
            <a:solidFill>
              <a:srgbClr val="006E72"/>
            </a:solidFill>
            <a:prstDash val="solid"/>
          </a:ln>
        </p:spPr>
        <p:txBody>
          <a:bodyPr/>
          <a:lstStyle/>
          <a:p>
            <a:endParaRPr/>
          </a:p>
        </p:txBody>
      </p:sp>
      <p:sp>
        <p:nvSpPr>
          <p:cNvPr id="18" name="Shape 15"/>
          <p:cNvSpPr/>
          <p:nvPr/>
        </p:nvSpPr>
        <p:spPr>
          <a:xfrm>
            <a:off x="4681728" y="1591056"/>
            <a:ext cx="475488" cy="475488"/>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4681728" y="16916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0" name="Text 17"/>
          <p:cNvSpPr/>
          <p:nvPr/>
        </p:nvSpPr>
        <p:spPr>
          <a:xfrm>
            <a:off x="5266944" y="1572768"/>
            <a:ext cx="2395728"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Staffing and authority</a:t>
            </a:r>
            <a:endParaRPr lang="en-US" sz="1370" dirty="0"/>
          </a:p>
        </p:txBody>
      </p:sp>
      <p:sp>
        <p:nvSpPr>
          <p:cNvPr id="21" name="Text 18"/>
          <p:cNvSpPr/>
          <p:nvPr/>
        </p:nvSpPr>
        <p:spPr>
          <a:xfrm>
            <a:off x="4690872" y="2157984"/>
            <a:ext cx="2962656" cy="795528"/>
          </a:xfrm>
          <a:prstGeom prst="rect">
            <a:avLst/>
          </a:prstGeom>
          <a:noFill/>
          <a:ln/>
        </p:spPr>
        <p:txBody>
          <a:bodyPr wrap="square" lIns="0" tIns="0" rIns="0" bIns="0" rtlCol="0" anchor="t">
            <a:normAutofit/>
          </a:bodyPr>
          <a:lstStyle/>
          <a:p>
            <a:pPr marL="0" indent="0">
              <a:buNone/>
            </a:pPr>
            <a:r>
              <a:rPr lang="en-US" sz="960" dirty="0">
                <a:solidFill>
                  <a:srgbClr val="5C6670"/>
                </a:solidFill>
                <a:latin typeface="Arial" pitchFamily="34" charset="0"/>
                <a:ea typeface="Arial" pitchFamily="34" charset="-122"/>
                <a:cs typeface="Arial" pitchFamily="34" charset="-120"/>
              </a:rPr>
              <a:t>Full time or closely aligned compliance roles, executive access, backups, and protected time.</a:t>
            </a:r>
            <a:endParaRPr lang="en-US" sz="960" dirty="0"/>
          </a:p>
        </p:txBody>
      </p:sp>
      <p:sp>
        <p:nvSpPr>
          <p:cNvPr id="22" name="Shape 19"/>
          <p:cNvSpPr/>
          <p:nvPr/>
        </p:nvSpPr>
        <p:spPr>
          <a:xfrm>
            <a:off x="8266176" y="1389888"/>
            <a:ext cx="3401568" cy="1728216"/>
          </a:xfrm>
          <a:prstGeom prst="roundRect">
            <a:avLst>
              <a:gd name="adj" fmla="val 3175"/>
            </a:avLst>
          </a:prstGeom>
          <a:solidFill>
            <a:srgbClr val="FFFFFF"/>
          </a:solidFill>
          <a:ln w="12700">
            <a:solidFill>
              <a:srgbClr val="DCE9E9"/>
            </a:solidFill>
            <a:prstDash val="solid"/>
          </a:ln>
        </p:spPr>
        <p:txBody>
          <a:bodyPr/>
          <a:lstStyle/>
          <a:p>
            <a:endParaRPr/>
          </a:p>
        </p:txBody>
      </p:sp>
      <p:sp>
        <p:nvSpPr>
          <p:cNvPr id="23" name="Shape 20"/>
          <p:cNvSpPr/>
          <p:nvPr/>
        </p:nvSpPr>
        <p:spPr>
          <a:xfrm>
            <a:off x="8266176" y="1389888"/>
            <a:ext cx="73152" cy="1728216"/>
          </a:xfrm>
          <a:prstGeom prst="rect">
            <a:avLst/>
          </a:prstGeom>
          <a:solidFill>
            <a:srgbClr val="F28C28"/>
          </a:solidFill>
          <a:ln w="12700">
            <a:solidFill>
              <a:srgbClr val="F28C28"/>
            </a:solidFill>
            <a:prstDash val="solid"/>
          </a:ln>
        </p:spPr>
        <p:txBody>
          <a:bodyPr/>
          <a:lstStyle/>
          <a:p>
            <a:endParaRPr/>
          </a:p>
        </p:txBody>
      </p:sp>
      <p:sp>
        <p:nvSpPr>
          <p:cNvPr id="24" name="Shape 21"/>
          <p:cNvSpPr/>
          <p:nvPr/>
        </p:nvSpPr>
        <p:spPr>
          <a:xfrm>
            <a:off x="8485632" y="1591056"/>
            <a:ext cx="475488" cy="475488"/>
          </a:xfrm>
          <a:prstGeom prst="ellipse">
            <a:avLst/>
          </a:prstGeom>
          <a:solidFill>
            <a:srgbClr val="F28C28"/>
          </a:solidFill>
          <a:ln w="12700">
            <a:solidFill>
              <a:srgbClr val="F28C28"/>
            </a:solidFill>
            <a:prstDash val="solid"/>
          </a:ln>
        </p:spPr>
        <p:txBody>
          <a:bodyPr/>
          <a:lstStyle/>
          <a:p>
            <a:endParaRPr/>
          </a:p>
        </p:txBody>
      </p:sp>
      <p:sp>
        <p:nvSpPr>
          <p:cNvPr id="25" name="Text 22"/>
          <p:cNvSpPr/>
          <p:nvPr/>
        </p:nvSpPr>
        <p:spPr>
          <a:xfrm>
            <a:off x="8485632" y="16916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6" name="Text 23"/>
          <p:cNvSpPr/>
          <p:nvPr/>
        </p:nvSpPr>
        <p:spPr>
          <a:xfrm>
            <a:off x="9070848" y="1572768"/>
            <a:ext cx="2395728"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External Resolution Authority</a:t>
            </a:r>
            <a:endParaRPr lang="en-US" sz="1370" dirty="0"/>
          </a:p>
        </p:txBody>
      </p:sp>
      <p:sp>
        <p:nvSpPr>
          <p:cNvPr id="27" name="Text 24"/>
          <p:cNvSpPr/>
          <p:nvPr/>
        </p:nvSpPr>
        <p:spPr>
          <a:xfrm>
            <a:off x="8494776" y="2157984"/>
            <a:ext cx="2962656" cy="795528"/>
          </a:xfrm>
          <a:prstGeom prst="rect">
            <a:avLst/>
          </a:prstGeom>
          <a:noFill/>
          <a:ln/>
        </p:spPr>
        <p:txBody>
          <a:bodyPr wrap="square" lIns="0" tIns="0" rIns="0" bIns="0" rtlCol="0" anchor="t">
            <a:normAutofit/>
          </a:bodyPr>
          <a:lstStyle/>
          <a:p>
            <a:pPr marL="0" indent="0">
              <a:buNone/>
            </a:pPr>
            <a:r>
              <a:rPr lang="en-US" sz="960" dirty="0">
                <a:solidFill>
                  <a:srgbClr val="5C6670"/>
                </a:solidFill>
                <a:latin typeface="Arial" pitchFamily="34" charset="0"/>
                <a:ea typeface="Arial" pitchFamily="34" charset="-122"/>
                <a:cs typeface="Arial" pitchFamily="34" charset="-120"/>
              </a:rPr>
              <a:t>Full service case management, trained neutrals, quality control, and overflow support.</a:t>
            </a:r>
            <a:endParaRPr lang="en-US" sz="960" dirty="0"/>
          </a:p>
        </p:txBody>
      </p:sp>
      <p:sp>
        <p:nvSpPr>
          <p:cNvPr id="28" name="Shape 25"/>
          <p:cNvSpPr/>
          <p:nvPr/>
        </p:nvSpPr>
        <p:spPr>
          <a:xfrm>
            <a:off x="658368" y="3529584"/>
            <a:ext cx="3401568" cy="1728216"/>
          </a:xfrm>
          <a:prstGeom prst="roundRect">
            <a:avLst>
              <a:gd name="adj" fmla="val 3175"/>
            </a:avLst>
          </a:prstGeom>
          <a:solidFill>
            <a:srgbClr val="FFFFFF"/>
          </a:solidFill>
          <a:ln w="12700">
            <a:solidFill>
              <a:srgbClr val="DCE9E9"/>
            </a:solidFill>
            <a:prstDash val="solid"/>
          </a:ln>
        </p:spPr>
        <p:txBody>
          <a:bodyPr/>
          <a:lstStyle/>
          <a:p>
            <a:endParaRPr/>
          </a:p>
        </p:txBody>
      </p:sp>
      <p:sp>
        <p:nvSpPr>
          <p:cNvPr id="29" name="Shape 26"/>
          <p:cNvSpPr/>
          <p:nvPr/>
        </p:nvSpPr>
        <p:spPr>
          <a:xfrm>
            <a:off x="658368" y="3529584"/>
            <a:ext cx="73152" cy="1728216"/>
          </a:xfrm>
          <a:prstGeom prst="rect">
            <a:avLst/>
          </a:prstGeom>
          <a:solidFill>
            <a:srgbClr val="006E72"/>
          </a:solidFill>
          <a:ln w="12700">
            <a:solidFill>
              <a:srgbClr val="006E72"/>
            </a:solidFill>
            <a:prstDash val="solid"/>
          </a:ln>
        </p:spPr>
        <p:txBody>
          <a:bodyPr/>
          <a:lstStyle/>
          <a:p>
            <a:endParaRPr/>
          </a:p>
        </p:txBody>
      </p:sp>
      <p:sp>
        <p:nvSpPr>
          <p:cNvPr id="30" name="Shape 27"/>
          <p:cNvSpPr/>
          <p:nvPr/>
        </p:nvSpPr>
        <p:spPr>
          <a:xfrm>
            <a:off x="877824" y="3730752"/>
            <a:ext cx="475488" cy="475488"/>
          </a:xfrm>
          <a:prstGeom prst="ellipse">
            <a:avLst/>
          </a:prstGeom>
          <a:solidFill>
            <a:srgbClr val="006E72"/>
          </a:solidFill>
          <a:ln w="12700">
            <a:solidFill>
              <a:srgbClr val="006E72"/>
            </a:solidFill>
            <a:prstDash val="solid"/>
          </a:ln>
        </p:spPr>
        <p:txBody>
          <a:bodyPr/>
          <a:lstStyle/>
          <a:p>
            <a:endParaRPr/>
          </a:p>
        </p:txBody>
      </p:sp>
      <p:sp>
        <p:nvSpPr>
          <p:cNvPr id="31" name="Text 28"/>
          <p:cNvSpPr/>
          <p:nvPr/>
        </p:nvSpPr>
        <p:spPr>
          <a:xfrm>
            <a:off x="877824" y="383133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2" name="Text 29"/>
          <p:cNvSpPr/>
          <p:nvPr/>
        </p:nvSpPr>
        <p:spPr>
          <a:xfrm>
            <a:off x="1463040" y="3712464"/>
            <a:ext cx="2395728"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Standardized training</a:t>
            </a:r>
            <a:endParaRPr lang="en-US" sz="1370" dirty="0"/>
          </a:p>
        </p:txBody>
      </p:sp>
      <p:sp>
        <p:nvSpPr>
          <p:cNvPr id="33" name="Text 30"/>
          <p:cNvSpPr/>
          <p:nvPr/>
        </p:nvSpPr>
        <p:spPr>
          <a:xfrm>
            <a:off x="886968" y="4297680"/>
            <a:ext cx="2962656" cy="795528"/>
          </a:xfrm>
          <a:prstGeom prst="rect">
            <a:avLst/>
          </a:prstGeom>
          <a:noFill/>
          <a:ln/>
        </p:spPr>
        <p:txBody>
          <a:bodyPr wrap="square" lIns="0" tIns="0" rIns="0" bIns="0" rtlCol="0" anchor="t">
            <a:normAutofit/>
          </a:bodyPr>
          <a:lstStyle/>
          <a:p>
            <a:pPr marL="0" indent="0">
              <a:buNone/>
            </a:pPr>
            <a:r>
              <a:rPr lang="en-US" sz="960" dirty="0">
                <a:solidFill>
                  <a:srgbClr val="5C6670"/>
                </a:solidFill>
                <a:latin typeface="Arial" pitchFamily="34" charset="0"/>
                <a:ea typeface="Arial" pitchFamily="34" charset="-122"/>
                <a:cs typeface="Arial" pitchFamily="34" charset="-120"/>
              </a:rPr>
              <a:t>Systemwide curricula and annual recertification for all resolution roles.</a:t>
            </a:r>
            <a:endParaRPr lang="en-US" sz="960" dirty="0"/>
          </a:p>
        </p:txBody>
      </p:sp>
      <p:sp>
        <p:nvSpPr>
          <p:cNvPr id="34" name="Shape 31"/>
          <p:cNvSpPr/>
          <p:nvPr/>
        </p:nvSpPr>
        <p:spPr>
          <a:xfrm>
            <a:off x="4462272" y="3529584"/>
            <a:ext cx="3401568" cy="1728216"/>
          </a:xfrm>
          <a:prstGeom prst="roundRect">
            <a:avLst>
              <a:gd name="adj" fmla="val 3175"/>
            </a:avLst>
          </a:prstGeom>
          <a:solidFill>
            <a:srgbClr val="FFFFFF"/>
          </a:solidFill>
          <a:ln w="12700">
            <a:solidFill>
              <a:srgbClr val="DCE9E9"/>
            </a:solidFill>
            <a:prstDash val="solid"/>
          </a:ln>
        </p:spPr>
        <p:txBody>
          <a:bodyPr/>
          <a:lstStyle/>
          <a:p>
            <a:endParaRPr/>
          </a:p>
        </p:txBody>
      </p:sp>
      <p:sp>
        <p:nvSpPr>
          <p:cNvPr id="35" name="Shape 32"/>
          <p:cNvSpPr/>
          <p:nvPr/>
        </p:nvSpPr>
        <p:spPr>
          <a:xfrm>
            <a:off x="4462272" y="3529584"/>
            <a:ext cx="73152" cy="1728216"/>
          </a:xfrm>
          <a:prstGeom prst="rect">
            <a:avLst/>
          </a:prstGeom>
          <a:solidFill>
            <a:srgbClr val="006E72"/>
          </a:solidFill>
          <a:ln w="12700">
            <a:solidFill>
              <a:srgbClr val="006E72"/>
            </a:solidFill>
            <a:prstDash val="solid"/>
          </a:ln>
        </p:spPr>
        <p:txBody>
          <a:bodyPr/>
          <a:lstStyle/>
          <a:p>
            <a:endParaRPr/>
          </a:p>
        </p:txBody>
      </p:sp>
      <p:sp>
        <p:nvSpPr>
          <p:cNvPr id="36" name="Shape 33"/>
          <p:cNvSpPr/>
          <p:nvPr/>
        </p:nvSpPr>
        <p:spPr>
          <a:xfrm>
            <a:off x="4681728" y="3730752"/>
            <a:ext cx="475488" cy="475488"/>
          </a:xfrm>
          <a:prstGeom prst="ellipse">
            <a:avLst/>
          </a:prstGeom>
          <a:solidFill>
            <a:srgbClr val="006E72"/>
          </a:solidFill>
          <a:ln w="12700">
            <a:solidFill>
              <a:srgbClr val="006E72"/>
            </a:solidFill>
            <a:prstDash val="solid"/>
          </a:ln>
        </p:spPr>
        <p:txBody>
          <a:bodyPr/>
          <a:lstStyle/>
          <a:p>
            <a:endParaRPr/>
          </a:p>
        </p:txBody>
      </p:sp>
      <p:sp>
        <p:nvSpPr>
          <p:cNvPr id="37" name="Text 34"/>
          <p:cNvSpPr/>
          <p:nvPr/>
        </p:nvSpPr>
        <p:spPr>
          <a:xfrm>
            <a:off x="4681728" y="383133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8" name="Text 35"/>
          <p:cNvSpPr/>
          <p:nvPr/>
        </p:nvSpPr>
        <p:spPr>
          <a:xfrm>
            <a:off x="5266944" y="3712464"/>
            <a:ext cx="2395728"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Systemwide support</a:t>
            </a:r>
            <a:endParaRPr lang="en-US" sz="1370" dirty="0"/>
          </a:p>
        </p:txBody>
      </p:sp>
      <p:sp>
        <p:nvSpPr>
          <p:cNvPr id="39" name="Text 36"/>
          <p:cNvSpPr/>
          <p:nvPr/>
        </p:nvSpPr>
        <p:spPr>
          <a:xfrm>
            <a:off x="4690872" y="4297680"/>
            <a:ext cx="2962656" cy="795528"/>
          </a:xfrm>
          <a:prstGeom prst="rect">
            <a:avLst/>
          </a:prstGeom>
          <a:noFill/>
          <a:ln/>
        </p:spPr>
        <p:txBody>
          <a:bodyPr wrap="square" lIns="0" tIns="0" rIns="0" bIns="0" rtlCol="0" anchor="t">
            <a:normAutofit/>
          </a:bodyPr>
          <a:lstStyle/>
          <a:p>
            <a:pPr marL="0" indent="0">
              <a:buNone/>
            </a:pPr>
            <a:r>
              <a:rPr lang="en-US" sz="960" dirty="0">
                <a:solidFill>
                  <a:srgbClr val="5C6670"/>
                </a:solidFill>
                <a:latin typeface="Arial" pitchFamily="34" charset="0"/>
                <a:ea typeface="Arial" pitchFamily="34" charset="-122"/>
                <a:cs typeface="Arial" pitchFamily="34" charset="-120"/>
              </a:rPr>
              <a:t>A Chancellor’s Office liaison or director, technical assistance, data review, and oversight.</a:t>
            </a:r>
            <a:endParaRPr lang="en-US" sz="960" dirty="0"/>
          </a:p>
        </p:txBody>
      </p:sp>
      <p:sp>
        <p:nvSpPr>
          <p:cNvPr id="40" name="Shape 37"/>
          <p:cNvSpPr/>
          <p:nvPr/>
        </p:nvSpPr>
        <p:spPr>
          <a:xfrm>
            <a:off x="8266176" y="3529584"/>
            <a:ext cx="3401568" cy="1728216"/>
          </a:xfrm>
          <a:prstGeom prst="roundRect">
            <a:avLst>
              <a:gd name="adj" fmla="val 3175"/>
            </a:avLst>
          </a:prstGeom>
          <a:solidFill>
            <a:srgbClr val="FFFFFF"/>
          </a:solidFill>
          <a:ln w="12700">
            <a:solidFill>
              <a:srgbClr val="DCE9E9"/>
            </a:solidFill>
            <a:prstDash val="solid"/>
          </a:ln>
        </p:spPr>
        <p:txBody>
          <a:bodyPr/>
          <a:lstStyle/>
          <a:p>
            <a:endParaRPr/>
          </a:p>
        </p:txBody>
      </p:sp>
      <p:sp>
        <p:nvSpPr>
          <p:cNvPr id="41" name="Shape 38"/>
          <p:cNvSpPr/>
          <p:nvPr/>
        </p:nvSpPr>
        <p:spPr>
          <a:xfrm>
            <a:off x="8266176" y="3529584"/>
            <a:ext cx="73152" cy="1728216"/>
          </a:xfrm>
          <a:prstGeom prst="rect">
            <a:avLst/>
          </a:prstGeom>
          <a:solidFill>
            <a:srgbClr val="F28C28"/>
          </a:solidFill>
          <a:ln w="12700">
            <a:solidFill>
              <a:srgbClr val="F28C28"/>
            </a:solidFill>
            <a:prstDash val="solid"/>
          </a:ln>
        </p:spPr>
        <p:txBody>
          <a:bodyPr/>
          <a:lstStyle/>
          <a:p>
            <a:endParaRPr/>
          </a:p>
        </p:txBody>
      </p:sp>
      <p:sp>
        <p:nvSpPr>
          <p:cNvPr id="42" name="Shape 39"/>
          <p:cNvSpPr/>
          <p:nvPr/>
        </p:nvSpPr>
        <p:spPr>
          <a:xfrm>
            <a:off x="8485632" y="3730752"/>
            <a:ext cx="475488" cy="475488"/>
          </a:xfrm>
          <a:prstGeom prst="ellipse">
            <a:avLst/>
          </a:prstGeom>
          <a:solidFill>
            <a:srgbClr val="F28C28"/>
          </a:solidFill>
          <a:ln w="12700">
            <a:solidFill>
              <a:srgbClr val="F28C28"/>
            </a:solidFill>
            <a:prstDash val="solid"/>
          </a:ln>
        </p:spPr>
        <p:txBody>
          <a:bodyPr/>
          <a:lstStyle/>
          <a:p>
            <a:endParaRPr/>
          </a:p>
        </p:txBody>
      </p:sp>
      <p:sp>
        <p:nvSpPr>
          <p:cNvPr id="43" name="Text 40"/>
          <p:cNvSpPr/>
          <p:nvPr/>
        </p:nvSpPr>
        <p:spPr>
          <a:xfrm>
            <a:off x="8485632" y="383133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4" name="Text 41"/>
          <p:cNvSpPr/>
          <p:nvPr/>
        </p:nvSpPr>
        <p:spPr>
          <a:xfrm>
            <a:off x="9070848" y="3712464"/>
            <a:ext cx="2395728"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Prevention and alignment</a:t>
            </a:r>
            <a:endParaRPr lang="en-US" sz="1370" dirty="0"/>
          </a:p>
        </p:txBody>
      </p:sp>
      <p:sp>
        <p:nvSpPr>
          <p:cNvPr id="45" name="Text 42"/>
          <p:cNvSpPr/>
          <p:nvPr/>
        </p:nvSpPr>
        <p:spPr>
          <a:xfrm>
            <a:off x="8494776" y="4297680"/>
            <a:ext cx="2962656" cy="795528"/>
          </a:xfrm>
          <a:prstGeom prst="rect">
            <a:avLst/>
          </a:prstGeom>
          <a:noFill/>
          <a:ln/>
        </p:spPr>
        <p:txBody>
          <a:bodyPr wrap="square" lIns="0" tIns="0" rIns="0" bIns="0" rtlCol="0" anchor="t">
            <a:normAutofit/>
          </a:bodyPr>
          <a:lstStyle/>
          <a:p>
            <a:pPr marL="0" indent="0">
              <a:buNone/>
            </a:pPr>
            <a:r>
              <a:rPr lang="en-US" sz="960" dirty="0">
                <a:solidFill>
                  <a:srgbClr val="5C6670"/>
                </a:solidFill>
                <a:latin typeface="Arial" pitchFamily="34" charset="0"/>
                <a:ea typeface="Arial" pitchFamily="34" charset="-122"/>
                <a:cs typeface="Arial" pitchFamily="34" charset="-120"/>
              </a:rPr>
              <a:t>Dedicated prevention capacity and reconciliation of conflicting legal requirements.</a:t>
            </a:r>
            <a:endParaRPr lang="en-US" sz="960" dirty="0"/>
          </a:p>
        </p:txBody>
      </p:sp>
      <p:sp>
        <p:nvSpPr>
          <p:cNvPr id="46" name="Shape 43"/>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47" name="Text 44"/>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The report’s central premise: consistency requires infrastructure, not simply more rules.</a:t>
            </a:r>
            <a:endParaRPr lang="en-US" sz="1000" dirty="0"/>
          </a:p>
        </p:txBody>
      </p:sp>
      <p:sp>
        <p:nvSpPr>
          <p:cNvPr id="48" name="Text 45"/>
          <p:cNvSpPr/>
          <p:nvPr/>
        </p:nvSpPr>
        <p:spPr>
          <a:xfrm>
            <a:off x="566928" y="6327648"/>
            <a:ext cx="9966960" cy="109728"/>
          </a:xfrm>
          <a:prstGeom prst="rect">
            <a:avLst/>
          </a:prstGeom>
          <a:noFill/>
          <a:ln/>
        </p:spPr>
        <p:txBody>
          <a:bodyPr wrap="square" lIns="0" tIns="0" rIns="0" bIns="0" rtlCol="0" anchor="ctr"/>
          <a:lstStyle/>
          <a:p>
            <a:pPr marL="0" indent="0">
              <a:buNone/>
            </a:pPr>
            <a:r>
              <a:rPr lang="en-US" sz="580" i="1" dirty="0">
                <a:solidFill>
                  <a:srgbClr val="8A949C"/>
                </a:solidFill>
                <a:latin typeface="Arial" pitchFamily="34" charset="0"/>
                <a:ea typeface="Arial" pitchFamily="34" charset="-122"/>
                <a:cs typeface="Arial" pitchFamily="34" charset="-120"/>
              </a:rPr>
              <a:t>Source: 2025 Gender Equity Report, Recommendations and Prevention.</a:t>
            </a:r>
            <a:endParaRPr lang="en-US" sz="5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IMPLEMENTATION DISCIPLINE</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Four Categories. Keep Them Apart.</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15</a:t>
            </a:r>
            <a:endParaRPr lang="en-US" sz="670" dirty="0"/>
          </a:p>
        </p:txBody>
      </p:sp>
      <p:sp>
        <p:nvSpPr>
          <p:cNvPr id="10" name="Shape 7"/>
          <p:cNvSpPr/>
          <p:nvPr/>
        </p:nvSpPr>
        <p:spPr>
          <a:xfrm>
            <a:off x="713232" y="1481328"/>
            <a:ext cx="5303520" cy="1508760"/>
          </a:xfrm>
          <a:prstGeom prst="roundRect">
            <a:avLst>
              <a:gd name="adj" fmla="val 3636"/>
            </a:avLst>
          </a:prstGeom>
          <a:solidFill>
            <a:srgbClr val="EEF4F4"/>
          </a:solidFill>
          <a:ln w="12700">
            <a:solidFill>
              <a:srgbClr val="EEF4F4"/>
            </a:solidFill>
            <a:prstDash val="solid"/>
          </a:ln>
        </p:spPr>
        <p:txBody>
          <a:bodyPr/>
          <a:lstStyle/>
          <a:p>
            <a:endParaRPr/>
          </a:p>
        </p:txBody>
      </p:sp>
      <p:sp>
        <p:nvSpPr>
          <p:cNvPr id="11" name="Shape 8"/>
          <p:cNvSpPr/>
          <p:nvPr/>
        </p:nvSpPr>
        <p:spPr>
          <a:xfrm>
            <a:off x="713232" y="1481328"/>
            <a:ext cx="73152" cy="1508760"/>
          </a:xfrm>
          <a:prstGeom prst="rect">
            <a:avLst/>
          </a:prstGeom>
          <a:solidFill>
            <a:srgbClr val="006E72"/>
          </a:solidFill>
          <a:ln w="12700">
            <a:solidFill>
              <a:srgbClr val="006E72"/>
            </a:solidFill>
            <a:prstDash val="solid"/>
          </a:ln>
        </p:spPr>
        <p:txBody>
          <a:bodyPr/>
          <a:lstStyle/>
          <a:p>
            <a:endParaRPr/>
          </a:p>
        </p:txBody>
      </p:sp>
      <p:sp>
        <p:nvSpPr>
          <p:cNvPr id="12" name="Text 9"/>
          <p:cNvSpPr/>
          <p:nvPr/>
        </p:nvSpPr>
        <p:spPr>
          <a:xfrm>
            <a:off x="941832" y="1682496"/>
            <a:ext cx="4882896" cy="438912"/>
          </a:xfrm>
          <a:prstGeom prst="rect">
            <a:avLst/>
          </a:prstGeom>
          <a:noFill/>
          <a:ln/>
        </p:spPr>
        <p:txBody>
          <a:bodyPr wrap="square" lIns="0" tIns="0" rIns="0" bIns="0" rtlCol="0" anchor="ctr">
            <a:normAutofit/>
          </a:bodyPr>
          <a:lstStyle/>
          <a:p>
            <a:pPr marL="0" indent="0">
              <a:buNone/>
            </a:pPr>
            <a:r>
              <a:rPr lang="en-US" sz="1450" b="1" dirty="0">
                <a:solidFill>
                  <a:srgbClr val="1D2A32"/>
                </a:solidFill>
                <a:latin typeface="Arial" pitchFamily="34" charset="0"/>
                <a:ea typeface="Arial" pitchFamily="34" charset="-122"/>
                <a:cs typeface="Arial" pitchFamily="34" charset="-120"/>
              </a:rPr>
              <a:t>REPORT RECOMMENDATION</a:t>
            </a:r>
            <a:endParaRPr lang="en-US" sz="1450" dirty="0"/>
          </a:p>
        </p:txBody>
      </p:sp>
      <p:sp>
        <p:nvSpPr>
          <p:cNvPr id="13" name="Text 10"/>
          <p:cNvSpPr/>
          <p:nvPr/>
        </p:nvSpPr>
        <p:spPr>
          <a:xfrm>
            <a:off x="941832" y="2249424"/>
            <a:ext cx="4864608" cy="576072"/>
          </a:xfrm>
          <a:prstGeom prst="rect">
            <a:avLst/>
          </a:prstGeom>
          <a:noFill/>
          <a:ln/>
        </p:spPr>
        <p:txBody>
          <a:bodyPr wrap="square" lIns="0" tIns="0" rIns="0" bIns="0" rtlCol="0" anchor="t">
            <a:normAutofit/>
          </a:bodyPr>
          <a:lstStyle/>
          <a:p>
            <a:pPr marL="0" indent="0">
              <a:buNone/>
            </a:pPr>
            <a:r>
              <a:rPr lang="en-US" sz="1060" dirty="0">
                <a:solidFill>
                  <a:srgbClr val="5C6670"/>
                </a:solidFill>
                <a:latin typeface="Arial" pitchFamily="34" charset="0"/>
                <a:ea typeface="Arial" pitchFamily="34" charset="-122"/>
                <a:cs typeface="Arial" pitchFamily="34" charset="-120"/>
              </a:rPr>
              <a:t>A policy or structural model proposed by the Workgroup. It is not itself binding law.</a:t>
            </a:r>
            <a:endParaRPr lang="en-US" sz="1060" dirty="0"/>
          </a:p>
        </p:txBody>
      </p:sp>
      <p:sp>
        <p:nvSpPr>
          <p:cNvPr id="14" name="Shape 11"/>
          <p:cNvSpPr/>
          <p:nvPr/>
        </p:nvSpPr>
        <p:spPr>
          <a:xfrm>
            <a:off x="713232" y="3456432"/>
            <a:ext cx="5303520" cy="1508760"/>
          </a:xfrm>
          <a:prstGeom prst="roundRect">
            <a:avLst>
              <a:gd name="adj" fmla="val 3636"/>
            </a:avLst>
          </a:prstGeom>
          <a:solidFill>
            <a:srgbClr val="FDEBD9"/>
          </a:solidFill>
          <a:ln w="12700">
            <a:solidFill>
              <a:srgbClr val="FDEBD9"/>
            </a:solidFill>
            <a:prstDash val="solid"/>
          </a:ln>
        </p:spPr>
        <p:txBody>
          <a:bodyPr/>
          <a:lstStyle/>
          <a:p>
            <a:endParaRPr/>
          </a:p>
        </p:txBody>
      </p:sp>
      <p:sp>
        <p:nvSpPr>
          <p:cNvPr id="15" name="Shape 12"/>
          <p:cNvSpPr/>
          <p:nvPr/>
        </p:nvSpPr>
        <p:spPr>
          <a:xfrm>
            <a:off x="713232" y="3456432"/>
            <a:ext cx="73152" cy="1508760"/>
          </a:xfrm>
          <a:prstGeom prst="rect">
            <a:avLst/>
          </a:prstGeom>
          <a:solidFill>
            <a:srgbClr val="F28C28"/>
          </a:solidFill>
          <a:ln w="12700">
            <a:solidFill>
              <a:srgbClr val="F28C28"/>
            </a:solidFill>
            <a:prstDash val="solid"/>
          </a:ln>
        </p:spPr>
        <p:txBody>
          <a:bodyPr/>
          <a:lstStyle/>
          <a:p>
            <a:endParaRPr/>
          </a:p>
        </p:txBody>
      </p:sp>
      <p:sp>
        <p:nvSpPr>
          <p:cNvPr id="16" name="Text 13"/>
          <p:cNvSpPr/>
          <p:nvPr/>
        </p:nvSpPr>
        <p:spPr>
          <a:xfrm>
            <a:off x="941832" y="3657600"/>
            <a:ext cx="4882896" cy="438912"/>
          </a:xfrm>
          <a:prstGeom prst="rect">
            <a:avLst/>
          </a:prstGeom>
          <a:noFill/>
          <a:ln/>
        </p:spPr>
        <p:txBody>
          <a:bodyPr wrap="square" lIns="0" tIns="0" rIns="0" bIns="0" rtlCol="0" anchor="ctr">
            <a:normAutofit/>
          </a:bodyPr>
          <a:lstStyle/>
          <a:p>
            <a:pPr marL="0" indent="0">
              <a:buNone/>
            </a:pPr>
            <a:r>
              <a:rPr lang="en-US" sz="1450" b="1" dirty="0">
                <a:solidFill>
                  <a:srgbClr val="1D2A32"/>
                </a:solidFill>
                <a:latin typeface="Arial" pitchFamily="34" charset="0"/>
                <a:ea typeface="Arial" pitchFamily="34" charset="-122"/>
                <a:cs typeface="Arial" pitchFamily="34" charset="-120"/>
              </a:rPr>
              <a:t>PENDING LEGISLATION</a:t>
            </a:r>
            <a:endParaRPr lang="en-US" sz="1450" dirty="0"/>
          </a:p>
        </p:txBody>
      </p:sp>
      <p:sp>
        <p:nvSpPr>
          <p:cNvPr id="17" name="Text 14"/>
          <p:cNvSpPr/>
          <p:nvPr/>
        </p:nvSpPr>
        <p:spPr>
          <a:xfrm>
            <a:off x="941832" y="4224528"/>
            <a:ext cx="4864608" cy="576072"/>
          </a:xfrm>
          <a:prstGeom prst="rect">
            <a:avLst/>
          </a:prstGeom>
          <a:noFill/>
          <a:ln/>
        </p:spPr>
        <p:txBody>
          <a:bodyPr wrap="square" lIns="0" tIns="0" rIns="0" bIns="0" rtlCol="0" anchor="t">
            <a:normAutofit/>
          </a:bodyPr>
          <a:lstStyle/>
          <a:p>
            <a:pPr marL="0" indent="0">
              <a:buNone/>
            </a:pPr>
            <a:r>
              <a:rPr lang="en-US" sz="1060" dirty="0">
                <a:solidFill>
                  <a:srgbClr val="5C6670"/>
                </a:solidFill>
                <a:latin typeface="Arial" pitchFamily="34" charset="0"/>
                <a:ea typeface="Arial" pitchFamily="34" charset="-122"/>
                <a:cs typeface="Arial" pitchFamily="34" charset="-120"/>
              </a:rPr>
              <a:t>A bill proposal that may change, stall, or fail. Plan for it, but do not implement it as enacted law.</a:t>
            </a:r>
            <a:endParaRPr lang="en-US" sz="1060" dirty="0"/>
          </a:p>
        </p:txBody>
      </p:sp>
      <p:sp>
        <p:nvSpPr>
          <p:cNvPr id="18" name="Shape 15"/>
          <p:cNvSpPr/>
          <p:nvPr/>
        </p:nvSpPr>
        <p:spPr>
          <a:xfrm>
            <a:off x="6181344" y="1481328"/>
            <a:ext cx="5303520" cy="1508760"/>
          </a:xfrm>
          <a:prstGeom prst="roundRect">
            <a:avLst>
              <a:gd name="adj" fmla="val 3636"/>
            </a:avLst>
          </a:prstGeom>
          <a:solidFill>
            <a:srgbClr val="E9F1F7"/>
          </a:solidFill>
          <a:ln w="12700">
            <a:solidFill>
              <a:srgbClr val="E9F1F7"/>
            </a:solidFill>
            <a:prstDash val="solid"/>
          </a:ln>
        </p:spPr>
        <p:txBody>
          <a:bodyPr/>
          <a:lstStyle/>
          <a:p>
            <a:endParaRPr/>
          </a:p>
        </p:txBody>
      </p:sp>
      <p:sp>
        <p:nvSpPr>
          <p:cNvPr id="19" name="Shape 16"/>
          <p:cNvSpPr/>
          <p:nvPr/>
        </p:nvSpPr>
        <p:spPr>
          <a:xfrm>
            <a:off x="6181344" y="1481328"/>
            <a:ext cx="73152" cy="1508760"/>
          </a:xfrm>
          <a:prstGeom prst="rect">
            <a:avLst/>
          </a:prstGeom>
          <a:solidFill>
            <a:srgbClr val="0A5A91"/>
          </a:solidFill>
          <a:ln w="12700">
            <a:solidFill>
              <a:srgbClr val="0A5A91"/>
            </a:solidFill>
            <a:prstDash val="solid"/>
          </a:ln>
        </p:spPr>
        <p:txBody>
          <a:bodyPr/>
          <a:lstStyle/>
          <a:p>
            <a:endParaRPr/>
          </a:p>
        </p:txBody>
      </p:sp>
      <p:sp>
        <p:nvSpPr>
          <p:cNvPr id="20" name="Text 17"/>
          <p:cNvSpPr/>
          <p:nvPr/>
        </p:nvSpPr>
        <p:spPr>
          <a:xfrm>
            <a:off x="6409944" y="1682496"/>
            <a:ext cx="4882896" cy="438912"/>
          </a:xfrm>
          <a:prstGeom prst="rect">
            <a:avLst/>
          </a:prstGeom>
          <a:noFill/>
          <a:ln/>
        </p:spPr>
        <p:txBody>
          <a:bodyPr wrap="square" lIns="0" tIns="0" rIns="0" bIns="0" rtlCol="0" anchor="ctr">
            <a:normAutofit/>
          </a:bodyPr>
          <a:lstStyle/>
          <a:p>
            <a:pPr marL="0" indent="0">
              <a:buNone/>
            </a:pPr>
            <a:r>
              <a:rPr lang="en-US" sz="1450" b="1" dirty="0">
                <a:solidFill>
                  <a:srgbClr val="1D2A32"/>
                </a:solidFill>
                <a:latin typeface="Arial" pitchFamily="34" charset="0"/>
                <a:ea typeface="Arial" pitchFamily="34" charset="-122"/>
                <a:cs typeface="Arial" pitchFamily="34" charset="-120"/>
              </a:rPr>
              <a:t>CURRENT OBLIGATION</a:t>
            </a:r>
            <a:endParaRPr lang="en-US" sz="1450" dirty="0"/>
          </a:p>
        </p:txBody>
      </p:sp>
      <p:sp>
        <p:nvSpPr>
          <p:cNvPr id="21" name="Text 18"/>
          <p:cNvSpPr/>
          <p:nvPr/>
        </p:nvSpPr>
        <p:spPr>
          <a:xfrm>
            <a:off x="6409944" y="2249424"/>
            <a:ext cx="4864608" cy="576072"/>
          </a:xfrm>
          <a:prstGeom prst="rect">
            <a:avLst/>
          </a:prstGeom>
          <a:noFill/>
          <a:ln/>
        </p:spPr>
        <p:txBody>
          <a:bodyPr wrap="square" lIns="0" tIns="0" rIns="0" bIns="0" rtlCol="0" anchor="t">
            <a:normAutofit/>
          </a:bodyPr>
          <a:lstStyle/>
          <a:p>
            <a:pPr marL="0" indent="0">
              <a:buNone/>
            </a:pPr>
            <a:r>
              <a:rPr lang="en-US" sz="1060" dirty="0">
                <a:solidFill>
                  <a:srgbClr val="5C6670"/>
                </a:solidFill>
                <a:latin typeface="Arial" pitchFamily="34" charset="0"/>
                <a:ea typeface="Arial" pitchFamily="34" charset="-122"/>
                <a:cs typeface="Arial" pitchFamily="34" charset="-120"/>
              </a:rPr>
              <a:t>Federal and state law, Title 5, local policy, contracts, and current reporting duties that apply now.</a:t>
            </a:r>
            <a:endParaRPr lang="en-US" sz="1060" dirty="0"/>
          </a:p>
        </p:txBody>
      </p:sp>
      <p:sp>
        <p:nvSpPr>
          <p:cNvPr id="22" name="Shape 19"/>
          <p:cNvSpPr/>
          <p:nvPr/>
        </p:nvSpPr>
        <p:spPr>
          <a:xfrm>
            <a:off x="6181344" y="3456432"/>
            <a:ext cx="5303520" cy="1508760"/>
          </a:xfrm>
          <a:prstGeom prst="roundRect">
            <a:avLst>
              <a:gd name="adj" fmla="val 3636"/>
            </a:avLst>
          </a:prstGeom>
          <a:solidFill>
            <a:srgbClr val="E8F3F1"/>
          </a:solidFill>
          <a:ln w="12700">
            <a:solidFill>
              <a:srgbClr val="E8F3F1"/>
            </a:solidFill>
            <a:prstDash val="solid"/>
          </a:ln>
        </p:spPr>
        <p:txBody>
          <a:bodyPr/>
          <a:lstStyle/>
          <a:p>
            <a:endParaRPr/>
          </a:p>
        </p:txBody>
      </p:sp>
      <p:sp>
        <p:nvSpPr>
          <p:cNvPr id="23" name="Shape 20"/>
          <p:cNvSpPr/>
          <p:nvPr/>
        </p:nvSpPr>
        <p:spPr>
          <a:xfrm>
            <a:off x="6181344" y="3456432"/>
            <a:ext cx="73152" cy="1508760"/>
          </a:xfrm>
          <a:prstGeom prst="rect">
            <a:avLst/>
          </a:prstGeom>
          <a:solidFill>
            <a:srgbClr val="2B8A7E"/>
          </a:solidFill>
          <a:ln w="12700">
            <a:solidFill>
              <a:srgbClr val="2B8A7E"/>
            </a:solidFill>
            <a:prstDash val="solid"/>
          </a:ln>
        </p:spPr>
        <p:txBody>
          <a:bodyPr/>
          <a:lstStyle/>
          <a:p>
            <a:endParaRPr/>
          </a:p>
        </p:txBody>
      </p:sp>
      <p:sp>
        <p:nvSpPr>
          <p:cNvPr id="24" name="Text 21"/>
          <p:cNvSpPr/>
          <p:nvPr/>
        </p:nvSpPr>
        <p:spPr>
          <a:xfrm>
            <a:off x="6409944" y="3657600"/>
            <a:ext cx="4882896" cy="438912"/>
          </a:xfrm>
          <a:prstGeom prst="rect">
            <a:avLst/>
          </a:prstGeom>
          <a:noFill/>
          <a:ln/>
        </p:spPr>
        <p:txBody>
          <a:bodyPr wrap="square" lIns="0" tIns="0" rIns="0" bIns="0" rtlCol="0" anchor="ctr">
            <a:normAutofit/>
          </a:bodyPr>
          <a:lstStyle/>
          <a:p>
            <a:pPr marL="0" indent="0">
              <a:buNone/>
            </a:pPr>
            <a:r>
              <a:rPr lang="en-US" sz="1450" b="1" dirty="0">
                <a:solidFill>
                  <a:srgbClr val="1D2A32"/>
                </a:solidFill>
                <a:latin typeface="Arial" pitchFamily="34" charset="0"/>
                <a:ea typeface="Arial" pitchFamily="34" charset="-122"/>
                <a:cs typeface="Arial" pitchFamily="34" charset="-120"/>
              </a:rPr>
              <a:t>LOCAL OPERATING CHOICE</a:t>
            </a:r>
            <a:endParaRPr lang="en-US" sz="1450" dirty="0"/>
          </a:p>
        </p:txBody>
      </p:sp>
      <p:sp>
        <p:nvSpPr>
          <p:cNvPr id="25" name="Text 22"/>
          <p:cNvSpPr/>
          <p:nvPr/>
        </p:nvSpPr>
        <p:spPr>
          <a:xfrm>
            <a:off x="6409944" y="4224528"/>
            <a:ext cx="4864608" cy="576072"/>
          </a:xfrm>
          <a:prstGeom prst="rect">
            <a:avLst/>
          </a:prstGeom>
          <a:noFill/>
          <a:ln/>
        </p:spPr>
        <p:txBody>
          <a:bodyPr wrap="square" lIns="0" tIns="0" rIns="0" bIns="0" rtlCol="0" anchor="t">
            <a:normAutofit/>
          </a:bodyPr>
          <a:lstStyle/>
          <a:p>
            <a:pPr marL="0" indent="0">
              <a:buNone/>
            </a:pPr>
            <a:r>
              <a:rPr lang="en-US" sz="1060" dirty="0">
                <a:solidFill>
                  <a:srgbClr val="5C6670"/>
                </a:solidFill>
                <a:latin typeface="Arial" pitchFamily="34" charset="0"/>
                <a:ea typeface="Arial" pitchFamily="34" charset="-122"/>
                <a:cs typeface="Arial" pitchFamily="34" charset="-120"/>
              </a:rPr>
              <a:t>An institution’s decisions about structure, roles, vendors, timelines, governance, and prevention.</a:t>
            </a:r>
            <a:endParaRPr lang="en-US" sz="1060" dirty="0"/>
          </a:p>
        </p:txBody>
      </p:sp>
      <p:sp>
        <p:nvSpPr>
          <p:cNvPr id="26" name="Shape 23"/>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27" name="Text 24"/>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A credible implementation plan identifies the category before assigning a deadline, owner, or budget.</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STATUS CHECK</a:t>
            </a:r>
            <a:endParaRPr lang="en-US" sz="750" dirty="0"/>
          </a:p>
        </p:txBody>
      </p:sp>
      <p:sp>
        <p:nvSpPr>
          <p:cNvPr id="3" name="Text 1"/>
          <p:cNvSpPr/>
          <p:nvPr/>
        </p:nvSpPr>
        <p:spPr>
          <a:xfrm>
            <a:off x="530352" y="438912"/>
            <a:ext cx="10588752" cy="438912"/>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What Changed Between December 2025 and September 2026?</a:t>
            </a:r>
            <a:endParaRPr lang="en-US" sz="2400" dirty="0"/>
          </a:p>
        </p:txBody>
      </p:sp>
      <p:sp>
        <p:nvSpPr>
          <p:cNvPr id="4" name="Text 2"/>
          <p:cNvSpPr/>
          <p:nvPr/>
        </p:nvSpPr>
        <p:spPr>
          <a:xfrm>
            <a:off x="548640" y="877824"/>
            <a:ext cx="10698480" cy="310896"/>
          </a:xfrm>
          <a:prstGeom prst="rect">
            <a:avLst/>
          </a:prstGeom>
          <a:noFill/>
          <a:ln/>
        </p:spPr>
        <p:txBody>
          <a:bodyPr wrap="square" lIns="0" tIns="0" rIns="0" bIns="0" rtlCol="0" anchor="ctr">
            <a:normAutofit/>
          </a:bodyPr>
          <a:lstStyle/>
          <a:p>
            <a:pPr marL="0" indent="0">
              <a:buNone/>
            </a:pPr>
            <a:r>
              <a:rPr lang="en-US" sz="1050" dirty="0">
                <a:solidFill>
                  <a:srgbClr val="5C6670"/>
                </a:solidFill>
                <a:latin typeface="Arial" pitchFamily="34" charset="0"/>
                <a:ea typeface="Arial" pitchFamily="34" charset="-122"/>
                <a:cs typeface="Arial" pitchFamily="34" charset="-120"/>
              </a:rPr>
              <a:t>Status as of September 24, 2026. Recheck immediately before presenting.</a:t>
            </a:r>
            <a:endParaRPr lang="en-US" sz="1050" dirty="0"/>
          </a:p>
        </p:txBody>
      </p:sp>
      <p:sp>
        <p:nvSpPr>
          <p:cNvPr id="5" name="Shape 3"/>
          <p:cNvSpPr/>
          <p:nvPr/>
        </p:nvSpPr>
        <p:spPr>
          <a:xfrm>
            <a:off x="530352" y="1234440"/>
            <a:ext cx="11137392" cy="0"/>
          </a:xfrm>
          <a:prstGeom prst="line">
            <a:avLst/>
          </a:prstGeom>
          <a:noFill/>
          <a:ln w="15240">
            <a:solidFill>
              <a:srgbClr val="DCE9E9"/>
            </a:solidFill>
            <a:prstDash val="solid"/>
          </a:ln>
        </p:spPr>
        <p:txBody>
          <a:bodyPr/>
          <a:lstStyle/>
          <a:p>
            <a:endParaRPr/>
          </a:p>
        </p:txBody>
      </p:sp>
      <p:pic>
        <p:nvPicPr>
          <p:cNvPr id="6"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7" name="Shape 4"/>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8" name="Text 5"/>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9" name="Text 6"/>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10" name="Text 7"/>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16</a:t>
            </a:r>
            <a:endParaRPr lang="en-US" sz="670" dirty="0"/>
          </a:p>
        </p:txBody>
      </p:sp>
      <p:sp>
        <p:nvSpPr>
          <p:cNvPr id="11" name="Shape 8"/>
          <p:cNvSpPr/>
          <p:nvPr/>
        </p:nvSpPr>
        <p:spPr>
          <a:xfrm>
            <a:off x="658368" y="1508760"/>
            <a:ext cx="3255264" cy="3813048"/>
          </a:xfrm>
          <a:prstGeom prst="roundRect">
            <a:avLst>
              <a:gd name="adj" fmla="val 1404"/>
            </a:avLst>
          </a:prstGeom>
          <a:solidFill>
            <a:srgbClr val="E9F1F7"/>
          </a:solidFill>
          <a:ln w="15240">
            <a:solidFill>
              <a:srgbClr val="0A5A91"/>
            </a:solidFill>
            <a:prstDash val="solid"/>
          </a:ln>
        </p:spPr>
        <p:txBody>
          <a:bodyPr/>
          <a:lstStyle/>
          <a:p>
            <a:endParaRPr/>
          </a:p>
        </p:txBody>
      </p:sp>
      <p:sp>
        <p:nvSpPr>
          <p:cNvPr id="12" name="Shape 9"/>
          <p:cNvSpPr/>
          <p:nvPr/>
        </p:nvSpPr>
        <p:spPr>
          <a:xfrm>
            <a:off x="886968" y="1764792"/>
            <a:ext cx="118872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13" name="Text 10"/>
          <p:cNvSpPr/>
          <p:nvPr/>
        </p:nvSpPr>
        <p:spPr>
          <a:xfrm>
            <a:off x="960120" y="1828800"/>
            <a:ext cx="1042416" cy="164592"/>
          </a:xfrm>
          <a:prstGeom prst="rect">
            <a:avLst/>
          </a:prstGeom>
          <a:noFill/>
          <a:ln/>
        </p:spPr>
        <p:txBody>
          <a:bodyPr wrap="square" lIns="0" tIns="0" rIns="0" bIns="0" rtlCol="0" anchor="ctr"/>
          <a:lstStyle/>
          <a:p>
            <a:pPr marL="0" indent="0" algn="ctr">
              <a:buNone/>
            </a:pPr>
            <a:r>
              <a:rPr lang="en-US" sz="880" b="1" dirty="0">
                <a:solidFill>
                  <a:srgbClr val="0A5A91"/>
                </a:solidFill>
                <a:latin typeface="Arial" pitchFamily="34" charset="0"/>
                <a:ea typeface="Arial" pitchFamily="34" charset="-122"/>
                <a:cs typeface="Arial" pitchFamily="34" charset="-120"/>
              </a:rPr>
              <a:t>IN EFFECT</a:t>
            </a:r>
            <a:endParaRPr lang="en-US" sz="880" dirty="0"/>
          </a:p>
        </p:txBody>
      </p:sp>
      <p:sp>
        <p:nvSpPr>
          <p:cNvPr id="14" name="Text 11"/>
          <p:cNvSpPr/>
          <p:nvPr/>
        </p:nvSpPr>
        <p:spPr>
          <a:xfrm>
            <a:off x="886968" y="2304288"/>
            <a:ext cx="2779776" cy="576072"/>
          </a:xfrm>
          <a:prstGeom prst="rect">
            <a:avLst/>
          </a:prstGeom>
          <a:noFill/>
          <a:ln/>
        </p:spPr>
        <p:txBody>
          <a:bodyPr wrap="square" lIns="0" tIns="0" rIns="0" bIns="0" rtlCol="0" anchor="ctr">
            <a:normAutofit/>
          </a:bodyPr>
          <a:lstStyle/>
          <a:p>
            <a:pPr marL="0" indent="0">
              <a:buNone/>
            </a:pPr>
            <a:r>
              <a:rPr lang="en-US" sz="1800" b="1" dirty="0">
                <a:solidFill>
                  <a:srgbClr val="1D2A32"/>
                </a:solidFill>
                <a:latin typeface="Arial" pitchFamily="34" charset="0"/>
                <a:ea typeface="Arial" pitchFamily="34" charset="-122"/>
                <a:cs typeface="Arial" pitchFamily="34" charset="-120"/>
              </a:rPr>
              <a:t>Federal baseline</a:t>
            </a:r>
            <a:endParaRPr lang="en-US" sz="1800" dirty="0"/>
          </a:p>
        </p:txBody>
      </p:sp>
      <p:sp>
        <p:nvSpPr>
          <p:cNvPr id="15" name="Text 12"/>
          <p:cNvSpPr/>
          <p:nvPr/>
        </p:nvSpPr>
        <p:spPr>
          <a:xfrm>
            <a:off x="886968" y="3008376"/>
            <a:ext cx="2779776" cy="1673352"/>
          </a:xfrm>
          <a:prstGeom prst="rect">
            <a:avLst/>
          </a:prstGeom>
          <a:noFill/>
          <a:ln/>
        </p:spPr>
        <p:txBody>
          <a:bodyPr wrap="square" lIns="0" tIns="0" rIns="0" bIns="0" rtlCol="0" anchor="ctr">
            <a:normAutofit/>
          </a:bodyPr>
          <a:lstStyle/>
          <a:p>
            <a:pPr marL="0" indent="0">
              <a:buNone/>
            </a:pPr>
            <a:r>
              <a:rPr lang="en-US" sz="1120" dirty="0">
                <a:solidFill>
                  <a:srgbClr val="5C6670"/>
                </a:solidFill>
                <a:latin typeface="Arial" pitchFamily="34" charset="0"/>
                <a:ea typeface="Arial" pitchFamily="34" charset="-122"/>
                <a:cs typeface="Arial" pitchFamily="34" charset="-120"/>
              </a:rPr>
              <a:t>The 2024 federal Title IX rule was vacated. The U.S. Department of Education states that the 2020 regulations remain in effect.</a:t>
            </a:r>
            <a:endParaRPr lang="en-US" sz="1120" dirty="0"/>
          </a:p>
        </p:txBody>
      </p:sp>
      <p:sp>
        <p:nvSpPr>
          <p:cNvPr id="16" name="Shape 13"/>
          <p:cNvSpPr/>
          <p:nvPr/>
        </p:nvSpPr>
        <p:spPr>
          <a:xfrm>
            <a:off x="4187952" y="1508760"/>
            <a:ext cx="3255264" cy="3813048"/>
          </a:xfrm>
          <a:prstGeom prst="roundRect">
            <a:avLst>
              <a:gd name="adj" fmla="val 1404"/>
            </a:avLst>
          </a:prstGeom>
          <a:solidFill>
            <a:srgbClr val="EEF4F4"/>
          </a:solidFill>
          <a:ln w="15240">
            <a:solidFill>
              <a:srgbClr val="006E72"/>
            </a:solidFill>
            <a:prstDash val="solid"/>
          </a:ln>
        </p:spPr>
        <p:txBody>
          <a:bodyPr/>
          <a:lstStyle/>
          <a:p>
            <a:endParaRPr/>
          </a:p>
        </p:txBody>
      </p:sp>
      <p:sp>
        <p:nvSpPr>
          <p:cNvPr id="17" name="Shape 14"/>
          <p:cNvSpPr/>
          <p:nvPr/>
        </p:nvSpPr>
        <p:spPr>
          <a:xfrm>
            <a:off x="4416552" y="1764792"/>
            <a:ext cx="118872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18" name="Text 15"/>
          <p:cNvSpPr/>
          <p:nvPr/>
        </p:nvSpPr>
        <p:spPr>
          <a:xfrm>
            <a:off x="4489704" y="1828800"/>
            <a:ext cx="1042416" cy="164592"/>
          </a:xfrm>
          <a:prstGeom prst="rect">
            <a:avLst/>
          </a:prstGeom>
          <a:noFill/>
          <a:ln/>
        </p:spPr>
        <p:txBody>
          <a:bodyPr wrap="square" lIns="0" tIns="0" rIns="0" bIns="0" rtlCol="0" anchor="ctr"/>
          <a:lstStyle/>
          <a:p>
            <a:pPr marL="0" indent="0" algn="ctr">
              <a:buNone/>
            </a:pPr>
            <a:r>
              <a:rPr lang="en-US" sz="880" b="1" dirty="0">
                <a:solidFill>
                  <a:srgbClr val="006E72"/>
                </a:solidFill>
                <a:latin typeface="Arial" pitchFamily="34" charset="0"/>
                <a:ea typeface="Arial" pitchFamily="34" charset="-122"/>
                <a:cs typeface="Arial" pitchFamily="34" charset="-120"/>
              </a:rPr>
              <a:t>OPERATIVE</a:t>
            </a:r>
            <a:endParaRPr lang="en-US" sz="880" dirty="0"/>
          </a:p>
        </p:txBody>
      </p:sp>
      <p:sp>
        <p:nvSpPr>
          <p:cNvPr id="19" name="Text 16"/>
          <p:cNvSpPr/>
          <p:nvPr/>
        </p:nvSpPr>
        <p:spPr>
          <a:xfrm>
            <a:off x="4416552" y="2304288"/>
            <a:ext cx="2779776" cy="576072"/>
          </a:xfrm>
          <a:prstGeom prst="rect">
            <a:avLst/>
          </a:prstGeom>
          <a:noFill/>
          <a:ln/>
        </p:spPr>
        <p:txBody>
          <a:bodyPr wrap="square" lIns="0" tIns="0" rIns="0" bIns="0" rtlCol="0" anchor="ctr">
            <a:normAutofit/>
          </a:bodyPr>
          <a:lstStyle/>
          <a:p>
            <a:pPr marL="0" indent="0">
              <a:buNone/>
            </a:pPr>
            <a:r>
              <a:rPr lang="en-US" sz="1800" b="1" dirty="0">
                <a:solidFill>
                  <a:srgbClr val="1D2A32"/>
                </a:solidFill>
                <a:latin typeface="Arial" pitchFamily="34" charset="0"/>
                <a:ea typeface="Arial" pitchFamily="34" charset="-122"/>
                <a:cs typeface="Arial" pitchFamily="34" charset="-120"/>
              </a:rPr>
              <a:t>Annual state reporting</a:t>
            </a:r>
            <a:endParaRPr lang="en-US" sz="1800" dirty="0"/>
          </a:p>
        </p:txBody>
      </p:sp>
      <p:sp>
        <p:nvSpPr>
          <p:cNvPr id="20" name="Text 17"/>
          <p:cNvSpPr/>
          <p:nvPr/>
        </p:nvSpPr>
        <p:spPr>
          <a:xfrm>
            <a:off x="4416552" y="3008376"/>
            <a:ext cx="2779776" cy="1673352"/>
          </a:xfrm>
          <a:prstGeom prst="rect">
            <a:avLst/>
          </a:prstGeom>
          <a:noFill/>
          <a:ln/>
        </p:spPr>
        <p:txBody>
          <a:bodyPr wrap="square" lIns="0" tIns="0" rIns="0" bIns="0" rtlCol="0" anchor="ctr">
            <a:normAutofit/>
          </a:bodyPr>
          <a:lstStyle/>
          <a:p>
            <a:pPr marL="0" indent="0">
              <a:buNone/>
            </a:pPr>
            <a:r>
              <a:rPr lang="en-US" sz="1120" dirty="0">
                <a:solidFill>
                  <a:srgbClr val="5C6670"/>
                </a:solidFill>
                <a:latin typeface="Arial" pitchFamily="34" charset="0"/>
                <a:ea typeface="Arial" pitchFamily="34" charset="-122"/>
                <a:cs typeface="Arial" pitchFamily="34" charset="-120"/>
              </a:rPr>
              <a:t>The first Education Code section 66282.1 report was due September 1, 2026, after public board presentation and website posting. FAIR CA is available for submission.</a:t>
            </a:r>
            <a:endParaRPr lang="en-US" sz="1120" dirty="0"/>
          </a:p>
        </p:txBody>
      </p:sp>
      <p:sp>
        <p:nvSpPr>
          <p:cNvPr id="21" name="Shape 18"/>
          <p:cNvSpPr/>
          <p:nvPr/>
        </p:nvSpPr>
        <p:spPr>
          <a:xfrm>
            <a:off x="7717536" y="1508760"/>
            <a:ext cx="3255264" cy="3813048"/>
          </a:xfrm>
          <a:prstGeom prst="roundRect">
            <a:avLst>
              <a:gd name="adj" fmla="val 1404"/>
            </a:avLst>
          </a:prstGeom>
          <a:solidFill>
            <a:srgbClr val="FDEBD9"/>
          </a:solidFill>
          <a:ln w="15240">
            <a:solidFill>
              <a:srgbClr val="F28C28"/>
            </a:solidFill>
            <a:prstDash val="solid"/>
          </a:ln>
        </p:spPr>
        <p:txBody>
          <a:bodyPr/>
          <a:lstStyle/>
          <a:p>
            <a:endParaRPr/>
          </a:p>
        </p:txBody>
      </p:sp>
      <p:sp>
        <p:nvSpPr>
          <p:cNvPr id="22" name="Shape 19"/>
          <p:cNvSpPr/>
          <p:nvPr/>
        </p:nvSpPr>
        <p:spPr>
          <a:xfrm>
            <a:off x="7946136" y="1764792"/>
            <a:ext cx="118872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23" name="Text 20"/>
          <p:cNvSpPr/>
          <p:nvPr/>
        </p:nvSpPr>
        <p:spPr>
          <a:xfrm>
            <a:off x="8019288" y="1828800"/>
            <a:ext cx="1042416" cy="164592"/>
          </a:xfrm>
          <a:prstGeom prst="rect">
            <a:avLst/>
          </a:prstGeom>
          <a:noFill/>
          <a:ln/>
        </p:spPr>
        <p:txBody>
          <a:bodyPr wrap="square" lIns="0" tIns="0" rIns="0" bIns="0" rtlCol="0" anchor="ctr"/>
          <a:lstStyle/>
          <a:p>
            <a:pPr marL="0" indent="0" algn="ctr">
              <a:buNone/>
            </a:pPr>
            <a:r>
              <a:rPr lang="en-US" sz="880" b="1" dirty="0">
                <a:solidFill>
                  <a:srgbClr val="F28C28"/>
                </a:solidFill>
                <a:latin typeface="Arial" pitchFamily="34" charset="0"/>
                <a:ea typeface="Arial" pitchFamily="34" charset="-122"/>
                <a:cs typeface="Arial" pitchFamily="34" charset="-120"/>
              </a:rPr>
              <a:t>PROPOSED</a:t>
            </a:r>
            <a:endParaRPr lang="en-US" sz="880" dirty="0"/>
          </a:p>
        </p:txBody>
      </p:sp>
      <p:sp>
        <p:nvSpPr>
          <p:cNvPr id="24" name="Text 21"/>
          <p:cNvSpPr/>
          <p:nvPr/>
        </p:nvSpPr>
        <p:spPr>
          <a:xfrm>
            <a:off x="7946136" y="2304288"/>
            <a:ext cx="2779776" cy="576072"/>
          </a:xfrm>
          <a:prstGeom prst="rect">
            <a:avLst/>
          </a:prstGeom>
          <a:noFill/>
          <a:ln/>
        </p:spPr>
        <p:txBody>
          <a:bodyPr wrap="square" lIns="0" tIns="0" rIns="0" bIns="0" rtlCol="0" anchor="ctr">
            <a:normAutofit/>
          </a:bodyPr>
          <a:lstStyle/>
          <a:p>
            <a:pPr marL="0" indent="0">
              <a:buNone/>
            </a:pPr>
            <a:r>
              <a:rPr lang="en-US" sz="1800" b="1" dirty="0">
                <a:solidFill>
                  <a:srgbClr val="1D2A32"/>
                </a:solidFill>
                <a:latin typeface="Arial" pitchFamily="34" charset="0"/>
                <a:ea typeface="Arial" pitchFamily="34" charset="-122"/>
                <a:cs typeface="Arial" pitchFamily="34" charset="-120"/>
              </a:rPr>
              <a:t>AB 1730 and the ERA</a:t>
            </a:r>
            <a:endParaRPr lang="en-US" sz="1800" dirty="0"/>
          </a:p>
        </p:txBody>
      </p:sp>
      <p:sp>
        <p:nvSpPr>
          <p:cNvPr id="25" name="Text 22"/>
          <p:cNvSpPr/>
          <p:nvPr/>
        </p:nvSpPr>
        <p:spPr>
          <a:xfrm>
            <a:off x="7946136" y="3008376"/>
            <a:ext cx="2779776" cy="1673352"/>
          </a:xfrm>
          <a:prstGeom prst="rect">
            <a:avLst/>
          </a:prstGeom>
          <a:noFill/>
          <a:ln/>
        </p:spPr>
        <p:txBody>
          <a:bodyPr wrap="square" lIns="0" tIns="0" rIns="0" bIns="0" rtlCol="0" anchor="ctr">
            <a:normAutofit/>
          </a:bodyPr>
          <a:lstStyle/>
          <a:p>
            <a:pPr marL="0" indent="0">
              <a:buNone/>
            </a:pPr>
            <a:r>
              <a:rPr lang="en-US" sz="1120" dirty="0">
                <a:solidFill>
                  <a:srgbClr val="5C6670"/>
                </a:solidFill>
                <a:latin typeface="Arial" pitchFamily="34" charset="0"/>
                <a:ea typeface="Arial" pitchFamily="34" charset="-122"/>
                <a:cs typeface="Arial" pitchFamily="34" charset="-120"/>
              </a:rPr>
              <a:t>AB 1730 proposed external civil rights resolution services, a civil rights coordinator, and a $100 million appropriation. It was held under submission on May 14, 2026 and is not operative law.</a:t>
            </a:r>
            <a:endParaRPr lang="en-US" sz="1120" dirty="0"/>
          </a:p>
        </p:txBody>
      </p:sp>
      <p:sp>
        <p:nvSpPr>
          <p:cNvPr id="26" name="Shape 23"/>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27" name="Text 24"/>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The statewide infrastructure remains unfinished. Local reporting, response, and prevention duties continue.</a:t>
            </a:r>
            <a:endParaRPr lang="en-US" sz="1000" dirty="0"/>
          </a:p>
        </p:txBody>
      </p:sp>
      <p:sp>
        <p:nvSpPr>
          <p:cNvPr id="28" name="Text 25"/>
          <p:cNvSpPr/>
          <p:nvPr/>
        </p:nvSpPr>
        <p:spPr>
          <a:xfrm>
            <a:off x="566928" y="6327648"/>
            <a:ext cx="9966960" cy="109728"/>
          </a:xfrm>
          <a:prstGeom prst="rect">
            <a:avLst/>
          </a:prstGeom>
          <a:noFill/>
          <a:ln/>
        </p:spPr>
        <p:txBody>
          <a:bodyPr wrap="square" lIns="0" tIns="0" rIns="0" bIns="0" rtlCol="0" anchor="ctr"/>
          <a:lstStyle/>
          <a:p>
            <a:pPr marL="0" indent="0">
              <a:buNone/>
            </a:pPr>
            <a:r>
              <a:rPr lang="en-US" sz="580" i="1" dirty="0">
                <a:solidFill>
                  <a:srgbClr val="8A949C"/>
                </a:solidFill>
                <a:latin typeface="Arial" pitchFamily="34" charset="0"/>
                <a:ea typeface="Arial" pitchFamily="34" charset="-122"/>
                <a:cs typeface="Arial" pitchFamily="34" charset="-120"/>
              </a:rPr>
              <a:t>Sources: U.S. Department of Education, CCCCO Title IX Reporting page, and California Legislative Information.</a:t>
            </a:r>
            <a:endParaRPr lang="en-US" sz="5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LOCAL CONTROL</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What Institutions Should Not Wait to Fix</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17</a:t>
            </a:r>
            <a:endParaRPr lang="en-US" sz="670" dirty="0"/>
          </a:p>
        </p:txBody>
      </p:sp>
      <p:sp>
        <p:nvSpPr>
          <p:cNvPr id="10" name="Shape 7"/>
          <p:cNvSpPr/>
          <p:nvPr/>
        </p:nvSpPr>
        <p:spPr>
          <a:xfrm>
            <a:off x="758952" y="1453896"/>
            <a:ext cx="420624" cy="420624"/>
          </a:xfrm>
          <a:prstGeom prst="ellipse">
            <a:avLst/>
          </a:prstGeom>
          <a:solidFill>
            <a:srgbClr val="006E72"/>
          </a:solidFill>
          <a:ln w="12700">
            <a:solidFill>
              <a:srgbClr val="006E72"/>
            </a:solidFill>
            <a:prstDash val="solid"/>
          </a:ln>
        </p:spPr>
        <p:txBody>
          <a:bodyPr/>
          <a:lstStyle/>
          <a:p>
            <a:endParaRPr/>
          </a:p>
        </p:txBody>
      </p:sp>
      <p:sp>
        <p:nvSpPr>
          <p:cNvPr id="11" name="Text 8"/>
          <p:cNvSpPr/>
          <p:nvPr/>
        </p:nvSpPr>
        <p:spPr>
          <a:xfrm>
            <a:off x="758952" y="1571671"/>
            <a:ext cx="420624" cy="11777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1</a:t>
            </a:r>
            <a:endParaRPr lang="en-US" sz="1050" dirty="0"/>
          </a:p>
        </p:txBody>
      </p:sp>
      <p:sp>
        <p:nvSpPr>
          <p:cNvPr id="12" name="Text 9"/>
          <p:cNvSpPr/>
          <p:nvPr/>
        </p:nvSpPr>
        <p:spPr>
          <a:xfrm>
            <a:off x="1362456" y="1389888"/>
            <a:ext cx="4407408" cy="292608"/>
          </a:xfrm>
          <a:prstGeom prst="rect">
            <a:avLst/>
          </a:prstGeom>
          <a:noFill/>
          <a:ln/>
        </p:spPr>
        <p:txBody>
          <a:bodyPr wrap="square" lIns="0" tIns="0" rIns="0" bIns="0" rtlCol="0" anchor="ctr"/>
          <a:lstStyle/>
          <a:p>
            <a:pPr marL="0" indent="0">
              <a:buNone/>
            </a:pPr>
            <a:r>
              <a:rPr lang="en-US" sz="1360" b="1" dirty="0">
                <a:solidFill>
                  <a:srgbClr val="1D2A32"/>
                </a:solidFill>
                <a:latin typeface="Arial" pitchFamily="34" charset="0"/>
                <a:ea typeface="Arial" pitchFamily="34" charset="-122"/>
                <a:cs typeface="Arial" pitchFamily="34" charset="-120"/>
              </a:rPr>
              <a:t>Broken reporting links</a:t>
            </a:r>
            <a:endParaRPr lang="en-US" sz="1360" dirty="0"/>
          </a:p>
        </p:txBody>
      </p:sp>
      <p:sp>
        <p:nvSpPr>
          <p:cNvPr id="13" name="Text 10"/>
          <p:cNvSpPr/>
          <p:nvPr/>
        </p:nvSpPr>
        <p:spPr>
          <a:xfrm>
            <a:off x="1362456" y="1773936"/>
            <a:ext cx="4407408" cy="502920"/>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Every listed reporting channel should be tested from the user’s perspective.</a:t>
            </a:r>
            <a:endParaRPr lang="en-US" sz="1020" dirty="0"/>
          </a:p>
        </p:txBody>
      </p:sp>
      <p:sp>
        <p:nvSpPr>
          <p:cNvPr id="14" name="Shape 11"/>
          <p:cNvSpPr/>
          <p:nvPr/>
        </p:nvSpPr>
        <p:spPr>
          <a:xfrm>
            <a:off x="758952" y="2843784"/>
            <a:ext cx="420624" cy="420624"/>
          </a:xfrm>
          <a:prstGeom prst="ellipse">
            <a:avLst/>
          </a:prstGeom>
          <a:solidFill>
            <a:srgbClr val="F28C28"/>
          </a:solidFill>
          <a:ln w="12700">
            <a:solidFill>
              <a:srgbClr val="F28C28"/>
            </a:solidFill>
            <a:prstDash val="solid"/>
          </a:ln>
        </p:spPr>
        <p:txBody>
          <a:bodyPr/>
          <a:lstStyle/>
          <a:p>
            <a:endParaRPr/>
          </a:p>
        </p:txBody>
      </p:sp>
      <p:sp>
        <p:nvSpPr>
          <p:cNvPr id="15" name="Text 12"/>
          <p:cNvSpPr/>
          <p:nvPr/>
        </p:nvSpPr>
        <p:spPr>
          <a:xfrm>
            <a:off x="758952" y="2961559"/>
            <a:ext cx="420624" cy="11777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2</a:t>
            </a:r>
            <a:endParaRPr lang="en-US" sz="1050" dirty="0"/>
          </a:p>
        </p:txBody>
      </p:sp>
      <p:sp>
        <p:nvSpPr>
          <p:cNvPr id="16" name="Text 13"/>
          <p:cNvSpPr/>
          <p:nvPr/>
        </p:nvSpPr>
        <p:spPr>
          <a:xfrm>
            <a:off x="1362456" y="2779776"/>
            <a:ext cx="4407408" cy="292608"/>
          </a:xfrm>
          <a:prstGeom prst="rect">
            <a:avLst/>
          </a:prstGeom>
          <a:noFill/>
          <a:ln/>
        </p:spPr>
        <p:txBody>
          <a:bodyPr wrap="square" lIns="0" tIns="0" rIns="0" bIns="0" rtlCol="0" anchor="ctr"/>
          <a:lstStyle/>
          <a:p>
            <a:pPr marL="0" indent="0">
              <a:buNone/>
            </a:pPr>
            <a:r>
              <a:rPr lang="en-US" sz="1360" b="1" dirty="0">
                <a:solidFill>
                  <a:srgbClr val="1D2A32"/>
                </a:solidFill>
                <a:latin typeface="Arial" pitchFamily="34" charset="0"/>
                <a:ea typeface="Arial" pitchFamily="34" charset="-122"/>
                <a:cs typeface="Arial" pitchFamily="34" charset="-120"/>
              </a:rPr>
              <a:t>Unclear routing</a:t>
            </a:r>
            <a:endParaRPr lang="en-US" sz="1360" dirty="0"/>
          </a:p>
        </p:txBody>
      </p:sp>
      <p:sp>
        <p:nvSpPr>
          <p:cNvPr id="17" name="Text 14"/>
          <p:cNvSpPr/>
          <p:nvPr/>
        </p:nvSpPr>
        <p:spPr>
          <a:xfrm>
            <a:off x="1362456" y="3163824"/>
            <a:ext cx="4407408" cy="502920"/>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HR, Student Conduct, EEO, ADA, and Title IX need a documented handoff protocol.</a:t>
            </a:r>
            <a:endParaRPr lang="en-US" sz="1020" dirty="0"/>
          </a:p>
        </p:txBody>
      </p:sp>
      <p:sp>
        <p:nvSpPr>
          <p:cNvPr id="18" name="Shape 15"/>
          <p:cNvSpPr/>
          <p:nvPr/>
        </p:nvSpPr>
        <p:spPr>
          <a:xfrm>
            <a:off x="758952" y="4233672"/>
            <a:ext cx="420624" cy="420624"/>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758952" y="4351447"/>
            <a:ext cx="420624" cy="11777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3</a:t>
            </a:r>
            <a:endParaRPr lang="en-US" sz="1050" dirty="0"/>
          </a:p>
        </p:txBody>
      </p:sp>
      <p:sp>
        <p:nvSpPr>
          <p:cNvPr id="20" name="Text 17"/>
          <p:cNvSpPr/>
          <p:nvPr/>
        </p:nvSpPr>
        <p:spPr>
          <a:xfrm>
            <a:off x="1362456" y="4169664"/>
            <a:ext cx="4407408" cy="292608"/>
          </a:xfrm>
          <a:prstGeom prst="rect">
            <a:avLst/>
          </a:prstGeom>
          <a:noFill/>
          <a:ln/>
        </p:spPr>
        <p:txBody>
          <a:bodyPr wrap="square" lIns="0" tIns="0" rIns="0" bIns="0" rtlCol="0" anchor="ctr"/>
          <a:lstStyle/>
          <a:p>
            <a:pPr marL="0" indent="0">
              <a:buNone/>
            </a:pPr>
            <a:r>
              <a:rPr lang="en-US" sz="1360" b="1" dirty="0">
                <a:solidFill>
                  <a:srgbClr val="1D2A32"/>
                </a:solidFill>
                <a:latin typeface="Arial" pitchFamily="34" charset="0"/>
                <a:ea typeface="Arial" pitchFamily="34" charset="-122"/>
                <a:cs typeface="Arial" pitchFamily="34" charset="-120"/>
              </a:rPr>
              <a:t>Role conflicts and gaps</a:t>
            </a:r>
            <a:endParaRPr lang="en-US" sz="1360" dirty="0"/>
          </a:p>
        </p:txBody>
      </p:sp>
      <p:sp>
        <p:nvSpPr>
          <p:cNvPr id="21" name="Text 18"/>
          <p:cNvSpPr/>
          <p:nvPr/>
        </p:nvSpPr>
        <p:spPr>
          <a:xfrm>
            <a:off x="1362456" y="4553712"/>
            <a:ext cx="4407408" cy="502920"/>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Name backups, reassignment triggers, and decision rights before a case arrives.</a:t>
            </a:r>
            <a:endParaRPr lang="en-US" sz="1020" dirty="0"/>
          </a:p>
        </p:txBody>
      </p:sp>
      <p:sp>
        <p:nvSpPr>
          <p:cNvPr id="22" name="Shape 19"/>
          <p:cNvSpPr/>
          <p:nvPr/>
        </p:nvSpPr>
        <p:spPr>
          <a:xfrm>
            <a:off x="6291072" y="1453896"/>
            <a:ext cx="420624" cy="420624"/>
          </a:xfrm>
          <a:prstGeom prst="ellipse">
            <a:avLst/>
          </a:prstGeom>
          <a:solidFill>
            <a:srgbClr val="F28C28"/>
          </a:solidFill>
          <a:ln w="12700">
            <a:solidFill>
              <a:srgbClr val="F28C28"/>
            </a:solidFill>
            <a:prstDash val="solid"/>
          </a:ln>
        </p:spPr>
        <p:txBody>
          <a:bodyPr/>
          <a:lstStyle/>
          <a:p>
            <a:endParaRPr/>
          </a:p>
        </p:txBody>
      </p:sp>
      <p:sp>
        <p:nvSpPr>
          <p:cNvPr id="23" name="Text 20"/>
          <p:cNvSpPr/>
          <p:nvPr/>
        </p:nvSpPr>
        <p:spPr>
          <a:xfrm>
            <a:off x="6291072" y="1571671"/>
            <a:ext cx="420624" cy="11777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4</a:t>
            </a:r>
            <a:endParaRPr lang="en-US" sz="1050" dirty="0"/>
          </a:p>
        </p:txBody>
      </p:sp>
      <p:sp>
        <p:nvSpPr>
          <p:cNvPr id="24" name="Text 21"/>
          <p:cNvSpPr/>
          <p:nvPr/>
        </p:nvSpPr>
        <p:spPr>
          <a:xfrm>
            <a:off x="6894576" y="1389888"/>
            <a:ext cx="4407408" cy="292608"/>
          </a:xfrm>
          <a:prstGeom prst="rect">
            <a:avLst/>
          </a:prstGeom>
          <a:noFill/>
          <a:ln/>
        </p:spPr>
        <p:txBody>
          <a:bodyPr wrap="square" lIns="0" tIns="0" rIns="0" bIns="0" rtlCol="0" anchor="ctr"/>
          <a:lstStyle/>
          <a:p>
            <a:pPr marL="0" indent="0">
              <a:buNone/>
            </a:pPr>
            <a:r>
              <a:rPr lang="en-US" sz="1360" b="1" dirty="0">
                <a:solidFill>
                  <a:srgbClr val="1D2A32"/>
                </a:solidFill>
                <a:latin typeface="Arial" pitchFamily="34" charset="0"/>
                <a:ea typeface="Arial" pitchFamily="34" charset="-122"/>
                <a:cs typeface="Arial" pitchFamily="34" charset="-120"/>
              </a:rPr>
              <a:t>Unmanaged vendor delay</a:t>
            </a:r>
            <a:endParaRPr lang="en-US" sz="1360" dirty="0"/>
          </a:p>
        </p:txBody>
      </p:sp>
      <p:sp>
        <p:nvSpPr>
          <p:cNvPr id="25" name="Text 22"/>
          <p:cNvSpPr/>
          <p:nvPr/>
        </p:nvSpPr>
        <p:spPr>
          <a:xfrm>
            <a:off x="6894576" y="1773936"/>
            <a:ext cx="4407408" cy="502920"/>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Use written scope, milestones, quality standards, and escalation points.</a:t>
            </a:r>
            <a:endParaRPr lang="en-US" sz="1020" dirty="0"/>
          </a:p>
        </p:txBody>
      </p:sp>
      <p:sp>
        <p:nvSpPr>
          <p:cNvPr id="26" name="Shape 23"/>
          <p:cNvSpPr/>
          <p:nvPr/>
        </p:nvSpPr>
        <p:spPr>
          <a:xfrm>
            <a:off x="6291072" y="2843784"/>
            <a:ext cx="420624" cy="420624"/>
          </a:xfrm>
          <a:prstGeom prst="ellipse">
            <a:avLst/>
          </a:prstGeom>
          <a:solidFill>
            <a:srgbClr val="006E72"/>
          </a:solidFill>
          <a:ln w="12700">
            <a:solidFill>
              <a:srgbClr val="006E72"/>
            </a:solidFill>
            <a:prstDash val="solid"/>
          </a:ln>
        </p:spPr>
        <p:txBody>
          <a:bodyPr/>
          <a:lstStyle/>
          <a:p>
            <a:endParaRPr/>
          </a:p>
        </p:txBody>
      </p:sp>
      <p:sp>
        <p:nvSpPr>
          <p:cNvPr id="27" name="Text 24"/>
          <p:cNvSpPr/>
          <p:nvPr/>
        </p:nvSpPr>
        <p:spPr>
          <a:xfrm>
            <a:off x="6291072" y="2961559"/>
            <a:ext cx="420624" cy="11777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5</a:t>
            </a:r>
            <a:endParaRPr lang="en-US" sz="1050" dirty="0"/>
          </a:p>
        </p:txBody>
      </p:sp>
      <p:sp>
        <p:nvSpPr>
          <p:cNvPr id="28" name="Text 25"/>
          <p:cNvSpPr/>
          <p:nvPr/>
        </p:nvSpPr>
        <p:spPr>
          <a:xfrm>
            <a:off x="6894576" y="2779776"/>
            <a:ext cx="4407408" cy="292608"/>
          </a:xfrm>
          <a:prstGeom prst="rect">
            <a:avLst/>
          </a:prstGeom>
          <a:noFill/>
          <a:ln/>
        </p:spPr>
        <p:txBody>
          <a:bodyPr wrap="square" lIns="0" tIns="0" rIns="0" bIns="0" rtlCol="0" anchor="ctr"/>
          <a:lstStyle/>
          <a:p>
            <a:pPr marL="0" indent="0">
              <a:buNone/>
            </a:pPr>
            <a:r>
              <a:rPr lang="en-US" sz="1360" b="1" dirty="0">
                <a:solidFill>
                  <a:srgbClr val="1D2A32"/>
                </a:solidFill>
                <a:latin typeface="Arial" pitchFamily="34" charset="0"/>
                <a:ea typeface="Arial" pitchFamily="34" charset="-122"/>
                <a:cs typeface="Arial" pitchFamily="34" charset="-120"/>
              </a:rPr>
              <a:t>Prevention without capacity</a:t>
            </a:r>
            <a:endParaRPr lang="en-US" sz="1360" dirty="0"/>
          </a:p>
        </p:txBody>
      </p:sp>
      <p:sp>
        <p:nvSpPr>
          <p:cNvPr id="29" name="Text 26"/>
          <p:cNvSpPr/>
          <p:nvPr/>
        </p:nvSpPr>
        <p:spPr>
          <a:xfrm>
            <a:off x="6894576" y="3163824"/>
            <a:ext cx="4407408" cy="502920"/>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Protect time, ownership, and budget for continuous prevention work.</a:t>
            </a:r>
            <a:endParaRPr lang="en-US" sz="1020" dirty="0"/>
          </a:p>
        </p:txBody>
      </p:sp>
      <p:sp>
        <p:nvSpPr>
          <p:cNvPr id="30" name="Shape 27"/>
          <p:cNvSpPr/>
          <p:nvPr/>
        </p:nvSpPr>
        <p:spPr>
          <a:xfrm>
            <a:off x="6291072" y="4233672"/>
            <a:ext cx="420624" cy="420624"/>
          </a:xfrm>
          <a:prstGeom prst="ellipse">
            <a:avLst/>
          </a:prstGeom>
          <a:solidFill>
            <a:srgbClr val="F28C28"/>
          </a:solidFill>
          <a:ln w="12700">
            <a:solidFill>
              <a:srgbClr val="F28C28"/>
            </a:solidFill>
            <a:prstDash val="solid"/>
          </a:ln>
        </p:spPr>
        <p:txBody>
          <a:bodyPr/>
          <a:lstStyle/>
          <a:p>
            <a:endParaRPr/>
          </a:p>
        </p:txBody>
      </p:sp>
      <p:sp>
        <p:nvSpPr>
          <p:cNvPr id="31" name="Text 28"/>
          <p:cNvSpPr/>
          <p:nvPr/>
        </p:nvSpPr>
        <p:spPr>
          <a:xfrm>
            <a:off x="6291072" y="4351447"/>
            <a:ext cx="420624" cy="11777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6</a:t>
            </a:r>
            <a:endParaRPr lang="en-US" sz="1050" dirty="0"/>
          </a:p>
        </p:txBody>
      </p:sp>
      <p:sp>
        <p:nvSpPr>
          <p:cNvPr id="32" name="Text 29"/>
          <p:cNvSpPr/>
          <p:nvPr/>
        </p:nvSpPr>
        <p:spPr>
          <a:xfrm>
            <a:off x="6894576" y="4169664"/>
            <a:ext cx="4407408" cy="292608"/>
          </a:xfrm>
          <a:prstGeom prst="rect">
            <a:avLst/>
          </a:prstGeom>
          <a:noFill/>
          <a:ln/>
        </p:spPr>
        <p:txBody>
          <a:bodyPr wrap="square" lIns="0" tIns="0" rIns="0" bIns="0" rtlCol="0" anchor="ctr"/>
          <a:lstStyle/>
          <a:p>
            <a:pPr marL="0" indent="0">
              <a:buNone/>
            </a:pPr>
            <a:r>
              <a:rPr lang="en-US" sz="1360" b="1" dirty="0">
                <a:solidFill>
                  <a:srgbClr val="1D2A32"/>
                </a:solidFill>
                <a:latin typeface="Arial" pitchFamily="34" charset="0"/>
                <a:ea typeface="Arial" pitchFamily="34" charset="-122"/>
                <a:cs typeface="Arial" pitchFamily="34" charset="-120"/>
              </a:rPr>
              <a:t>Data without meaning</a:t>
            </a:r>
            <a:endParaRPr lang="en-US" sz="1360" dirty="0"/>
          </a:p>
        </p:txBody>
      </p:sp>
      <p:sp>
        <p:nvSpPr>
          <p:cNvPr id="33" name="Text 30"/>
          <p:cNvSpPr/>
          <p:nvPr/>
        </p:nvSpPr>
        <p:spPr>
          <a:xfrm>
            <a:off x="6894576" y="4553712"/>
            <a:ext cx="4407408" cy="502920"/>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Use the first annual report to identify missing fields, long cycle times, and access barriers.</a:t>
            </a:r>
            <a:endParaRPr lang="en-US" sz="1020" dirty="0"/>
          </a:p>
        </p:txBody>
      </p:sp>
      <p:sp>
        <p:nvSpPr>
          <p:cNvPr id="34" name="Shape 31"/>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5" name="Text 32"/>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The absence of a statewide solution makes local clarity more important, not less.</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004D50"/>
        </a:solidFill>
        <a:effectLst/>
      </p:bgPr>
    </p:bg>
    <p:spTree>
      <p:nvGrpSpPr>
        <p:cNvPr id="1" name=""/>
        <p:cNvGrpSpPr/>
        <p:nvPr/>
      </p:nvGrpSpPr>
      <p:grpSpPr>
        <a:xfrm>
          <a:off x="0" y="0"/>
          <a:ext cx="0" cy="0"/>
          <a:chOff x="0" y="0"/>
          <a:chExt cx="0" cy="0"/>
        </a:xfrm>
      </p:grpSpPr>
      <p:pic>
        <p:nvPicPr>
          <p:cNvPr id="2" name="Image 0" descr="Decorative wave bands"/>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4709160"/>
            <a:ext cx="12191695" cy="2148840"/>
          </a:xfrm>
          <a:prstGeom prst="rect">
            <a:avLst/>
          </a:prstGeom>
        </p:spPr>
      </p:pic>
      <p:sp>
        <p:nvSpPr>
          <p:cNvPr id="3" name="Text 0"/>
          <p:cNvSpPr/>
          <p:nvPr/>
        </p:nvSpPr>
        <p:spPr>
          <a:xfrm>
            <a:off x="603504" y="576072"/>
            <a:ext cx="960120" cy="566928"/>
          </a:xfrm>
          <a:prstGeom prst="rect">
            <a:avLst/>
          </a:prstGeom>
          <a:noFill/>
          <a:ln/>
        </p:spPr>
        <p:txBody>
          <a:bodyPr wrap="square" lIns="0" tIns="0" rIns="0" bIns="0" rtlCol="0" anchor="ctr"/>
          <a:lstStyle/>
          <a:p>
            <a:pPr marL="0" indent="0">
              <a:buNone/>
            </a:pPr>
            <a:r>
              <a:rPr lang="en-US" sz="3200" b="1" dirty="0">
                <a:solidFill>
                  <a:srgbClr val="F28C28"/>
                </a:solidFill>
                <a:latin typeface="Arial" pitchFamily="34" charset="0"/>
                <a:ea typeface="Arial" pitchFamily="34" charset="-122"/>
                <a:cs typeface="Arial" pitchFamily="34" charset="-120"/>
              </a:rPr>
              <a:t>03</a:t>
            </a:r>
            <a:endParaRPr lang="en-US" sz="3200" dirty="0"/>
          </a:p>
        </p:txBody>
      </p:sp>
      <p:sp>
        <p:nvSpPr>
          <p:cNvPr id="4" name="Text 1"/>
          <p:cNvSpPr/>
          <p:nvPr/>
        </p:nvSpPr>
        <p:spPr>
          <a:xfrm>
            <a:off x="603504" y="1335024"/>
            <a:ext cx="10012680" cy="1188720"/>
          </a:xfrm>
          <a:prstGeom prst="rect">
            <a:avLst/>
          </a:prstGeom>
          <a:noFill/>
          <a:ln/>
        </p:spPr>
        <p:txBody>
          <a:bodyPr wrap="square" lIns="0" tIns="0" rIns="0" bIns="0" rtlCol="0" anchor="ctr">
            <a:normAutofit/>
          </a:bodyPr>
          <a:lstStyle/>
          <a:p>
            <a:pPr marL="0" indent="0">
              <a:buNone/>
            </a:pPr>
            <a:r>
              <a:rPr lang="en-US" sz="3300" b="1" dirty="0">
                <a:solidFill>
                  <a:srgbClr val="FFFFFF"/>
                </a:solidFill>
                <a:latin typeface="Arial" pitchFamily="34" charset="0"/>
                <a:ea typeface="Arial" pitchFamily="34" charset="-122"/>
                <a:cs typeface="Arial" pitchFamily="34" charset="-120"/>
              </a:rPr>
              <a:t>Build the Local Operating System</a:t>
            </a:r>
            <a:endParaRPr lang="en-US" sz="3300" dirty="0"/>
          </a:p>
        </p:txBody>
      </p:sp>
      <p:sp>
        <p:nvSpPr>
          <p:cNvPr id="5" name="Text 2"/>
          <p:cNvSpPr/>
          <p:nvPr/>
        </p:nvSpPr>
        <p:spPr>
          <a:xfrm>
            <a:off x="640080" y="2779776"/>
            <a:ext cx="9235440" cy="640080"/>
          </a:xfrm>
          <a:prstGeom prst="rect">
            <a:avLst/>
          </a:prstGeom>
          <a:noFill/>
          <a:ln/>
        </p:spPr>
        <p:txBody>
          <a:bodyPr wrap="square" lIns="0" tIns="0" rIns="0" bIns="0" rtlCol="0" anchor="ctr">
            <a:normAutofit/>
          </a:bodyPr>
          <a:lstStyle/>
          <a:p>
            <a:pPr marL="0" indent="0">
              <a:buNone/>
            </a:pPr>
            <a:r>
              <a:rPr lang="en-US" sz="1620" dirty="0">
                <a:solidFill>
                  <a:srgbClr val="DCE9E9"/>
                </a:solidFill>
                <a:latin typeface="Arial" pitchFamily="34" charset="0"/>
                <a:ea typeface="Arial" pitchFamily="34" charset="-122"/>
                <a:cs typeface="Arial" pitchFamily="34" charset="-120"/>
              </a:rPr>
              <a:t>Five implementation moves within institutional control: WAVES.</a:t>
            </a:r>
            <a:endParaRPr lang="en-US" sz="1620" dirty="0"/>
          </a:p>
        </p:txBody>
      </p:sp>
      <p:pic>
        <p:nvPicPr>
          <p:cNvPr id="6" name="Image 1" descr="BBK logo mark"/>
          <p:cNvPicPr>
            <a:picLocks noChangeAspect="1"/>
          </p:cNvPicPr>
          <p:nvPr/>
        </p:nvPicPr>
        <p:blipFill>
          <a:blip r:embed="rId5"/>
          <a:stretch>
            <a:fillRect/>
          </a:stretch>
        </p:blipFill>
        <p:spPr>
          <a:xfrm>
            <a:off x="11267898" y="347472"/>
            <a:ext cx="497941" cy="502920"/>
          </a:xfrm>
          <a:prstGeom prst="rect">
            <a:avLst/>
          </a:prstGeom>
        </p:spPr>
      </p:pic>
      <p:sp>
        <p:nvSpPr>
          <p:cNvPr id="7" name="Text 3"/>
          <p:cNvSpPr/>
          <p:nvPr/>
        </p:nvSpPr>
        <p:spPr>
          <a:xfrm>
            <a:off x="274320" y="6537960"/>
            <a:ext cx="1097280" cy="128016"/>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4"/>
          <p:cNvSpPr/>
          <p:nvPr/>
        </p:nvSpPr>
        <p:spPr>
          <a:xfrm>
            <a:off x="11667744" y="6537960"/>
            <a:ext cx="228600" cy="128016"/>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18</a:t>
            </a:r>
            <a:endParaRPr lang="en-US" sz="67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IMPLEMENTATION FRAMEWORK</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WAVES: Five Moves Within Local Control</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19</a:t>
            </a:r>
            <a:endParaRPr lang="en-US" sz="670" dirty="0"/>
          </a:p>
        </p:txBody>
      </p:sp>
      <p:sp>
        <p:nvSpPr>
          <p:cNvPr id="10" name="Shape 7"/>
          <p:cNvSpPr/>
          <p:nvPr/>
        </p:nvSpPr>
        <p:spPr>
          <a:xfrm>
            <a:off x="502920" y="1435608"/>
            <a:ext cx="2066544" cy="4069080"/>
          </a:xfrm>
          <a:prstGeom prst="roundRect">
            <a:avLst>
              <a:gd name="adj" fmla="val 2655"/>
            </a:avLst>
          </a:prstGeom>
          <a:solidFill>
            <a:srgbClr val="EEF4F4"/>
          </a:solidFill>
          <a:ln w="12700">
            <a:solidFill>
              <a:srgbClr val="BFD6D6"/>
            </a:solidFill>
            <a:prstDash val="solid"/>
          </a:ln>
        </p:spPr>
        <p:txBody>
          <a:bodyPr/>
          <a:lstStyle/>
          <a:p>
            <a:endParaRPr/>
          </a:p>
        </p:txBody>
      </p:sp>
      <p:sp>
        <p:nvSpPr>
          <p:cNvPr id="11" name="Shape 8"/>
          <p:cNvSpPr/>
          <p:nvPr/>
        </p:nvSpPr>
        <p:spPr>
          <a:xfrm>
            <a:off x="1115568" y="1719072"/>
            <a:ext cx="841248" cy="841248"/>
          </a:xfrm>
          <a:prstGeom prst="ellipse">
            <a:avLst/>
          </a:prstGeom>
          <a:solidFill>
            <a:srgbClr val="006E72"/>
          </a:solidFill>
          <a:ln w="12700">
            <a:solidFill>
              <a:srgbClr val="006E72"/>
            </a:solidFill>
            <a:prstDash val="solid"/>
          </a:ln>
        </p:spPr>
        <p:txBody>
          <a:bodyPr/>
          <a:lstStyle/>
          <a:p>
            <a:endParaRPr/>
          </a:p>
        </p:txBody>
      </p:sp>
      <p:sp>
        <p:nvSpPr>
          <p:cNvPr id="12" name="Text 9"/>
          <p:cNvSpPr/>
          <p:nvPr/>
        </p:nvSpPr>
        <p:spPr>
          <a:xfrm>
            <a:off x="1115568" y="1938528"/>
            <a:ext cx="841248" cy="2743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W</a:t>
            </a:r>
            <a:endParaRPr lang="en-US" sz="2000" dirty="0"/>
          </a:p>
        </p:txBody>
      </p:sp>
      <p:sp>
        <p:nvSpPr>
          <p:cNvPr id="13" name="Text 10"/>
          <p:cNvSpPr/>
          <p:nvPr/>
        </p:nvSpPr>
        <p:spPr>
          <a:xfrm>
            <a:off x="685800" y="2807208"/>
            <a:ext cx="1700784" cy="868680"/>
          </a:xfrm>
          <a:prstGeom prst="rect">
            <a:avLst/>
          </a:prstGeom>
          <a:noFill/>
          <a:ln/>
        </p:spPr>
        <p:txBody>
          <a:bodyPr wrap="square" lIns="0" tIns="0" rIns="0" bIns="0" rtlCol="0" anchor="ctr">
            <a:normAutofit/>
          </a:bodyPr>
          <a:lstStyle/>
          <a:p>
            <a:pPr marL="0" indent="0" algn="ctr">
              <a:buNone/>
            </a:pPr>
            <a:r>
              <a:rPr lang="en-US" sz="1320" b="1" dirty="0">
                <a:solidFill>
                  <a:srgbClr val="1D2A32"/>
                </a:solidFill>
                <a:latin typeface="Arial" pitchFamily="34" charset="0"/>
                <a:ea typeface="Arial" pitchFamily="34" charset="-122"/>
                <a:cs typeface="Arial" pitchFamily="34" charset="-120"/>
              </a:rPr>
              <a:t>Work from a verified baseline</a:t>
            </a:r>
            <a:endParaRPr lang="en-US" sz="1320" dirty="0"/>
          </a:p>
        </p:txBody>
      </p:sp>
      <p:sp>
        <p:nvSpPr>
          <p:cNvPr id="14" name="Text 11"/>
          <p:cNvSpPr/>
          <p:nvPr/>
        </p:nvSpPr>
        <p:spPr>
          <a:xfrm>
            <a:off x="704088" y="3886200"/>
            <a:ext cx="1664208" cy="1005840"/>
          </a:xfrm>
          <a:prstGeom prst="rect">
            <a:avLst/>
          </a:prstGeom>
          <a:noFill/>
          <a:ln/>
        </p:spPr>
        <p:txBody>
          <a:bodyPr wrap="square" lIns="0" tIns="0" rIns="0" bIns="0" rtlCol="0" anchor="ctr">
            <a:normAutofit/>
          </a:bodyPr>
          <a:lstStyle/>
          <a:p>
            <a:pPr marL="0" indent="0" algn="ctr">
              <a:buNone/>
            </a:pPr>
            <a:r>
              <a:rPr lang="en-US" sz="980" dirty="0">
                <a:solidFill>
                  <a:srgbClr val="5C6670"/>
                </a:solidFill>
                <a:latin typeface="Arial" pitchFamily="34" charset="0"/>
                <a:ea typeface="Arial" pitchFamily="34" charset="-122"/>
                <a:cs typeface="Arial" pitchFamily="34" charset="-120"/>
              </a:rPr>
              <a:t>Align law, policy, website, forms, and actual practice.</a:t>
            </a:r>
            <a:endParaRPr lang="en-US" sz="980" dirty="0"/>
          </a:p>
        </p:txBody>
      </p:sp>
      <p:sp>
        <p:nvSpPr>
          <p:cNvPr id="15" name="Shape 12"/>
          <p:cNvSpPr/>
          <p:nvPr/>
        </p:nvSpPr>
        <p:spPr>
          <a:xfrm>
            <a:off x="2843784" y="1435608"/>
            <a:ext cx="2066544" cy="4069080"/>
          </a:xfrm>
          <a:prstGeom prst="roundRect">
            <a:avLst>
              <a:gd name="adj" fmla="val 2655"/>
            </a:avLst>
          </a:prstGeom>
          <a:solidFill>
            <a:srgbClr val="FDEBD9"/>
          </a:solidFill>
          <a:ln w="12700">
            <a:solidFill>
              <a:srgbClr val="F3C99D"/>
            </a:solidFill>
            <a:prstDash val="solid"/>
          </a:ln>
        </p:spPr>
        <p:txBody>
          <a:bodyPr/>
          <a:lstStyle/>
          <a:p>
            <a:endParaRPr/>
          </a:p>
        </p:txBody>
      </p:sp>
      <p:sp>
        <p:nvSpPr>
          <p:cNvPr id="16" name="Shape 13"/>
          <p:cNvSpPr/>
          <p:nvPr/>
        </p:nvSpPr>
        <p:spPr>
          <a:xfrm>
            <a:off x="3456432" y="1719072"/>
            <a:ext cx="841248" cy="841248"/>
          </a:xfrm>
          <a:prstGeom prst="ellipse">
            <a:avLst/>
          </a:prstGeom>
          <a:solidFill>
            <a:srgbClr val="F28C28"/>
          </a:solidFill>
          <a:ln w="12700">
            <a:solidFill>
              <a:srgbClr val="F28C28"/>
            </a:solidFill>
            <a:prstDash val="solid"/>
          </a:ln>
        </p:spPr>
        <p:txBody>
          <a:bodyPr/>
          <a:lstStyle/>
          <a:p>
            <a:endParaRPr/>
          </a:p>
        </p:txBody>
      </p:sp>
      <p:sp>
        <p:nvSpPr>
          <p:cNvPr id="17" name="Text 14"/>
          <p:cNvSpPr/>
          <p:nvPr/>
        </p:nvSpPr>
        <p:spPr>
          <a:xfrm>
            <a:off x="3456432" y="1938528"/>
            <a:ext cx="841248" cy="2743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A</a:t>
            </a:r>
            <a:endParaRPr lang="en-US" sz="2000" dirty="0"/>
          </a:p>
        </p:txBody>
      </p:sp>
      <p:sp>
        <p:nvSpPr>
          <p:cNvPr id="18" name="Text 15"/>
          <p:cNvSpPr/>
          <p:nvPr/>
        </p:nvSpPr>
        <p:spPr>
          <a:xfrm>
            <a:off x="3026664" y="2807208"/>
            <a:ext cx="1700784" cy="868680"/>
          </a:xfrm>
          <a:prstGeom prst="rect">
            <a:avLst/>
          </a:prstGeom>
          <a:noFill/>
          <a:ln/>
        </p:spPr>
        <p:txBody>
          <a:bodyPr wrap="square" lIns="0" tIns="0" rIns="0" bIns="0" rtlCol="0" anchor="ctr">
            <a:normAutofit/>
          </a:bodyPr>
          <a:lstStyle/>
          <a:p>
            <a:pPr marL="0" indent="0" algn="ctr">
              <a:buNone/>
            </a:pPr>
            <a:r>
              <a:rPr lang="en-US" sz="1320" b="1" dirty="0">
                <a:solidFill>
                  <a:srgbClr val="1D2A32"/>
                </a:solidFill>
                <a:latin typeface="Arial" pitchFamily="34" charset="0"/>
                <a:ea typeface="Arial" pitchFamily="34" charset="-122"/>
                <a:cs typeface="Arial" pitchFamily="34" charset="-120"/>
              </a:rPr>
              <a:t>Assign accountable ownership</a:t>
            </a:r>
            <a:endParaRPr lang="en-US" sz="1320" dirty="0"/>
          </a:p>
        </p:txBody>
      </p:sp>
      <p:sp>
        <p:nvSpPr>
          <p:cNvPr id="19" name="Text 16"/>
          <p:cNvSpPr/>
          <p:nvPr/>
        </p:nvSpPr>
        <p:spPr>
          <a:xfrm>
            <a:off x="3044952" y="3886200"/>
            <a:ext cx="1664208" cy="1005840"/>
          </a:xfrm>
          <a:prstGeom prst="rect">
            <a:avLst/>
          </a:prstGeom>
          <a:noFill/>
          <a:ln/>
        </p:spPr>
        <p:txBody>
          <a:bodyPr wrap="square" lIns="0" tIns="0" rIns="0" bIns="0" rtlCol="0" anchor="ctr">
            <a:normAutofit/>
          </a:bodyPr>
          <a:lstStyle/>
          <a:p>
            <a:pPr marL="0" indent="0" algn="ctr">
              <a:buNone/>
            </a:pPr>
            <a:r>
              <a:rPr lang="en-US" sz="980" dirty="0">
                <a:solidFill>
                  <a:srgbClr val="5C6670"/>
                </a:solidFill>
                <a:latin typeface="Arial" pitchFamily="34" charset="0"/>
                <a:ea typeface="Arial" pitchFamily="34" charset="-122"/>
                <a:cs typeface="Arial" pitchFamily="34" charset="-120"/>
              </a:rPr>
              <a:t>Clarify authority, backups, conflicts, and executive access.</a:t>
            </a:r>
            <a:endParaRPr lang="en-US" sz="980" dirty="0"/>
          </a:p>
        </p:txBody>
      </p:sp>
      <p:sp>
        <p:nvSpPr>
          <p:cNvPr id="20" name="Shape 17"/>
          <p:cNvSpPr/>
          <p:nvPr/>
        </p:nvSpPr>
        <p:spPr>
          <a:xfrm>
            <a:off x="5184648" y="1435608"/>
            <a:ext cx="2066544" cy="4069080"/>
          </a:xfrm>
          <a:prstGeom prst="roundRect">
            <a:avLst>
              <a:gd name="adj" fmla="val 2655"/>
            </a:avLst>
          </a:prstGeom>
          <a:solidFill>
            <a:srgbClr val="EEF4F4"/>
          </a:solidFill>
          <a:ln w="12700">
            <a:solidFill>
              <a:srgbClr val="BFD6D6"/>
            </a:solidFill>
            <a:prstDash val="solid"/>
          </a:ln>
        </p:spPr>
        <p:txBody>
          <a:bodyPr/>
          <a:lstStyle/>
          <a:p>
            <a:endParaRPr/>
          </a:p>
        </p:txBody>
      </p:sp>
      <p:sp>
        <p:nvSpPr>
          <p:cNvPr id="21" name="Shape 18"/>
          <p:cNvSpPr/>
          <p:nvPr/>
        </p:nvSpPr>
        <p:spPr>
          <a:xfrm>
            <a:off x="5797296" y="1719072"/>
            <a:ext cx="841248" cy="841248"/>
          </a:xfrm>
          <a:prstGeom prst="ellipse">
            <a:avLst/>
          </a:prstGeom>
          <a:solidFill>
            <a:srgbClr val="006E72"/>
          </a:solidFill>
          <a:ln w="12700">
            <a:solidFill>
              <a:srgbClr val="006E72"/>
            </a:solidFill>
            <a:prstDash val="solid"/>
          </a:ln>
        </p:spPr>
        <p:txBody>
          <a:bodyPr/>
          <a:lstStyle/>
          <a:p>
            <a:endParaRPr/>
          </a:p>
        </p:txBody>
      </p:sp>
      <p:sp>
        <p:nvSpPr>
          <p:cNvPr id="22" name="Text 19"/>
          <p:cNvSpPr/>
          <p:nvPr/>
        </p:nvSpPr>
        <p:spPr>
          <a:xfrm>
            <a:off x="5797296" y="1938528"/>
            <a:ext cx="841248" cy="2743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V</a:t>
            </a:r>
            <a:endParaRPr lang="en-US" sz="2000" dirty="0"/>
          </a:p>
        </p:txBody>
      </p:sp>
      <p:sp>
        <p:nvSpPr>
          <p:cNvPr id="23" name="Text 20"/>
          <p:cNvSpPr/>
          <p:nvPr/>
        </p:nvSpPr>
        <p:spPr>
          <a:xfrm>
            <a:off x="5367528" y="2807208"/>
            <a:ext cx="1700784" cy="868680"/>
          </a:xfrm>
          <a:prstGeom prst="rect">
            <a:avLst/>
          </a:prstGeom>
          <a:noFill/>
          <a:ln/>
        </p:spPr>
        <p:txBody>
          <a:bodyPr wrap="square" lIns="0" tIns="0" rIns="0" bIns="0" rtlCol="0" anchor="ctr">
            <a:normAutofit/>
          </a:bodyPr>
          <a:lstStyle/>
          <a:p>
            <a:pPr marL="0" indent="0" algn="ctr">
              <a:buNone/>
            </a:pPr>
            <a:r>
              <a:rPr lang="en-US" sz="1320" b="1" dirty="0">
                <a:solidFill>
                  <a:srgbClr val="1D2A32"/>
                </a:solidFill>
                <a:latin typeface="Arial" pitchFamily="34" charset="0"/>
                <a:ea typeface="Arial" pitchFamily="34" charset="-122"/>
                <a:cs typeface="Arial" pitchFamily="34" charset="-120"/>
              </a:rPr>
              <a:t>Validate the front door and case flow</a:t>
            </a:r>
            <a:endParaRPr lang="en-US" sz="1320" dirty="0"/>
          </a:p>
        </p:txBody>
      </p:sp>
      <p:sp>
        <p:nvSpPr>
          <p:cNvPr id="24" name="Text 21"/>
          <p:cNvSpPr/>
          <p:nvPr/>
        </p:nvSpPr>
        <p:spPr>
          <a:xfrm>
            <a:off x="5385816" y="3886200"/>
            <a:ext cx="1664208" cy="1005840"/>
          </a:xfrm>
          <a:prstGeom prst="rect">
            <a:avLst/>
          </a:prstGeom>
          <a:noFill/>
          <a:ln/>
        </p:spPr>
        <p:txBody>
          <a:bodyPr wrap="square" lIns="0" tIns="0" rIns="0" bIns="0" rtlCol="0" anchor="ctr">
            <a:normAutofit/>
          </a:bodyPr>
          <a:lstStyle/>
          <a:p>
            <a:pPr marL="0" indent="0" algn="ctr">
              <a:buNone/>
            </a:pPr>
            <a:r>
              <a:rPr lang="en-US" sz="980" dirty="0">
                <a:solidFill>
                  <a:srgbClr val="5C6670"/>
                </a:solidFill>
                <a:latin typeface="Arial" pitchFamily="34" charset="0"/>
                <a:ea typeface="Arial" pitchFamily="34" charset="-122"/>
                <a:cs typeface="Arial" pitchFamily="34" charset="-120"/>
              </a:rPr>
              <a:t>Test intake, routing, milestones, and communication.</a:t>
            </a:r>
            <a:endParaRPr lang="en-US" sz="980" dirty="0"/>
          </a:p>
        </p:txBody>
      </p:sp>
      <p:sp>
        <p:nvSpPr>
          <p:cNvPr id="25" name="Shape 22"/>
          <p:cNvSpPr/>
          <p:nvPr/>
        </p:nvSpPr>
        <p:spPr>
          <a:xfrm>
            <a:off x="7525512" y="1435608"/>
            <a:ext cx="2066544" cy="4069080"/>
          </a:xfrm>
          <a:prstGeom prst="roundRect">
            <a:avLst>
              <a:gd name="adj" fmla="val 2655"/>
            </a:avLst>
          </a:prstGeom>
          <a:solidFill>
            <a:srgbClr val="FDEBD9"/>
          </a:solidFill>
          <a:ln w="12700">
            <a:solidFill>
              <a:srgbClr val="F3C99D"/>
            </a:solidFill>
            <a:prstDash val="solid"/>
          </a:ln>
        </p:spPr>
        <p:txBody>
          <a:bodyPr/>
          <a:lstStyle/>
          <a:p>
            <a:endParaRPr/>
          </a:p>
        </p:txBody>
      </p:sp>
      <p:sp>
        <p:nvSpPr>
          <p:cNvPr id="26" name="Shape 23"/>
          <p:cNvSpPr/>
          <p:nvPr/>
        </p:nvSpPr>
        <p:spPr>
          <a:xfrm>
            <a:off x="8138160" y="1719072"/>
            <a:ext cx="841248" cy="841248"/>
          </a:xfrm>
          <a:prstGeom prst="ellipse">
            <a:avLst/>
          </a:prstGeom>
          <a:solidFill>
            <a:srgbClr val="F28C28"/>
          </a:solidFill>
          <a:ln w="12700">
            <a:solidFill>
              <a:srgbClr val="F28C28"/>
            </a:solidFill>
            <a:prstDash val="solid"/>
          </a:ln>
        </p:spPr>
        <p:txBody>
          <a:bodyPr/>
          <a:lstStyle/>
          <a:p>
            <a:endParaRPr/>
          </a:p>
        </p:txBody>
      </p:sp>
      <p:sp>
        <p:nvSpPr>
          <p:cNvPr id="27" name="Text 24"/>
          <p:cNvSpPr/>
          <p:nvPr/>
        </p:nvSpPr>
        <p:spPr>
          <a:xfrm>
            <a:off x="8138160" y="1938528"/>
            <a:ext cx="841248" cy="2743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E</a:t>
            </a:r>
            <a:endParaRPr lang="en-US" sz="2000" dirty="0"/>
          </a:p>
        </p:txBody>
      </p:sp>
      <p:sp>
        <p:nvSpPr>
          <p:cNvPr id="28" name="Text 25"/>
          <p:cNvSpPr/>
          <p:nvPr/>
        </p:nvSpPr>
        <p:spPr>
          <a:xfrm>
            <a:off x="7708392" y="2807208"/>
            <a:ext cx="1700784" cy="868680"/>
          </a:xfrm>
          <a:prstGeom prst="rect">
            <a:avLst/>
          </a:prstGeom>
          <a:noFill/>
          <a:ln/>
        </p:spPr>
        <p:txBody>
          <a:bodyPr wrap="square" lIns="0" tIns="0" rIns="0" bIns="0" rtlCol="0" anchor="ctr">
            <a:normAutofit/>
          </a:bodyPr>
          <a:lstStyle/>
          <a:p>
            <a:pPr marL="0" indent="0" algn="ctr">
              <a:buNone/>
            </a:pPr>
            <a:r>
              <a:rPr lang="en-US" sz="1320" b="1" dirty="0">
                <a:solidFill>
                  <a:srgbClr val="1D2A32"/>
                </a:solidFill>
                <a:latin typeface="Arial" pitchFamily="34" charset="0"/>
                <a:ea typeface="Arial" pitchFamily="34" charset="-122"/>
                <a:cs typeface="Arial" pitchFamily="34" charset="-120"/>
              </a:rPr>
              <a:t>Equip response and prevention capacity</a:t>
            </a:r>
            <a:endParaRPr lang="en-US" sz="1320" dirty="0"/>
          </a:p>
        </p:txBody>
      </p:sp>
      <p:sp>
        <p:nvSpPr>
          <p:cNvPr id="29" name="Text 26"/>
          <p:cNvSpPr/>
          <p:nvPr/>
        </p:nvSpPr>
        <p:spPr>
          <a:xfrm>
            <a:off x="7726680" y="3886200"/>
            <a:ext cx="1664208" cy="1005840"/>
          </a:xfrm>
          <a:prstGeom prst="rect">
            <a:avLst/>
          </a:prstGeom>
          <a:noFill/>
          <a:ln/>
        </p:spPr>
        <p:txBody>
          <a:bodyPr wrap="square" lIns="0" tIns="0" rIns="0" bIns="0" rtlCol="0" anchor="ctr">
            <a:normAutofit/>
          </a:bodyPr>
          <a:lstStyle/>
          <a:p>
            <a:pPr marL="0" indent="0" algn="ctr">
              <a:buNone/>
            </a:pPr>
            <a:r>
              <a:rPr lang="en-US" sz="980" dirty="0">
                <a:solidFill>
                  <a:srgbClr val="5C6670"/>
                </a:solidFill>
                <a:latin typeface="Arial" pitchFamily="34" charset="0"/>
                <a:ea typeface="Arial" pitchFamily="34" charset="-122"/>
                <a:cs typeface="Arial" pitchFamily="34" charset="-120"/>
              </a:rPr>
              <a:t>Decide what stays local, what is shared, and what is purchased.</a:t>
            </a:r>
            <a:endParaRPr lang="en-US" sz="980" dirty="0"/>
          </a:p>
        </p:txBody>
      </p:sp>
      <p:sp>
        <p:nvSpPr>
          <p:cNvPr id="30" name="Shape 27"/>
          <p:cNvSpPr/>
          <p:nvPr/>
        </p:nvSpPr>
        <p:spPr>
          <a:xfrm>
            <a:off x="9866376" y="1435608"/>
            <a:ext cx="2066544" cy="4069080"/>
          </a:xfrm>
          <a:prstGeom prst="roundRect">
            <a:avLst>
              <a:gd name="adj" fmla="val 2655"/>
            </a:avLst>
          </a:prstGeom>
          <a:solidFill>
            <a:srgbClr val="EEF4F4"/>
          </a:solidFill>
          <a:ln w="12700">
            <a:solidFill>
              <a:srgbClr val="BFD6D6"/>
            </a:solidFill>
            <a:prstDash val="solid"/>
          </a:ln>
        </p:spPr>
        <p:txBody>
          <a:bodyPr/>
          <a:lstStyle/>
          <a:p>
            <a:endParaRPr/>
          </a:p>
        </p:txBody>
      </p:sp>
      <p:sp>
        <p:nvSpPr>
          <p:cNvPr id="31" name="Shape 28"/>
          <p:cNvSpPr/>
          <p:nvPr/>
        </p:nvSpPr>
        <p:spPr>
          <a:xfrm>
            <a:off x="10479024" y="1719072"/>
            <a:ext cx="841248" cy="841248"/>
          </a:xfrm>
          <a:prstGeom prst="ellipse">
            <a:avLst/>
          </a:prstGeom>
          <a:solidFill>
            <a:srgbClr val="006E72"/>
          </a:solidFill>
          <a:ln w="12700">
            <a:solidFill>
              <a:srgbClr val="006E72"/>
            </a:solidFill>
            <a:prstDash val="solid"/>
          </a:ln>
        </p:spPr>
        <p:txBody>
          <a:bodyPr/>
          <a:lstStyle/>
          <a:p>
            <a:endParaRPr/>
          </a:p>
        </p:txBody>
      </p:sp>
      <p:sp>
        <p:nvSpPr>
          <p:cNvPr id="32" name="Text 29"/>
          <p:cNvSpPr/>
          <p:nvPr/>
        </p:nvSpPr>
        <p:spPr>
          <a:xfrm>
            <a:off x="10479024" y="1938528"/>
            <a:ext cx="841248" cy="2743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S</a:t>
            </a:r>
            <a:endParaRPr lang="en-US" sz="2000" dirty="0"/>
          </a:p>
        </p:txBody>
      </p:sp>
      <p:sp>
        <p:nvSpPr>
          <p:cNvPr id="33" name="Text 30"/>
          <p:cNvSpPr/>
          <p:nvPr/>
        </p:nvSpPr>
        <p:spPr>
          <a:xfrm>
            <a:off x="10049256" y="2807208"/>
            <a:ext cx="1700784" cy="868680"/>
          </a:xfrm>
          <a:prstGeom prst="rect">
            <a:avLst/>
          </a:prstGeom>
          <a:noFill/>
          <a:ln/>
        </p:spPr>
        <p:txBody>
          <a:bodyPr wrap="square" lIns="0" tIns="0" rIns="0" bIns="0" rtlCol="0" anchor="ctr">
            <a:normAutofit/>
          </a:bodyPr>
          <a:lstStyle/>
          <a:p>
            <a:pPr marL="0" indent="0" algn="ctr">
              <a:buNone/>
            </a:pPr>
            <a:r>
              <a:rPr lang="en-US" sz="1320" b="1" dirty="0">
                <a:solidFill>
                  <a:srgbClr val="1D2A32"/>
                </a:solidFill>
                <a:latin typeface="Arial" pitchFamily="34" charset="0"/>
                <a:ea typeface="Arial" pitchFamily="34" charset="-122"/>
                <a:cs typeface="Arial" pitchFamily="34" charset="-120"/>
              </a:rPr>
              <a:t>Sustain through data, budget, and governance</a:t>
            </a:r>
            <a:endParaRPr lang="en-US" sz="1320" dirty="0"/>
          </a:p>
        </p:txBody>
      </p:sp>
      <p:sp>
        <p:nvSpPr>
          <p:cNvPr id="34" name="Text 31"/>
          <p:cNvSpPr/>
          <p:nvPr/>
        </p:nvSpPr>
        <p:spPr>
          <a:xfrm>
            <a:off x="10067544" y="3886200"/>
            <a:ext cx="1664208" cy="1005840"/>
          </a:xfrm>
          <a:prstGeom prst="rect">
            <a:avLst/>
          </a:prstGeom>
          <a:noFill/>
          <a:ln/>
        </p:spPr>
        <p:txBody>
          <a:bodyPr wrap="square" lIns="0" tIns="0" rIns="0" bIns="0" rtlCol="0" anchor="ctr">
            <a:normAutofit/>
          </a:bodyPr>
          <a:lstStyle/>
          <a:p>
            <a:pPr marL="0" indent="0" algn="ctr">
              <a:buNone/>
            </a:pPr>
            <a:r>
              <a:rPr lang="en-US" sz="980" dirty="0">
                <a:solidFill>
                  <a:srgbClr val="5C6670"/>
                </a:solidFill>
                <a:latin typeface="Arial" pitchFamily="34" charset="0"/>
                <a:ea typeface="Arial" pitchFamily="34" charset="-122"/>
                <a:cs typeface="Arial" pitchFamily="34" charset="-120"/>
              </a:rPr>
              <a:t>Use metrics and leadership review to keep the system functional.</a:t>
            </a:r>
            <a:endParaRPr lang="en-US" sz="980" dirty="0"/>
          </a:p>
        </p:txBody>
      </p:sp>
      <p:sp>
        <p:nvSpPr>
          <p:cNvPr id="35" name="Shape 32"/>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6" name="Text 33"/>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WAVES is a sequencing tool. It does not replace legal analysis or local shared governance.</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W  |  WORK FROM A VERIFIED BASELINE</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Make the Written System Match the Lived System</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20</a:t>
            </a:r>
            <a:endParaRPr lang="en-US" sz="670" dirty="0"/>
          </a:p>
        </p:txBody>
      </p:sp>
      <p:sp>
        <p:nvSpPr>
          <p:cNvPr id="10" name="Shape 7"/>
          <p:cNvSpPr/>
          <p:nvPr/>
        </p:nvSpPr>
        <p:spPr>
          <a:xfrm>
            <a:off x="658368" y="1408176"/>
            <a:ext cx="1920240" cy="475488"/>
          </a:xfrm>
          <a:prstGeom prst="rect">
            <a:avLst/>
          </a:prstGeom>
          <a:solidFill>
            <a:srgbClr val="004D50"/>
          </a:solidFill>
          <a:ln w="8890">
            <a:solidFill>
              <a:srgbClr val="FFFFFF"/>
            </a:solidFill>
            <a:prstDash val="solid"/>
          </a:ln>
        </p:spPr>
        <p:txBody>
          <a:bodyPr/>
          <a:lstStyle/>
          <a:p>
            <a:endParaRPr/>
          </a:p>
        </p:txBody>
      </p:sp>
      <p:sp>
        <p:nvSpPr>
          <p:cNvPr id="11" name="Text 8"/>
          <p:cNvSpPr/>
          <p:nvPr/>
        </p:nvSpPr>
        <p:spPr>
          <a:xfrm>
            <a:off x="731520" y="1554480"/>
            <a:ext cx="1773936" cy="146304"/>
          </a:xfrm>
          <a:prstGeom prst="rect">
            <a:avLst/>
          </a:prstGeom>
          <a:noFill/>
          <a:ln/>
        </p:spPr>
        <p:txBody>
          <a:bodyPr wrap="square" lIns="0" tIns="0" rIns="0" bIns="0" rtlCol="0" anchor="ctr"/>
          <a:lstStyle/>
          <a:p>
            <a:pPr marL="0" indent="0" algn="ctr">
              <a:buNone/>
            </a:pPr>
            <a:r>
              <a:rPr lang="en-US" sz="840" b="1" dirty="0">
                <a:solidFill>
                  <a:srgbClr val="FFFFFF"/>
                </a:solidFill>
                <a:latin typeface="Arial" pitchFamily="34" charset="0"/>
                <a:ea typeface="Arial" pitchFamily="34" charset="-122"/>
                <a:cs typeface="Arial" pitchFamily="34" charset="-120"/>
              </a:rPr>
              <a:t>REQUIREMENT</a:t>
            </a:r>
            <a:endParaRPr lang="en-US" sz="840" dirty="0"/>
          </a:p>
        </p:txBody>
      </p:sp>
      <p:sp>
        <p:nvSpPr>
          <p:cNvPr id="12" name="Shape 9"/>
          <p:cNvSpPr/>
          <p:nvPr/>
        </p:nvSpPr>
        <p:spPr>
          <a:xfrm>
            <a:off x="2578608" y="1408176"/>
            <a:ext cx="2468880" cy="475488"/>
          </a:xfrm>
          <a:prstGeom prst="rect">
            <a:avLst/>
          </a:prstGeom>
          <a:solidFill>
            <a:srgbClr val="006E72"/>
          </a:solidFill>
          <a:ln w="8890">
            <a:solidFill>
              <a:srgbClr val="FFFFFF"/>
            </a:solidFill>
            <a:prstDash val="solid"/>
          </a:ln>
        </p:spPr>
        <p:txBody>
          <a:bodyPr/>
          <a:lstStyle/>
          <a:p>
            <a:endParaRPr/>
          </a:p>
        </p:txBody>
      </p:sp>
      <p:sp>
        <p:nvSpPr>
          <p:cNvPr id="13" name="Text 10"/>
          <p:cNvSpPr/>
          <p:nvPr/>
        </p:nvSpPr>
        <p:spPr>
          <a:xfrm>
            <a:off x="2651760" y="1554480"/>
            <a:ext cx="2322576" cy="146304"/>
          </a:xfrm>
          <a:prstGeom prst="rect">
            <a:avLst/>
          </a:prstGeom>
          <a:noFill/>
          <a:ln/>
        </p:spPr>
        <p:txBody>
          <a:bodyPr wrap="square" lIns="0" tIns="0" rIns="0" bIns="0" rtlCol="0" anchor="ctr"/>
          <a:lstStyle/>
          <a:p>
            <a:pPr marL="0" indent="0" algn="ctr">
              <a:buNone/>
            </a:pPr>
            <a:r>
              <a:rPr lang="en-US" sz="840" b="1" dirty="0">
                <a:solidFill>
                  <a:srgbClr val="FFFFFF"/>
                </a:solidFill>
                <a:latin typeface="Arial" pitchFamily="34" charset="0"/>
                <a:ea typeface="Arial" pitchFamily="34" charset="-122"/>
                <a:cs typeface="Arial" pitchFamily="34" charset="-120"/>
              </a:rPr>
              <a:t>POLICY</a:t>
            </a:r>
            <a:endParaRPr lang="en-US" sz="840" dirty="0"/>
          </a:p>
        </p:txBody>
      </p:sp>
      <p:sp>
        <p:nvSpPr>
          <p:cNvPr id="14" name="Shape 11"/>
          <p:cNvSpPr/>
          <p:nvPr/>
        </p:nvSpPr>
        <p:spPr>
          <a:xfrm>
            <a:off x="5047488" y="1408176"/>
            <a:ext cx="2468880" cy="475488"/>
          </a:xfrm>
          <a:prstGeom prst="rect">
            <a:avLst/>
          </a:prstGeom>
          <a:solidFill>
            <a:srgbClr val="006E72"/>
          </a:solidFill>
          <a:ln w="8890">
            <a:solidFill>
              <a:srgbClr val="FFFFFF"/>
            </a:solidFill>
            <a:prstDash val="solid"/>
          </a:ln>
        </p:spPr>
        <p:txBody>
          <a:bodyPr/>
          <a:lstStyle/>
          <a:p>
            <a:endParaRPr/>
          </a:p>
        </p:txBody>
      </p:sp>
      <p:sp>
        <p:nvSpPr>
          <p:cNvPr id="15" name="Text 12"/>
          <p:cNvSpPr/>
          <p:nvPr/>
        </p:nvSpPr>
        <p:spPr>
          <a:xfrm>
            <a:off x="5120640" y="1554480"/>
            <a:ext cx="2322576" cy="146304"/>
          </a:xfrm>
          <a:prstGeom prst="rect">
            <a:avLst/>
          </a:prstGeom>
          <a:noFill/>
          <a:ln/>
        </p:spPr>
        <p:txBody>
          <a:bodyPr wrap="square" lIns="0" tIns="0" rIns="0" bIns="0" rtlCol="0" anchor="ctr"/>
          <a:lstStyle/>
          <a:p>
            <a:pPr marL="0" indent="0" algn="ctr">
              <a:buNone/>
            </a:pPr>
            <a:r>
              <a:rPr lang="en-US" sz="840" b="1" dirty="0">
                <a:solidFill>
                  <a:srgbClr val="FFFFFF"/>
                </a:solidFill>
                <a:latin typeface="Arial" pitchFamily="34" charset="0"/>
                <a:ea typeface="Arial" pitchFamily="34" charset="-122"/>
                <a:cs typeface="Arial" pitchFamily="34" charset="-120"/>
              </a:rPr>
              <a:t>PUBLIC FACING</a:t>
            </a:r>
            <a:endParaRPr lang="en-US" sz="840" dirty="0"/>
          </a:p>
        </p:txBody>
      </p:sp>
      <p:sp>
        <p:nvSpPr>
          <p:cNvPr id="16" name="Shape 13"/>
          <p:cNvSpPr/>
          <p:nvPr/>
        </p:nvSpPr>
        <p:spPr>
          <a:xfrm>
            <a:off x="7516368" y="1408176"/>
            <a:ext cx="3611880" cy="475488"/>
          </a:xfrm>
          <a:prstGeom prst="rect">
            <a:avLst/>
          </a:prstGeom>
          <a:solidFill>
            <a:srgbClr val="006E72"/>
          </a:solidFill>
          <a:ln w="8890">
            <a:solidFill>
              <a:srgbClr val="FFFFFF"/>
            </a:solidFill>
            <a:prstDash val="solid"/>
          </a:ln>
        </p:spPr>
        <p:txBody>
          <a:bodyPr/>
          <a:lstStyle/>
          <a:p>
            <a:endParaRPr/>
          </a:p>
        </p:txBody>
      </p:sp>
      <p:sp>
        <p:nvSpPr>
          <p:cNvPr id="17" name="Text 14"/>
          <p:cNvSpPr/>
          <p:nvPr/>
        </p:nvSpPr>
        <p:spPr>
          <a:xfrm>
            <a:off x="7589520" y="1554480"/>
            <a:ext cx="3465576" cy="146304"/>
          </a:xfrm>
          <a:prstGeom prst="rect">
            <a:avLst/>
          </a:prstGeom>
          <a:noFill/>
          <a:ln/>
        </p:spPr>
        <p:txBody>
          <a:bodyPr wrap="square" lIns="0" tIns="0" rIns="0" bIns="0" rtlCol="0" anchor="ctr"/>
          <a:lstStyle/>
          <a:p>
            <a:pPr marL="0" indent="0" algn="ctr">
              <a:buNone/>
            </a:pPr>
            <a:r>
              <a:rPr lang="en-US" sz="840" b="1" dirty="0">
                <a:solidFill>
                  <a:srgbClr val="FFFFFF"/>
                </a:solidFill>
                <a:latin typeface="Arial" pitchFamily="34" charset="0"/>
                <a:ea typeface="Arial" pitchFamily="34" charset="-122"/>
                <a:cs typeface="Arial" pitchFamily="34" charset="-120"/>
              </a:rPr>
              <a:t>ACTUAL PRACTICE</a:t>
            </a:r>
            <a:endParaRPr lang="en-US" sz="840" dirty="0"/>
          </a:p>
        </p:txBody>
      </p:sp>
      <p:sp>
        <p:nvSpPr>
          <p:cNvPr id="18" name="Shape 15"/>
          <p:cNvSpPr/>
          <p:nvPr/>
        </p:nvSpPr>
        <p:spPr>
          <a:xfrm>
            <a:off x="658368" y="1883664"/>
            <a:ext cx="1920240" cy="694944"/>
          </a:xfrm>
          <a:prstGeom prst="rect">
            <a:avLst/>
          </a:prstGeom>
          <a:solidFill>
            <a:srgbClr val="FFFFFF"/>
          </a:solidFill>
          <a:ln w="10160">
            <a:solidFill>
              <a:srgbClr val="DCE9E9"/>
            </a:solidFill>
            <a:prstDash val="solid"/>
          </a:ln>
        </p:spPr>
        <p:txBody>
          <a:bodyPr/>
          <a:lstStyle/>
          <a:p>
            <a:endParaRPr/>
          </a:p>
        </p:txBody>
      </p:sp>
      <p:sp>
        <p:nvSpPr>
          <p:cNvPr id="19" name="Text 16"/>
          <p:cNvSpPr/>
          <p:nvPr/>
        </p:nvSpPr>
        <p:spPr>
          <a:xfrm>
            <a:off x="740664" y="2002536"/>
            <a:ext cx="1755648" cy="411480"/>
          </a:xfrm>
          <a:prstGeom prst="rect">
            <a:avLst/>
          </a:prstGeom>
          <a:noFill/>
          <a:ln/>
        </p:spPr>
        <p:txBody>
          <a:bodyPr wrap="square" lIns="0" tIns="0" rIns="0" bIns="0" rtlCol="0" anchor="ctr">
            <a:normAutofit/>
          </a:bodyPr>
          <a:lstStyle/>
          <a:p>
            <a:pPr marL="0" indent="0">
              <a:buNone/>
            </a:pPr>
            <a:r>
              <a:rPr lang="en-US" sz="950" b="1" dirty="0">
                <a:solidFill>
                  <a:srgbClr val="1D2A32"/>
                </a:solidFill>
                <a:latin typeface="Arial" pitchFamily="34" charset="0"/>
                <a:ea typeface="Arial" pitchFamily="34" charset="-122"/>
                <a:cs typeface="Arial" pitchFamily="34" charset="-120"/>
              </a:rPr>
              <a:t>Scope and definitions</a:t>
            </a:r>
            <a:endParaRPr lang="en-US" sz="950" dirty="0"/>
          </a:p>
        </p:txBody>
      </p:sp>
      <p:sp>
        <p:nvSpPr>
          <p:cNvPr id="20" name="Shape 17"/>
          <p:cNvSpPr/>
          <p:nvPr/>
        </p:nvSpPr>
        <p:spPr>
          <a:xfrm>
            <a:off x="2578608" y="1883664"/>
            <a:ext cx="2468880" cy="694944"/>
          </a:xfrm>
          <a:prstGeom prst="rect">
            <a:avLst/>
          </a:prstGeom>
          <a:solidFill>
            <a:srgbClr val="FFFFFF"/>
          </a:solidFill>
          <a:ln w="10160">
            <a:solidFill>
              <a:srgbClr val="DCE9E9"/>
            </a:solidFill>
            <a:prstDash val="solid"/>
          </a:ln>
        </p:spPr>
        <p:txBody>
          <a:bodyPr/>
          <a:lstStyle/>
          <a:p>
            <a:endParaRPr/>
          </a:p>
        </p:txBody>
      </p:sp>
      <p:sp>
        <p:nvSpPr>
          <p:cNvPr id="21" name="Text 18"/>
          <p:cNvSpPr/>
          <p:nvPr/>
        </p:nvSpPr>
        <p:spPr>
          <a:xfrm>
            <a:off x="2660904" y="2002536"/>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What conduct and people are covered?</a:t>
            </a:r>
            <a:endParaRPr lang="en-US" sz="880" dirty="0"/>
          </a:p>
        </p:txBody>
      </p:sp>
      <p:sp>
        <p:nvSpPr>
          <p:cNvPr id="22" name="Shape 19"/>
          <p:cNvSpPr/>
          <p:nvPr/>
        </p:nvSpPr>
        <p:spPr>
          <a:xfrm>
            <a:off x="5047488" y="1883664"/>
            <a:ext cx="2468880" cy="694944"/>
          </a:xfrm>
          <a:prstGeom prst="rect">
            <a:avLst/>
          </a:prstGeom>
          <a:solidFill>
            <a:srgbClr val="FFFFFF"/>
          </a:solidFill>
          <a:ln w="10160">
            <a:solidFill>
              <a:srgbClr val="DCE9E9"/>
            </a:solidFill>
            <a:prstDash val="solid"/>
          </a:ln>
        </p:spPr>
        <p:txBody>
          <a:bodyPr/>
          <a:lstStyle/>
          <a:p>
            <a:endParaRPr/>
          </a:p>
        </p:txBody>
      </p:sp>
      <p:sp>
        <p:nvSpPr>
          <p:cNvPr id="23" name="Text 20"/>
          <p:cNvSpPr/>
          <p:nvPr/>
        </p:nvSpPr>
        <p:spPr>
          <a:xfrm>
            <a:off x="5129784" y="2002536"/>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Can a user find plain language?</a:t>
            </a:r>
            <a:endParaRPr lang="en-US" sz="880" dirty="0"/>
          </a:p>
        </p:txBody>
      </p:sp>
      <p:sp>
        <p:nvSpPr>
          <p:cNvPr id="24" name="Shape 21"/>
          <p:cNvSpPr/>
          <p:nvPr/>
        </p:nvSpPr>
        <p:spPr>
          <a:xfrm>
            <a:off x="7516368" y="1883664"/>
            <a:ext cx="3611880" cy="694944"/>
          </a:xfrm>
          <a:prstGeom prst="rect">
            <a:avLst/>
          </a:prstGeom>
          <a:solidFill>
            <a:srgbClr val="FFFFFF"/>
          </a:solidFill>
          <a:ln w="10160">
            <a:solidFill>
              <a:srgbClr val="DCE9E9"/>
            </a:solidFill>
            <a:prstDash val="solid"/>
          </a:ln>
        </p:spPr>
        <p:txBody>
          <a:bodyPr/>
          <a:lstStyle/>
          <a:p>
            <a:endParaRPr/>
          </a:p>
        </p:txBody>
      </p:sp>
      <p:sp>
        <p:nvSpPr>
          <p:cNvPr id="25" name="Text 22"/>
          <p:cNvSpPr/>
          <p:nvPr/>
        </p:nvSpPr>
        <p:spPr>
          <a:xfrm>
            <a:off x="7598664" y="2002536"/>
            <a:ext cx="3447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Which office actually assesses the report?</a:t>
            </a:r>
            <a:endParaRPr lang="en-US" sz="880" dirty="0"/>
          </a:p>
        </p:txBody>
      </p:sp>
      <p:sp>
        <p:nvSpPr>
          <p:cNvPr id="26" name="Shape 23"/>
          <p:cNvSpPr/>
          <p:nvPr/>
        </p:nvSpPr>
        <p:spPr>
          <a:xfrm>
            <a:off x="658368" y="2578608"/>
            <a:ext cx="1920240" cy="694944"/>
          </a:xfrm>
          <a:prstGeom prst="rect">
            <a:avLst/>
          </a:prstGeom>
          <a:solidFill>
            <a:srgbClr val="F4F6F6"/>
          </a:solidFill>
          <a:ln w="10160">
            <a:solidFill>
              <a:srgbClr val="DCE9E9"/>
            </a:solidFill>
            <a:prstDash val="solid"/>
          </a:ln>
        </p:spPr>
        <p:txBody>
          <a:bodyPr/>
          <a:lstStyle/>
          <a:p>
            <a:endParaRPr/>
          </a:p>
        </p:txBody>
      </p:sp>
      <p:sp>
        <p:nvSpPr>
          <p:cNvPr id="27" name="Text 24"/>
          <p:cNvSpPr/>
          <p:nvPr/>
        </p:nvSpPr>
        <p:spPr>
          <a:xfrm>
            <a:off x="740664" y="2697480"/>
            <a:ext cx="1755648" cy="411480"/>
          </a:xfrm>
          <a:prstGeom prst="rect">
            <a:avLst/>
          </a:prstGeom>
          <a:noFill/>
          <a:ln/>
        </p:spPr>
        <p:txBody>
          <a:bodyPr wrap="square" lIns="0" tIns="0" rIns="0" bIns="0" rtlCol="0" anchor="ctr">
            <a:normAutofit/>
          </a:bodyPr>
          <a:lstStyle/>
          <a:p>
            <a:pPr marL="0" indent="0">
              <a:buNone/>
            </a:pPr>
            <a:r>
              <a:rPr lang="en-US" sz="950" b="1" dirty="0">
                <a:solidFill>
                  <a:srgbClr val="1D2A32"/>
                </a:solidFill>
                <a:latin typeface="Arial" pitchFamily="34" charset="0"/>
                <a:ea typeface="Arial" pitchFamily="34" charset="-122"/>
                <a:cs typeface="Arial" pitchFamily="34" charset="-120"/>
              </a:rPr>
              <a:t>Reporting and intake</a:t>
            </a:r>
            <a:endParaRPr lang="en-US" sz="950" dirty="0"/>
          </a:p>
        </p:txBody>
      </p:sp>
      <p:sp>
        <p:nvSpPr>
          <p:cNvPr id="28" name="Shape 25"/>
          <p:cNvSpPr/>
          <p:nvPr/>
        </p:nvSpPr>
        <p:spPr>
          <a:xfrm>
            <a:off x="2578608" y="2578608"/>
            <a:ext cx="2468880" cy="694944"/>
          </a:xfrm>
          <a:prstGeom prst="rect">
            <a:avLst/>
          </a:prstGeom>
          <a:solidFill>
            <a:srgbClr val="F4F6F6"/>
          </a:solidFill>
          <a:ln w="10160">
            <a:solidFill>
              <a:srgbClr val="DCE9E9"/>
            </a:solidFill>
            <a:prstDash val="solid"/>
          </a:ln>
        </p:spPr>
        <p:txBody>
          <a:bodyPr/>
          <a:lstStyle/>
          <a:p>
            <a:endParaRPr/>
          </a:p>
        </p:txBody>
      </p:sp>
      <p:sp>
        <p:nvSpPr>
          <p:cNvPr id="29" name="Text 26"/>
          <p:cNvSpPr/>
          <p:nvPr/>
        </p:nvSpPr>
        <p:spPr>
          <a:xfrm>
            <a:off x="2660904" y="2697480"/>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Where and how may a report be made?</a:t>
            </a:r>
            <a:endParaRPr lang="en-US" sz="880" dirty="0"/>
          </a:p>
        </p:txBody>
      </p:sp>
      <p:sp>
        <p:nvSpPr>
          <p:cNvPr id="30" name="Shape 27"/>
          <p:cNvSpPr/>
          <p:nvPr/>
        </p:nvSpPr>
        <p:spPr>
          <a:xfrm>
            <a:off x="5047488" y="2578608"/>
            <a:ext cx="2468880" cy="694944"/>
          </a:xfrm>
          <a:prstGeom prst="rect">
            <a:avLst/>
          </a:prstGeom>
          <a:solidFill>
            <a:srgbClr val="F4F6F6"/>
          </a:solidFill>
          <a:ln w="10160">
            <a:solidFill>
              <a:srgbClr val="DCE9E9"/>
            </a:solidFill>
            <a:prstDash val="solid"/>
          </a:ln>
        </p:spPr>
        <p:txBody>
          <a:bodyPr/>
          <a:lstStyle/>
          <a:p>
            <a:endParaRPr/>
          </a:p>
        </p:txBody>
      </p:sp>
      <p:sp>
        <p:nvSpPr>
          <p:cNvPr id="31" name="Text 28"/>
          <p:cNvSpPr/>
          <p:nvPr/>
        </p:nvSpPr>
        <p:spPr>
          <a:xfrm>
            <a:off x="5129784" y="2697480"/>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Do links, forms, and contacts work?</a:t>
            </a:r>
            <a:endParaRPr lang="en-US" sz="880" dirty="0"/>
          </a:p>
        </p:txBody>
      </p:sp>
      <p:sp>
        <p:nvSpPr>
          <p:cNvPr id="32" name="Shape 29"/>
          <p:cNvSpPr/>
          <p:nvPr/>
        </p:nvSpPr>
        <p:spPr>
          <a:xfrm>
            <a:off x="7516368" y="2578608"/>
            <a:ext cx="3611880" cy="694944"/>
          </a:xfrm>
          <a:prstGeom prst="rect">
            <a:avLst/>
          </a:prstGeom>
          <a:solidFill>
            <a:srgbClr val="F4F6F6"/>
          </a:solidFill>
          <a:ln w="10160">
            <a:solidFill>
              <a:srgbClr val="DCE9E9"/>
            </a:solidFill>
            <a:prstDash val="solid"/>
          </a:ln>
        </p:spPr>
        <p:txBody>
          <a:bodyPr/>
          <a:lstStyle/>
          <a:p>
            <a:endParaRPr/>
          </a:p>
        </p:txBody>
      </p:sp>
      <p:sp>
        <p:nvSpPr>
          <p:cNvPr id="33" name="Text 30"/>
          <p:cNvSpPr/>
          <p:nvPr/>
        </p:nvSpPr>
        <p:spPr>
          <a:xfrm>
            <a:off x="7598664" y="2697480"/>
            <a:ext cx="3447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Who acknowledges, logs, and routes it?</a:t>
            </a:r>
            <a:endParaRPr lang="en-US" sz="880" dirty="0"/>
          </a:p>
        </p:txBody>
      </p:sp>
      <p:sp>
        <p:nvSpPr>
          <p:cNvPr id="34" name="Shape 31"/>
          <p:cNvSpPr/>
          <p:nvPr/>
        </p:nvSpPr>
        <p:spPr>
          <a:xfrm>
            <a:off x="658368" y="3273552"/>
            <a:ext cx="1920240" cy="694944"/>
          </a:xfrm>
          <a:prstGeom prst="rect">
            <a:avLst/>
          </a:prstGeom>
          <a:solidFill>
            <a:srgbClr val="FFFFFF"/>
          </a:solidFill>
          <a:ln w="10160">
            <a:solidFill>
              <a:srgbClr val="DCE9E9"/>
            </a:solidFill>
            <a:prstDash val="solid"/>
          </a:ln>
        </p:spPr>
        <p:txBody>
          <a:bodyPr/>
          <a:lstStyle/>
          <a:p>
            <a:endParaRPr/>
          </a:p>
        </p:txBody>
      </p:sp>
      <p:sp>
        <p:nvSpPr>
          <p:cNvPr id="35" name="Text 32"/>
          <p:cNvSpPr/>
          <p:nvPr/>
        </p:nvSpPr>
        <p:spPr>
          <a:xfrm>
            <a:off x="740664" y="3392424"/>
            <a:ext cx="1755648" cy="411480"/>
          </a:xfrm>
          <a:prstGeom prst="rect">
            <a:avLst/>
          </a:prstGeom>
          <a:noFill/>
          <a:ln/>
        </p:spPr>
        <p:txBody>
          <a:bodyPr wrap="square" lIns="0" tIns="0" rIns="0" bIns="0" rtlCol="0" anchor="ctr">
            <a:normAutofit/>
          </a:bodyPr>
          <a:lstStyle/>
          <a:p>
            <a:pPr marL="0" indent="0">
              <a:buNone/>
            </a:pPr>
            <a:r>
              <a:rPr lang="en-US" sz="950" b="1" dirty="0">
                <a:solidFill>
                  <a:srgbClr val="1D2A32"/>
                </a:solidFill>
                <a:latin typeface="Arial" pitchFamily="34" charset="0"/>
                <a:ea typeface="Arial" pitchFamily="34" charset="-122"/>
                <a:cs typeface="Arial" pitchFamily="34" charset="-120"/>
              </a:rPr>
              <a:t>Resolution pathways</a:t>
            </a:r>
            <a:endParaRPr lang="en-US" sz="950" dirty="0"/>
          </a:p>
        </p:txBody>
      </p:sp>
      <p:sp>
        <p:nvSpPr>
          <p:cNvPr id="36" name="Shape 33"/>
          <p:cNvSpPr/>
          <p:nvPr/>
        </p:nvSpPr>
        <p:spPr>
          <a:xfrm>
            <a:off x="2578608" y="3273552"/>
            <a:ext cx="2468880" cy="694944"/>
          </a:xfrm>
          <a:prstGeom prst="rect">
            <a:avLst/>
          </a:prstGeom>
          <a:solidFill>
            <a:srgbClr val="FFFFFF"/>
          </a:solidFill>
          <a:ln w="10160">
            <a:solidFill>
              <a:srgbClr val="DCE9E9"/>
            </a:solidFill>
            <a:prstDash val="solid"/>
          </a:ln>
        </p:spPr>
        <p:txBody>
          <a:bodyPr/>
          <a:lstStyle/>
          <a:p>
            <a:endParaRPr/>
          </a:p>
        </p:txBody>
      </p:sp>
      <p:sp>
        <p:nvSpPr>
          <p:cNvPr id="37" name="Text 34"/>
          <p:cNvSpPr/>
          <p:nvPr/>
        </p:nvSpPr>
        <p:spPr>
          <a:xfrm>
            <a:off x="2660904" y="3392424"/>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Which process applies and who decides?</a:t>
            </a:r>
            <a:endParaRPr lang="en-US" sz="880" dirty="0"/>
          </a:p>
        </p:txBody>
      </p:sp>
      <p:sp>
        <p:nvSpPr>
          <p:cNvPr id="38" name="Shape 35"/>
          <p:cNvSpPr/>
          <p:nvPr/>
        </p:nvSpPr>
        <p:spPr>
          <a:xfrm>
            <a:off x="5047488" y="3273552"/>
            <a:ext cx="2468880" cy="694944"/>
          </a:xfrm>
          <a:prstGeom prst="rect">
            <a:avLst/>
          </a:prstGeom>
          <a:solidFill>
            <a:srgbClr val="FFFFFF"/>
          </a:solidFill>
          <a:ln w="10160">
            <a:solidFill>
              <a:srgbClr val="DCE9E9"/>
            </a:solidFill>
            <a:prstDash val="solid"/>
          </a:ln>
        </p:spPr>
        <p:txBody>
          <a:bodyPr/>
          <a:lstStyle/>
          <a:p>
            <a:endParaRPr/>
          </a:p>
        </p:txBody>
      </p:sp>
      <p:sp>
        <p:nvSpPr>
          <p:cNvPr id="39" name="Text 36"/>
          <p:cNvSpPr/>
          <p:nvPr/>
        </p:nvSpPr>
        <p:spPr>
          <a:xfrm>
            <a:off x="5129784" y="3392424"/>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Are choices understandable?</a:t>
            </a:r>
            <a:endParaRPr lang="en-US" sz="880" dirty="0"/>
          </a:p>
        </p:txBody>
      </p:sp>
      <p:sp>
        <p:nvSpPr>
          <p:cNvPr id="40" name="Shape 37"/>
          <p:cNvSpPr/>
          <p:nvPr/>
        </p:nvSpPr>
        <p:spPr>
          <a:xfrm>
            <a:off x="7516368" y="3273552"/>
            <a:ext cx="3611880" cy="694944"/>
          </a:xfrm>
          <a:prstGeom prst="rect">
            <a:avLst/>
          </a:prstGeom>
          <a:solidFill>
            <a:srgbClr val="FFFFFF"/>
          </a:solidFill>
          <a:ln w="10160">
            <a:solidFill>
              <a:srgbClr val="DCE9E9"/>
            </a:solidFill>
            <a:prstDash val="solid"/>
          </a:ln>
        </p:spPr>
        <p:txBody>
          <a:bodyPr/>
          <a:lstStyle/>
          <a:p>
            <a:endParaRPr/>
          </a:p>
        </p:txBody>
      </p:sp>
      <p:sp>
        <p:nvSpPr>
          <p:cNvPr id="41" name="Text 38"/>
          <p:cNvSpPr/>
          <p:nvPr/>
        </p:nvSpPr>
        <p:spPr>
          <a:xfrm>
            <a:off x="7598664" y="3392424"/>
            <a:ext cx="3447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Does practice match the stated procedure?</a:t>
            </a:r>
            <a:endParaRPr lang="en-US" sz="880" dirty="0"/>
          </a:p>
        </p:txBody>
      </p:sp>
      <p:sp>
        <p:nvSpPr>
          <p:cNvPr id="42" name="Shape 39"/>
          <p:cNvSpPr/>
          <p:nvPr/>
        </p:nvSpPr>
        <p:spPr>
          <a:xfrm>
            <a:off x="658368" y="3968496"/>
            <a:ext cx="1920240" cy="694944"/>
          </a:xfrm>
          <a:prstGeom prst="rect">
            <a:avLst/>
          </a:prstGeom>
          <a:solidFill>
            <a:srgbClr val="F4F6F6"/>
          </a:solidFill>
          <a:ln w="10160">
            <a:solidFill>
              <a:srgbClr val="DCE9E9"/>
            </a:solidFill>
            <a:prstDash val="solid"/>
          </a:ln>
        </p:spPr>
        <p:txBody>
          <a:bodyPr/>
          <a:lstStyle/>
          <a:p>
            <a:endParaRPr/>
          </a:p>
        </p:txBody>
      </p:sp>
      <p:sp>
        <p:nvSpPr>
          <p:cNvPr id="43" name="Text 40"/>
          <p:cNvSpPr/>
          <p:nvPr/>
        </p:nvSpPr>
        <p:spPr>
          <a:xfrm>
            <a:off x="740664" y="4087368"/>
            <a:ext cx="1755648" cy="411480"/>
          </a:xfrm>
          <a:prstGeom prst="rect">
            <a:avLst/>
          </a:prstGeom>
          <a:noFill/>
          <a:ln/>
        </p:spPr>
        <p:txBody>
          <a:bodyPr wrap="square" lIns="0" tIns="0" rIns="0" bIns="0" rtlCol="0" anchor="ctr">
            <a:normAutofit/>
          </a:bodyPr>
          <a:lstStyle/>
          <a:p>
            <a:pPr marL="0" indent="0">
              <a:buNone/>
            </a:pPr>
            <a:r>
              <a:rPr lang="en-US" sz="950" b="1" dirty="0">
                <a:solidFill>
                  <a:srgbClr val="1D2A32"/>
                </a:solidFill>
                <a:latin typeface="Arial" pitchFamily="34" charset="0"/>
                <a:ea typeface="Arial" pitchFamily="34" charset="-122"/>
                <a:cs typeface="Arial" pitchFamily="34" charset="-120"/>
              </a:rPr>
              <a:t>Support and appeals</a:t>
            </a:r>
            <a:endParaRPr lang="en-US" sz="950" dirty="0"/>
          </a:p>
        </p:txBody>
      </p:sp>
      <p:sp>
        <p:nvSpPr>
          <p:cNvPr id="44" name="Shape 41"/>
          <p:cNvSpPr/>
          <p:nvPr/>
        </p:nvSpPr>
        <p:spPr>
          <a:xfrm>
            <a:off x="2578608" y="3968496"/>
            <a:ext cx="2468880" cy="694944"/>
          </a:xfrm>
          <a:prstGeom prst="rect">
            <a:avLst/>
          </a:prstGeom>
          <a:solidFill>
            <a:srgbClr val="F4F6F6"/>
          </a:solidFill>
          <a:ln w="10160">
            <a:solidFill>
              <a:srgbClr val="DCE9E9"/>
            </a:solidFill>
            <a:prstDash val="solid"/>
          </a:ln>
        </p:spPr>
        <p:txBody>
          <a:bodyPr/>
          <a:lstStyle/>
          <a:p>
            <a:endParaRPr/>
          </a:p>
        </p:txBody>
      </p:sp>
      <p:sp>
        <p:nvSpPr>
          <p:cNvPr id="45" name="Text 42"/>
          <p:cNvSpPr/>
          <p:nvPr/>
        </p:nvSpPr>
        <p:spPr>
          <a:xfrm>
            <a:off x="2660904" y="4087368"/>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What is offered, documented, and reviewed?</a:t>
            </a:r>
            <a:endParaRPr lang="en-US" sz="880" dirty="0"/>
          </a:p>
        </p:txBody>
      </p:sp>
      <p:sp>
        <p:nvSpPr>
          <p:cNvPr id="46" name="Shape 43"/>
          <p:cNvSpPr/>
          <p:nvPr/>
        </p:nvSpPr>
        <p:spPr>
          <a:xfrm>
            <a:off x="5047488" y="3968496"/>
            <a:ext cx="2468880" cy="694944"/>
          </a:xfrm>
          <a:prstGeom prst="rect">
            <a:avLst/>
          </a:prstGeom>
          <a:solidFill>
            <a:srgbClr val="F4F6F6"/>
          </a:solidFill>
          <a:ln w="10160">
            <a:solidFill>
              <a:srgbClr val="DCE9E9"/>
            </a:solidFill>
            <a:prstDash val="solid"/>
          </a:ln>
        </p:spPr>
        <p:txBody>
          <a:bodyPr/>
          <a:lstStyle/>
          <a:p>
            <a:endParaRPr/>
          </a:p>
        </p:txBody>
      </p:sp>
      <p:sp>
        <p:nvSpPr>
          <p:cNvPr id="47" name="Text 44"/>
          <p:cNvSpPr/>
          <p:nvPr/>
        </p:nvSpPr>
        <p:spPr>
          <a:xfrm>
            <a:off x="5129784" y="4087368"/>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Are supports easy to request?</a:t>
            </a:r>
            <a:endParaRPr lang="en-US" sz="880" dirty="0"/>
          </a:p>
        </p:txBody>
      </p:sp>
      <p:sp>
        <p:nvSpPr>
          <p:cNvPr id="48" name="Shape 45"/>
          <p:cNvSpPr/>
          <p:nvPr/>
        </p:nvSpPr>
        <p:spPr>
          <a:xfrm>
            <a:off x="7516368" y="3968496"/>
            <a:ext cx="3611880" cy="694944"/>
          </a:xfrm>
          <a:prstGeom prst="rect">
            <a:avLst/>
          </a:prstGeom>
          <a:solidFill>
            <a:srgbClr val="F4F6F6"/>
          </a:solidFill>
          <a:ln w="10160">
            <a:solidFill>
              <a:srgbClr val="DCE9E9"/>
            </a:solidFill>
            <a:prstDash val="solid"/>
          </a:ln>
        </p:spPr>
        <p:txBody>
          <a:bodyPr/>
          <a:lstStyle/>
          <a:p>
            <a:endParaRPr/>
          </a:p>
        </p:txBody>
      </p:sp>
      <p:sp>
        <p:nvSpPr>
          <p:cNvPr id="49" name="Text 46"/>
          <p:cNvSpPr/>
          <p:nvPr/>
        </p:nvSpPr>
        <p:spPr>
          <a:xfrm>
            <a:off x="7598664" y="4087368"/>
            <a:ext cx="3447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Who has authority and a conflict backup?</a:t>
            </a:r>
            <a:endParaRPr lang="en-US" sz="880" dirty="0"/>
          </a:p>
        </p:txBody>
      </p:sp>
      <p:sp>
        <p:nvSpPr>
          <p:cNvPr id="50" name="Shape 47"/>
          <p:cNvSpPr/>
          <p:nvPr/>
        </p:nvSpPr>
        <p:spPr>
          <a:xfrm>
            <a:off x="658368" y="4663440"/>
            <a:ext cx="1920240" cy="694944"/>
          </a:xfrm>
          <a:prstGeom prst="rect">
            <a:avLst/>
          </a:prstGeom>
          <a:solidFill>
            <a:srgbClr val="FFFFFF"/>
          </a:solidFill>
          <a:ln w="10160">
            <a:solidFill>
              <a:srgbClr val="DCE9E9"/>
            </a:solidFill>
            <a:prstDash val="solid"/>
          </a:ln>
        </p:spPr>
        <p:txBody>
          <a:bodyPr/>
          <a:lstStyle/>
          <a:p>
            <a:endParaRPr/>
          </a:p>
        </p:txBody>
      </p:sp>
      <p:sp>
        <p:nvSpPr>
          <p:cNvPr id="51" name="Text 48"/>
          <p:cNvSpPr/>
          <p:nvPr/>
        </p:nvSpPr>
        <p:spPr>
          <a:xfrm>
            <a:off x="740664" y="4782312"/>
            <a:ext cx="1755648" cy="411480"/>
          </a:xfrm>
          <a:prstGeom prst="rect">
            <a:avLst/>
          </a:prstGeom>
          <a:noFill/>
          <a:ln/>
        </p:spPr>
        <p:txBody>
          <a:bodyPr wrap="square" lIns="0" tIns="0" rIns="0" bIns="0" rtlCol="0" anchor="ctr">
            <a:normAutofit/>
          </a:bodyPr>
          <a:lstStyle/>
          <a:p>
            <a:pPr marL="0" indent="0">
              <a:buNone/>
            </a:pPr>
            <a:r>
              <a:rPr lang="en-US" sz="950" b="1" dirty="0">
                <a:solidFill>
                  <a:srgbClr val="1D2A32"/>
                </a:solidFill>
                <a:latin typeface="Arial" pitchFamily="34" charset="0"/>
                <a:ea typeface="Arial" pitchFamily="34" charset="-122"/>
                <a:cs typeface="Arial" pitchFamily="34" charset="-120"/>
              </a:rPr>
              <a:t>Prevention and data</a:t>
            </a:r>
            <a:endParaRPr lang="en-US" sz="950" dirty="0"/>
          </a:p>
        </p:txBody>
      </p:sp>
      <p:sp>
        <p:nvSpPr>
          <p:cNvPr id="52" name="Shape 49"/>
          <p:cNvSpPr/>
          <p:nvPr/>
        </p:nvSpPr>
        <p:spPr>
          <a:xfrm>
            <a:off x="2578608" y="4663440"/>
            <a:ext cx="2468880" cy="694944"/>
          </a:xfrm>
          <a:prstGeom prst="rect">
            <a:avLst/>
          </a:prstGeom>
          <a:solidFill>
            <a:srgbClr val="FFFFFF"/>
          </a:solidFill>
          <a:ln w="10160">
            <a:solidFill>
              <a:srgbClr val="DCE9E9"/>
            </a:solidFill>
            <a:prstDash val="solid"/>
          </a:ln>
        </p:spPr>
        <p:txBody>
          <a:bodyPr/>
          <a:lstStyle/>
          <a:p>
            <a:endParaRPr/>
          </a:p>
        </p:txBody>
      </p:sp>
      <p:sp>
        <p:nvSpPr>
          <p:cNvPr id="53" name="Text 50"/>
          <p:cNvSpPr/>
          <p:nvPr/>
        </p:nvSpPr>
        <p:spPr>
          <a:xfrm>
            <a:off x="2660904" y="4782312"/>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What must occur and be reported?</a:t>
            </a:r>
            <a:endParaRPr lang="en-US" sz="880" dirty="0"/>
          </a:p>
        </p:txBody>
      </p:sp>
      <p:sp>
        <p:nvSpPr>
          <p:cNvPr id="54" name="Shape 51"/>
          <p:cNvSpPr/>
          <p:nvPr/>
        </p:nvSpPr>
        <p:spPr>
          <a:xfrm>
            <a:off x="5047488" y="4663440"/>
            <a:ext cx="2468880" cy="694944"/>
          </a:xfrm>
          <a:prstGeom prst="rect">
            <a:avLst/>
          </a:prstGeom>
          <a:solidFill>
            <a:srgbClr val="FFFFFF"/>
          </a:solidFill>
          <a:ln w="10160">
            <a:solidFill>
              <a:srgbClr val="DCE9E9"/>
            </a:solidFill>
            <a:prstDash val="solid"/>
          </a:ln>
        </p:spPr>
        <p:txBody>
          <a:bodyPr/>
          <a:lstStyle/>
          <a:p>
            <a:endParaRPr/>
          </a:p>
        </p:txBody>
      </p:sp>
      <p:sp>
        <p:nvSpPr>
          <p:cNvPr id="55" name="Text 52"/>
          <p:cNvSpPr/>
          <p:nvPr/>
        </p:nvSpPr>
        <p:spPr>
          <a:xfrm>
            <a:off x="5129784" y="4782312"/>
            <a:ext cx="2304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Can users see resources and training?</a:t>
            </a:r>
            <a:endParaRPr lang="en-US" sz="880" dirty="0"/>
          </a:p>
        </p:txBody>
      </p:sp>
      <p:sp>
        <p:nvSpPr>
          <p:cNvPr id="56" name="Shape 53"/>
          <p:cNvSpPr/>
          <p:nvPr/>
        </p:nvSpPr>
        <p:spPr>
          <a:xfrm>
            <a:off x="7516368" y="4663440"/>
            <a:ext cx="3611880" cy="694944"/>
          </a:xfrm>
          <a:prstGeom prst="rect">
            <a:avLst/>
          </a:prstGeom>
          <a:solidFill>
            <a:srgbClr val="FFFFFF"/>
          </a:solidFill>
          <a:ln w="10160">
            <a:solidFill>
              <a:srgbClr val="DCE9E9"/>
            </a:solidFill>
            <a:prstDash val="solid"/>
          </a:ln>
        </p:spPr>
        <p:txBody>
          <a:bodyPr/>
          <a:lstStyle/>
          <a:p>
            <a:endParaRPr/>
          </a:p>
        </p:txBody>
      </p:sp>
      <p:sp>
        <p:nvSpPr>
          <p:cNvPr id="57" name="Text 54"/>
          <p:cNvSpPr/>
          <p:nvPr/>
        </p:nvSpPr>
        <p:spPr>
          <a:xfrm>
            <a:off x="7598664" y="4782312"/>
            <a:ext cx="3447288" cy="411480"/>
          </a:xfrm>
          <a:prstGeom prst="rect">
            <a:avLst/>
          </a:prstGeom>
          <a:noFill/>
          <a:ln/>
        </p:spPr>
        <p:txBody>
          <a:bodyPr wrap="square" lIns="0" tIns="0" rIns="0" bIns="0" rtlCol="0" anchor="ctr">
            <a:normAutofit/>
          </a:bodyPr>
          <a:lstStyle/>
          <a:p>
            <a:pPr marL="0" indent="0">
              <a:buNone/>
            </a:pPr>
            <a:r>
              <a:rPr lang="en-US" sz="880" dirty="0">
                <a:solidFill>
                  <a:srgbClr val="5C6670"/>
                </a:solidFill>
                <a:latin typeface="Arial" pitchFamily="34" charset="0"/>
                <a:ea typeface="Arial" pitchFamily="34" charset="-122"/>
                <a:cs typeface="Arial" pitchFamily="34" charset="-120"/>
              </a:rPr>
              <a:t>Who owns the calendar and dashboard?</a:t>
            </a:r>
            <a:endParaRPr lang="en-US" sz="880" dirty="0"/>
          </a:p>
        </p:txBody>
      </p:sp>
      <p:sp>
        <p:nvSpPr>
          <p:cNvPr id="58" name="Shape 55"/>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59" name="Text 56"/>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Red flag: policy, website, forms, and practice give four different answers to the same question.</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  |  ASSIGN ACCOUNTABLE OWNERSHIP</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Map Decision Rights, Conflicts, and Coverage</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21</a:t>
            </a:r>
            <a:endParaRPr lang="en-US" sz="670" dirty="0"/>
          </a:p>
        </p:txBody>
      </p:sp>
      <p:sp>
        <p:nvSpPr>
          <p:cNvPr id="10" name="Shape 7"/>
          <p:cNvSpPr/>
          <p:nvPr/>
        </p:nvSpPr>
        <p:spPr>
          <a:xfrm>
            <a:off x="676656" y="1307592"/>
            <a:ext cx="7360920" cy="4370832"/>
          </a:xfrm>
          <a:prstGeom prst="roundRect">
            <a:avLst>
              <a:gd name="adj" fmla="val 1046"/>
            </a:avLst>
          </a:prstGeom>
          <a:solidFill>
            <a:srgbClr val="EEF4F4"/>
          </a:solidFill>
          <a:ln w="12700">
            <a:solidFill>
              <a:srgbClr val="DCE9E9"/>
            </a:solidFill>
            <a:prstDash val="solid"/>
          </a:ln>
        </p:spPr>
        <p:txBody>
          <a:bodyPr/>
          <a:lstStyle/>
          <a:p>
            <a:endParaRPr/>
          </a:p>
        </p:txBody>
      </p:sp>
      <p:sp>
        <p:nvSpPr>
          <p:cNvPr id="11" name="Text 8"/>
          <p:cNvSpPr/>
          <p:nvPr/>
        </p:nvSpPr>
        <p:spPr>
          <a:xfrm>
            <a:off x="969264" y="1609344"/>
            <a:ext cx="2011680" cy="219456"/>
          </a:xfrm>
          <a:prstGeom prst="rect">
            <a:avLst/>
          </a:prstGeom>
          <a:noFill/>
          <a:ln/>
        </p:spPr>
        <p:txBody>
          <a:bodyPr wrap="square" lIns="0" tIns="0" rIns="0" bIns="0" rtlCol="0" anchor="ctr"/>
          <a:lstStyle/>
          <a:p>
            <a:pPr marL="0" indent="0">
              <a:buNone/>
            </a:pPr>
            <a:r>
              <a:rPr lang="en-US" sz="1100" b="1" kern="0" spc="80" dirty="0">
                <a:solidFill>
                  <a:srgbClr val="006E72"/>
                </a:solidFill>
                <a:latin typeface="Arial" pitchFamily="34" charset="0"/>
                <a:ea typeface="Arial" pitchFamily="34" charset="-122"/>
                <a:cs typeface="Arial" pitchFamily="34" charset="-120"/>
              </a:rPr>
              <a:t>MAP EACH FUNCTION</a:t>
            </a:r>
            <a:endParaRPr lang="en-US" sz="1100" dirty="0"/>
          </a:p>
        </p:txBody>
      </p:sp>
      <p:sp>
        <p:nvSpPr>
          <p:cNvPr id="12" name="Shape 9"/>
          <p:cNvSpPr/>
          <p:nvPr/>
        </p:nvSpPr>
        <p:spPr>
          <a:xfrm>
            <a:off x="941832" y="2039112"/>
            <a:ext cx="3063240" cy="768096"/>
          </a:xfrm>
          <a:prstGeom prst="roundRect">
            <a:avLst>
              <a:gd name="adj" fmla="val 5952"/>
            </a:avLst>
          </a:prstGeom>
          <a:solidFill>
            <a:srgbClr val="FFFFFF"/>
          </a:solidFill>
          <a:ln w="12700">
            <a:solidFill>
              <a:srgbClr val="006E72"/>
            </a:solidFill>
            <a:prstDash val="solid"/>
          </a:ln>
        </p:spPr>
        <p:txBody>
          <a:bodyPr/>
          <a:lstStyle/>
          <a:p>
            <a:endParaRPr/>
          </a:p>
        </p:txBody>
      </p:sp>
      <p:sp>
        <p:nvSpPr>
          <p:cNvPr id="13" name="Shape 10"/>
          <p:cNvSpPr/>
          <p:nvPr/>
        </p:nvSpPr>
        <p:spPr>
          <a:xfrm>
            <a:off x="1106424" y="2194560"/>
            <a:ext cx="438912" cy="438912"/>
          </a:xfrm>
          <a:prstGeom prst="ellipse">
            <a:avLst/>
          </a:prstGeom>
          <a:solidFill>
            <a:srgbClr val="006E72"/>
          </a:solidFill>
          <a:ln w="12700">
            <a:solidFill>
              <a:srgbClr val="006E72"/>
            </a:solidFill>
            <a:prstDash val="solid"/>
          </a:ln>
        </p:spPr>
        <p:txBody>
          <a:bodyPr/>
          <a:lstStyle/>
          <a:p>
            <a:endParaRPr/>
          </a:p>
        </p:txBody>
      </p:sp>
      <p:sp>
        <p:nvSpPr>
          <p:cNvPr id="14" name="Text 11"/>
          <p:cNvSpPr/>
          <p:nvPr/>
        </p:nvSpPr>
        <p:spPr>
          <a:xfrm>
            <a:off x="1106424" y="2317455"/>
            <a:ext cx="438912" cy="12289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1</a:t>
            </a:r>
            <a:endParaRPr lang="en-US" sz="1050" dirty="0"/>
          </a:p>
        </p:txBody>
      </p:sp>
      <p:sp>
        <p:nvSpPr>
          <p:cNvPr id="15" name="Text 12"/>
          <p:cNvSpPr/>
          <p:nvPr/>
        </p:nvSpPr>
        <p:spPr>
          <a:xfrm>
            <a:off x="1673352" y="2286000"/>
            <a:ext cx="2084832" cy="237744"/>
          </a:xfrm>
          <a:prstGeom prst="rect">
            <a:avLst/>
          </a:prstGeom>
          <a:noFill/>
          <a:ln/>
        </p:spPr>
        <p:txBody>
          <a:bodyPr wrap="square" lIns="0" tIns="0" rIns="0" bIns="0" rtlCol="0" anchor="ctr">
            <a:normAutofit/>
          </a:bodyPr>
          <a:lstStyle/>
          <a:p>
            <a:pPr marL="0" indent="0">
              <a:buNone/>
            </a:pPr>
            <a:r>
              <a:rPr lang="en-US" sz="1140" b="1" dirty="0">
                <a:solidFill>
                  <a:srgbClr val="1D2A32"/>
                </a:solidFill>
                <a:latin typeface="Arial" pitchFamily="34" charset="0"/>
                <a:ea typeface="Arial" pitchFamily="34" charset="-122"/>
                <a:cs typeface="Arial" pitchFamily="34" charset="-120"/>
              </a:rPr>
              <a:t>Intake and triage</a:t>
            </a:r>
            <a:endParaRPr lang="en-US" sz="1140" dirty="0"/>
          </a:p>
        </p:txBody>
      </p:sp>
      <p:sp>
        <p:nvSpPr>
          <p:cNvPr id="16" name="Shape 13"/>
          <p:cNvSpPr/>
          <p:nvPr/>
        </p:nvSpPr>
        <p:spPr>
          <a:xfrm>
            <a:off x="4325112" y="2039112"/>
            <a:ext cx="3063240" cy="768096"/>
          </a:xfrm>
          <a:prstGeom prst="roundRect">
            <a:avLst>
              <a:gd name="adj" fmla="val 5952"/>
            </a:avLst>
          </a:prstGeom>
          <a:solidFill>
            <a:srgbClr val="FFFFFF"/>
          </a:solidFill>
          <a:ln w="12700">
            <a:solidFill>
              <a:srgbClr val="F28C28"/>
            </a:solidFill>
            <a:prstDash val="solid"/>
          </a:ln>
        </p:spPr>
        <p:txBody>
          <a:bodyPr/>
          <a:lstStyle/>
          <a:p>
            <a:endParaRPr/>
          </a:p>
        </p:txBody>
      </p:sp>
      <p:sp>
        <p:nvSpPr>
          <p:cNvPr id="17" name="Shape 14"/>
          <p:cNvSpPr/>
          <p:nvPr/>
        </p:nvSpPr>
        <p:spPr>
          <a:xfrm>
            <a:off x="4489704" y="2194560"/>
            <a:ext cx="438912" cy="438912"/>
          </a:xfrm>
          <a:prstGeom prst="ellipse">
            <a:avLst/>
          </a:prstGeom>
          <a:solidFill>
            <a:srgbClr val="F28C28"/>
          </a:solidFill>
          <a:ln w="12700">
            <a:solidFill>
              <a:srgbClr val="F28C28"/>
            </a:solidFill>
            <a:prstDash val="solid"/>
          </a:ln>
        </p:spPr>
        <p:txBody>
          <a:bodyPr/>
          <a:lstStyle/>
          <a:p>
            <a:endParaRPr/>
          </a:p>
        </p:txBody>
      </p:sp>
      <p:sp>
        <p:nvSpPr>
          <p:cNvPr id="18" name="Text 15"/>
          <p:cNvSpPr/>
          <p:nvPr/>
        </p:nvSpPr>
        <p:spPr>
          <a:xfrm>
            <a:off x="4489704" y="2317455"/>
            <a:ext cx="438912" cy="12289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2</a:t>
            </a:r>
            <a:endParaRPr lang="en-US" sz="1050" dirty="0"/>
          </a:p>
        </p:txBody>
      </p:sp>
      <p:sp>
        <p:nvSpPr>
          <p:cNvPr id="19" name="Text 16"/>
          <p:cNvSpPr/>
          <p:nvPr/>
        </p:nvSpPr>
        <p:spPr>
          <a:xfrm>
            <a:off x="5056632" y="2286000"/>
            <a:ext cx="2084832" cy="237744"/>
          </a:xfrm>
          <a:prstGeom prst="rect">
            <a:avLst/>
          </a:prstGeom>
          <a:noFill/>
          <a:ln/>
        </p:spPr>
        <p:txBody>
          <a:bodyPr wrap="square" lIns="0" tIns="0" rIns="0" bIns="0" rtlCol="0" anchor="ctr">
            <a:normAutofit/>
          </a:bodyPr>
          <a:lstStyle/>
          <a:p>
            <a:pPr marL="0" indent="0">
              <a:buNone/>
            </a:pPr>
            <a:r>
              <a:rPr lang="en-US" sz="1140" b="1" dirty="0">
                <a:solidFill>
                  <a:srgbClr val="1D2A32"/>
                </a:solidFill>
                <a:latin typeface="Arial" pitchFamily="34" charset="0"/>
                <a:ea typeface="Arial" pitchFamily="34" charset="-122"/>
                <a:cs typeface="Arial" pitchFamily="34" charset="-120"/>
              </a:rPr>
              <a:t>Supportive measures</a:t>
            </a:r>
            <a:endParaRPr lang="en-US" sz="1140" dirty="0"/>
          </a:p>
        </p:txBody>
      </p:sp>
      <p:sp>
        <p:nvSpPr>
          <p:cNvPr id="20" name="Shape 17"/>
          <p:cNvSpPr/>
          <p:nvPr/>
        </p:nvSpPr>
        <p:spPr>
          <a:xfrm>
            <a:off x="941832" y="3072384"/>
            <a:ext cx="3063240" cy="768096"/>
          </a:xfrm>
          <a:prstGeom prst="roundRect">
            <a:avLst>
              <a:gd name="adj" fmla="val 5952"/>
            </a:avLst>
          </a:prstGeom>
          <a:solidFill>
            <a:srgbClr val="FFFFFF"/>
          </a:solidFill>
          <a:ln w="12700">
            <a:solidFill>
              <a:srgbClr val="006E72"/>
            </a:solidFill>
            <a:prstDash val="solid"/>
          </a:ln>
        </p:spPr>
        <p:txBody>
          <a:bodyPr/>
          <a:lstStyle/>
          <a:p>
            <a:endParaRPr/>
          </a:p>
        </p:txBody>
      </p:sp>
      <p:sp>
        <p:nvSpPr>
          <p:cNvPr id="21" name="Shape 18"/>
          <p:cNvSpPr/>
          <p:nvPr/>
        </p:nvSpPr>
        <p:spPr>
          <a:xfrm>
            <a:off x="1106424" y="3227832"/>
            <a:ext cx="438912" cy="438912"/>
          </a:xfrm>
          <a:prstGeom prst="ellipse">
            <a:avLst/>
          </a:prstGeom>
          <a:solidFill>
            <a:srgbClr val="006E72"/>
          </a:solidFill>
          <a:ln w="12700">
            <a:solidFill>
              <a:srgbClr val="006E72"/>
            </a:solidFill>
            <a:prstDash val="solid"/>
          </a:ln>
        </p:spPr>
        <p:txBody>
          <a:bodyPr/>
          <a:lstStyle/>
          <a:p>
            <a:endParaRPr/>
          </a:p>
        </p:txBody>
      </p:sp>
      <p:sp>
        <p:nvSpPr>
          <p:cNvPr id="22" name="Text 19"/>
          <p:cNvSpPr/>
          <p:nvPr/>
        </p:nvSpPr>
        <p:spPr>
          <a:xfrm>
            <a:off x="1106424" y="3350727"/>
            <a:ext cx="438912" cy="12289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3</a:t>
            </a:r>
            <a:endParaRPr lang="en-US" sz="1050" dirty="0"/>
          </a:p>
        </p:txBody>
      </p:sp>
      <p:sp>
        <p:nvSpPr>
          <p:cNvPr id="23" name="Text 20"/>
          <p:cNvSpPr/>
          <p:nvPr/>
        </p:nvSpPr>
        <p:spPr>
          <a:xfrm>
            <a:off x="1673352" y="3319272"/>
            <a:ext cx="2084832" cy="237744"/>
          </a:xfrm>
          <a:prstGeom prst="rect">
            <a:avLst/>
          </a:prstGeom>
          <a:noFill/>
          <a:ln/>
        </p:spPr>
        <p:txBody>
          <a:bodyPr wrap="square" lIns="0" tIns="0" rIns="0" bIns="0" rtlCol="0" anchor="ctr">
            <a:normAutofit/>
          </a:bodyPr>
          <a:lstStyle/>
          <a:p>
            <a:pPr marL="0" indent="0">
              <a:buNone/>
            </a:pPr>
            <a:r>
              <a:rPr lang="en-US" sz="1140" b="1" dirty="0">
                <a:solidFill>
                  <a:srgbClr val="1D2A32"/>
                </a:solidFill>
                <a:latin typeface="Arial" pitchFamily="34" charset="0"/>
                <a:ea typeface="Arial" pitchFamily="34" charset="-122"/>
                <a:cs typeface="Arial" pitchFamily="34" charset="-120"/>
              </a:rPr>
              <a:t>Process and scope</a:t>
            </a:r>
            <a:endParaRPr lang="en-US" sz="1140" dirty="0"/>
          </a:p>
        </p:txBody>
      </p:sp>
      <p:sp>
        <p:nvSpPr>
          <p:cNvPr id="24" name="Shape 21"/>
          <p:cNvSpPr/>
          <p:nvPr/>
        </p:nvSpPr>
        <p:spPr>
          <a:xfrm>
            <a:off x="4325112" y="3072384"/>
            <a:ext cx="3063240" cy="768096"/>
          </a:xfrm>
          <a:prstGeom prst="roundRect">
            <a:avLst>
              <a:gd name="adj" fmla="val 5952"/>
            </a:avLst>
          </a:prstGeom>
          <a:solidFill>
            <a:srgbClr val="FFFFFF"/>
          </a:solidFill>
          <a:ln w="12700">
            <a:solidFill>
              <a:srgbClr val="F28C28"/>
            </a:solidFill>
            <a:prstDash val="solid"/>
          </a:ln>
        </p:spPr>
        <p:txBody>
          <a:bodyPr/>
          <a:lstStyle/>
          <a:p>
            <a:endParaRPr/>
          </a:p>
        </p:txBody>
      </p:sp>
      <p:sp>
        <p:nvSpPr>
          <p:cNvPr id="25" name="Shape 22"/>
          <p:cNvSpPr/>
          <p:nvPr/>
        </p:nvSpPr>
        <p:spPr>
          <a:xfrm>
            <a:off x="4489704" y="3227832"/>
            <a:ext cx="438912" cy="438912"/>
          </a:xfrm>
          <a:prstGeom prst="ellipse">
            <a:avLst/>
          </a:prstGeom>
          <a:solidFill>
            <a:srgbClr val="F28C28"/>
          </a:solidFill>
          <a:ln w="12700">
            <a:solidFill>
              <a:srgbClr val="F28C28"/>
            </a:solidFill>
            <a:prstDash val="solid"/>
          </a:ln>
        </p:spPr>
        <p:txBody>
          <a:bodyPr/>
          <a:lstStyle/>
          <a:p>
            <a:endParaRPr/>
          </a:p>
        </p:txBody>
      </p:sp>
      <p:sp>
        <p:nvSpPr>
          <p:cNvPr id="26" name="Text 23"/>
          <p:cNvSpPr/>
          <p:nvPr/>
        </p:nvSpPr>
        <p:spPr>
          <a:xfrm>
            <a:off x="4489704" y="3350727"/>
            <a:ext cx="438912" cy="12289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4</a:t>
            </a:r>
            <a:endParaRPr lang="en-US" sz="1050" dirty="0"/>
          </a:p>
        </p:txBody>
      </p:sp>
      <p:sp>
        <p:nvSpPr>
          <p:cNvPr id="27" name="Text 24"/>
          <p:cNvSpPr/>
          <p:nvPr/>
        </p:nvSpPr>
        <p:spPr>
          <a:xfrm>
            <a:off x="5056632" y="3319272"/>
            <a:ext cx="2084832" cy="237744"/>
          </a:xfrm>
          <a:prstGeom prst="rect">
            <a:avLst/>
          </a:prstGeom>
          <a:noFill/>
          <a:ln/>
        </p:spPr>
        <p:txBody>
          <a:bodyPr wrap="square" lIns="0" tIns="0" rIns="0" bIns="0" rtlCol="0" anchor="ctr">
            <a:normAutofit/>
          </a:bodyPr>
          <a:lstStyle/>
          <a:p>
            <a:pPr marL="0" indent="0">
              <a:buNone/>
            </a:pPr>
            <a:r>
              <a:rPr lang="en-US" sz="1140" b="1" dirty="0">
                <a:solidFill>
                  <a:srgbClr val="1D2A32"/>
                </a:solidFill>
                <a:latin typeface="Arial" pitchFamily="34" charset="0"/>
                <a:ea typeface="Arial" pitchFamily="34" charset="-122"/>
                <a:cs typeface="Arial" pitchFamily="34" charset="-120"/>
              </a:rPr>
              <a:t>Investigation oversight</a:t>
            </a:r>
            <a:endParaRPr lang="en-US" sz="1140" dirty="0"/>
          </a:p>
        </p:txBody>
      </p:sp>
      <p:sp>
        <p:nvSpPr>
          <p:cNvPr id="28" name="Shape 25"/>
          <p:cNvSpPr/>
          <p:nvPr/>
        </p:nvSpPr>
        <p:spPr>
          <a:xfrm>
            <a:off x="941832" y="4105656"/>
            <a:ext cx="3063240" cy="768096"/>
          </a:xfrm>
          <a:prstGeom prst="roundRect">
            <a:avLst>
              <a:gd name="adj" fmla="val 5952"/>
            </a:avLst>
          </a:prstGeom>
          <a:solidFill>
            <a:srgbClr val="FFFFFF"/>
          </a:solidFill>
          <a:ln w="12700">
            <a:solidFill>
              <a:srgbClr val="006E72"/>
            </a:solidFill>
            <a:prstDash val="solid"/>
          </a:ln>
        </p:spPr>
        <p:txBody>
          <a:bodyPr/>
          <a:lstStyle/>
          <a:p>
            <a:endParaRPr/>
          </a:p>
        </p:txBody>
      </p:sp>
      <p:sp>
        <p:nvSpPr>
          <p:cNvPr id="29" name="Shape 26"/>
          <p:cNvSpPr/>
          <p:nvPr/>
        </p:nvSpPr>
        <p:spPr>
          <a:xfrm>
            <a:off x="1106424" y="4261104"/>
            <a:ext cx="438912" cy="438912"/>
          </a:xfrm>
          <a:prstGeom prst="ellipse">
            <a:avLst/>
          </a:prstGeom>
          <a:solidFill>
            <a:srgbClr val="006E72"/>
          </a:solidFill>
          <a:ln w="12700">
            <a:solidFill>
              <a:srgbClr val="006E72"/>
            </a:solidFill>
            <a:prstDash val="solid"/>
          </a:ln>
        </p:spPr>
        <p:txBody>
          <a:bodyPr/>
          <a:lstStyle/>
          <a:p>
            <a:endParaRPr/>
          </a:p>
        </p:txBody>
      </p:sp>
      <p:sp>
        <p:nvSpPr>
          <p:cNvPr id="30" name="Text 27"/>
          <p:cNvSpPr/>
          <p:nvPr/>
        </p:nvSpPr>
        <p:spPr>
          <a:xfrm>
            <a:off x="1106424" y="4383999"/>
            <a:ext cx="438912" cy="12289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5</a:t>
            </a:r>
            <a:endParaRPr lang="en-US" sz="1050" dirty="0"/>
          </a:p>
        </p:txBody>
      </p:sp>
      <p:sp>
        <p:nvSpPr>
          <p:cNvPr id="31" name="Text 28"/>
          <p:cNvSpPr/>
          <p:nvPr/>
        </p:nvSpPr>
        <p:spPr>
          <a:xfrm>
            <a:off x="1673352" y="4352544"/>
            <a:ext cx="2084832" cy="237744"/>
          </a:xfrm>
          <a:prstGeom prst="rect">
            <a:avLst/>
          </a:prstGeom>
          <a:noFill/>
          <a:ln/>
        </p:spPr>
        <p:txBody>
          <a:bodyPr wrap="square" lIns="0" tIns="0" rIns="0" bIns="0" rtlCol="0" anchor="ctr">
            <a:normAutofit/>
          </a:bodyPr>
          <a:lstStyle/>
          <a:p>
            <a:pPr marL="0" indent="0">
              <a:buNone/>
            </a:pPr>
            <a:r>
              <a:rPr lang="en-US" sz="1140" b="1" dirty="0">
                <a:solidFill>
                  <a:srgbClr val="1D2A32"/>
                </a:solidFill>
                <a:latin typeface="Arial" pitchFamily="34" charset="0"/>
                <a:ea typeface="Arial" pitchFamily="34" charset="-122"/>
                <a:cs typeface="Arial" pitchFamily="34" charset="-120"/>
              </a:rPr>
              <a:t>Findings and remedies</a:t>
            </a:r>
            <a:endParaRPr lang="en-US" sz="1140" dirty="0"/>
          </a:p>
        </p:txBody>
      </p:sp>
      <p:sp>
        <p:nvSpPr>
          <p:cNvPr id="32" name="Shape 29"/>
          <p:cNvSpPr/>
          <p:nvPr/>
        </p:nvSpPr>
        <p:spPr>
          <a:xfrm>
            <a:off x="4325112" y="4105656"/>
            <a:ext cx="3063240" cy="768096"/>
          </a:xfrm>
          <a:prstGeom prst="roundRect">
            <a:avLst>
              <a:gd name="adj" fmla="val 5952"/>
            </a:avLst>
          </a:prstGeom>
          <a:solidFill>
            <a:srgbClr val="FFFFFF"/>
          </a:solidFill>
          <a:ln w="12700">
            <a:solidFill>
              <a:srgbClr val="F28C28"/>
            </a:solidFill>
            <a:prstDash val="solid"/>
          </a:ln>
        </p:spPr>
        <p:txBody>
          <a:bodyPr/>
          <a:lstStyle/>
          <a:p>
            <a:endParaRPr/>
          </a:p>
        </p:txBody>
      </p:sp>
      <p:sp>
        <p:nvSpPr>
          <p:cNvPr id="33" name="Shape 30"/>
          <p:cNvSpPr/>
          <p:nvPr/>
        </p:nvSpPr>
        <p:spPr>
          <a:xfrm>
            <a:off x="4489704" y="4261104"/>
            <a:ext cx="438912" cy="438912"/>
          </a:xfrm>
          <a:prstGeom prst="ellipse">
            <a:avLst/>
          </a:prstGeom>
          <a:solidFill>
            <a:srgbClr val="F28C28"/>
          </a:solidFill>
          <a:ln w="12700">
            <a:solidFill>
              <a:srgbClr val="F28C28"/>
            </a:solidFill>
            <a:prstDash val="solid"/>
          </a:ln>
        </p:spPr>
        <p:txBody>
          <a:bodyPr/>
          <a:lstStyle/>
          <a:p>
            <a:endParaRPr/>
          </a:p>
        </p:txBody>
      </p:sp>
      <p:sp>
        <p:nvSpPr>
          <p:cNvPr id="34" name="Text 31"/>
          <p:cNvSpPr/>
          <p:nvPr/>
        </p:nvSpPr>
        <p:spPr>
          <a:xfrm>
            <a:off x="4489704" y="4383999"/>
            <a:ext cx="438912" cy="122895"/>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6</a:t>
            </a:r>
            <a:endParaRPr lang="en-US" sz="1050" dirty="0"/>
          </a:p>
        </p:txBody>
      </p:sp>
      <p:sp>
        <p:nvSpPr>
          <p:cNvPr id="35" name="Text 32"/>
          <p:cNvSpPr/>
          <p:nvPr/>
        </p:nvSpPr>
        <p:spPr>
          <a:xfrm>
            <a:off x="5056632" y="4352544"/>
            <a:ext cx="2084832" cy="237744"/>
          </a:xfrm>
          <a:prstGeom prst="rect">
            <a:avLst/>
          </a:prstGeom>
          <a:noFill/>
          <a:ln/>
        </p:spPr>
        <p:txBody>
          <a:bodyPr wrap="square" lIns="0" tIns="0" rIns="0" bIns="0" rtlCol="0" anchor="ctr">
            <a:normAutofit/>
          </a:bodyPr>
          <a:lstStyle/>
          <a:p>
            <a:pPr marL="0" indent="0">
              <a:buNone/>
            </a:pPr>
            <a:r>
              <a:rPr lang="en-US" sz="1140" b="1" dirty="0">
                <a:solidFill>
                  <a:srgbClr val="1D2A32"/>
                </a:solidFill>
                <a:latin typeface="Arial" pitchFamily="34" charset="0"/>
                <a:ea typeface="Arial" pitchFamily="34" charset="-122"/>
                <a:cs typeface="Arial" pitchFamily="34" charset="-120"/>
              </a:rPr>
              <a:t>Appeal and review</a:t>
            </a:r>
            <a:endParaRPr lang="en-US" sz="1140" dirty="0"/>
          </a:p>
        </p:txBody>
      </p:sp>
      <p:sp>
        <p:nvSpPr>
          <p:cNvPr id="36" name="Text 33"/>
          <p:cNvSpPr/>
          <p:nvPr/>
        </p:nvSpPr>
        <p:spPr>
          <a:xfrm>
            <a:off x="960120" y="5184648"/>
            <a:ext cx="1700784" cy="201168"/>
          </a:xfrm>
          <a:prstGeom prst="rect">
            <a:avLst/>
          </a:prstGeom>
          <a:noFill/>
          <a:ln/>
        </p:spPr>
        <p:txBody>
          <a:bodyPr wrap="square" lIns="0" tIns="0" rIns="0" bIns="0" rtlCol="0" anchor="ctr"/>
          <a:lstStyle/>
          <a:p>
            <a:pPr marL="0" indent="0">
              <a:buNone/>
            </a:pPr>
            <a:r>
              <a:rPr lang="en-US" sz="950" b="1" dirty="0">
                <a:solidFill>
                  <a:srgbClr val="006E72"/>
                </a:solidFill>
                <a:latin typeface="Arial" pitchFamily="34" charset="0"/>
                <a:ea typeface="Arial" pitchFamily="34" charset="-122"/>
                <a:cs typeface="Arial" pitchFamily="34" charset="-120"/>
              </a:rPr>
              <a:t>COORDINATE ACROSS</a:t>
            </a:r>
            <a:endParaRPr lang="en-US" sz="950" dirty="0"/>
          </a:p>
        </p:txBody>
      </p:sp>
      <p:sp>
        <p:nvSpPr>
          <p:cNvPr id="37" name="Text 34"/>
          <p:cNvSpPr/>
          <p:nvPr/>
        </p:nvSpPr>
        <p:spPr>
          <a:xfrm>
            <a:off x="2670048" y="5120640"/>
            <a:ext cx="4965192" cy="329184"/>
          </a:xfrm>
          <a:prstGeom prst="rect">
            <a:avLst/>
          </a:prstGeom>
          <a:noFill/>
          <a:ln/>
        </p:spPr>
        <p:txBody>
          <a:bodyPr wrap="square" lIns="0" tIns="0" rIns="0" bIns="0" rtlCol="0" anchor="ctr">
            <a:normAutofit/>
          </a:bodyPr>
          <a:lstStyle/>
          <a:p>
            <a:pPr marL="0" indent="0">
              <a:buNone/>
            </a:pPr>
            <a:r>
              <a:rPr lang="en-US" sz="840" dirty="0">
                <a:solidFill>
                  <a:srgbClr val="5C6670"/>
                </a:solidFill>
                <a:latin typeface="Arial" pitchFamily="34" charset="0"/>
                <a:ea typeface="Arial" pitchFamily="34" charset="-122"/>
                <a:cs typeface="Arial" pitchFamily="34" charset="-120"/>
              </a:rPr>
              <a:t>Human Resources  |  Student Conduct  |  ADA and Section 504  |  Campus Safety and Clery  |  Counsel  |  Executive Leadership</a:t>
            </a:r>
            <a:endParaRPr lang="en-US" sz="840" dirty="0"/>
          </a:p>
        </p:txBody>
      </p:sp>
      <p:sp>
        <p:nvSpPr>
          <p:cNvPr id="38" name="Shape 35"/>
          <p:cNvSpPr/>
          <p:nvPr/>
        </p:nvSpPr>
        <p:spPr>
          <a:xfrm>
            <a:off x="8321040" y="1307592"/>
            <a:ext cx="3182112" cy="4370832"/>
          </a:xfrm>
          <a:prstGeom prst="roundRect">
            <a:avLst>
              <a:gd name="adj" fmla="val 1437"/>
            </a:avLst>
          </a:prstGeom>
          <a:solidFill>
            <a:srgbClr val="004D50"/>
          </a:solidFill>
          <a:ln w="12700">
            <a:solidFill>
              <a:srgbClr val="004D50"/>
            </a:solidFill>
            <a:prstDash val="solid"/>
          </a:ln>
        </p:spPr>
        <p:txBody>
          <a:bodyPr/>
          <a:lstStyle/>
          <a:p>
            <a:endParaRPr/>
          </a:p>
        </p:txBody>
      </p:sp>
      <p:sp>
        <p:nvSpPr>
          <p:cNvPr id="39" name="Text 36"/>
          <p:cNvSpPr/>
          <p:nvPr/>
        </p:nvSpPr>
        <p:spPr>
          <a:xfrm>
            <a:off x="8723376" y="1645920"/>
            <a:ext cx="2377440" cy="219456"/>
          </a:xfrm>
          <a:prstGeom prst="rect">
            <a:avLst/>
          </a:prstGeom>
          <a:noFill/>
          <a:ln/>
        </p:spPr>
        <p:txBody>
          <a:bodyPr wrap="square" lIns="0" tIns="0" rIns="0" bIns="0" rtlCol="0" anchor="ctr"/>
          <a:lstStyle/>
          <a:p>
            <a:pPr marL="0" indent="0" algn="ctr">
              <a:buNone/>
            </a:pPr>
            <a:r>
              <a:rPr lang="en-US" sz="1080" b="1" dirty="0">
                <a:solidFill>
                  <a:srgbClr val="9FD1CF"/>
                </a:solidFill>
                <a:latin typeface="Arial" pitchFamily="34" charset="0"/>
                <a:ea typeface="Arial" pitchFamily="34" charset="-122"/>
                <a:cs typeface="Arial" pitchFamily="34" charset="-120"/>
              </a:rPr>
              <a:t>EVERY FUNCTION NEEDS</a:t>
            </a:r>
            <a:endParaRPr lang="en-US" sz="1080" dirty="0"/>
          </a:p>
        </p:txBody>
      </p:sp>
      <p:sp>
        <p:nvSpPr>
          <p:cNvPr id="40" name="Text 37"/>
          <p:cNvSpPr/>
          <p:nvPr/>
        </p:nvSpPr>
        <p:spPr>
          <a:xfrm>
            <a:off x="8668512" y="2130552"/>
            <a:ext cx="1078992" cy="201168"/>
          </a:xfrm>
          <a:prstGeom prst="rect">
            <a:avLst/>
          </a:prstGeom>
          <a:noFill/>
          <a:ln/>
        </p:spPr>
        <p:txBody>
          <a:bodyPr wrap="square" lIns="0" tIns="0" rIns="0" bIns="0" rtlCol="0" anchor="ctr"/>
          <a:lstStyle/>
          <a:p>
            <a:pPr marL="0" indent="0">
              <a:buNone/>
            </a:pPr>
            <a:r>
              <a:rPr lang="en-US" sz="870" b="1" dirty="0">
                <a:solidFill>
                  <a:srgbClr val="FFFFFF"/>
                </a:solidFill>
                <a:latin typeface="Arial" pitchFamily="34" charset="0"/>
                <a:ea typeface="Arial" pitchFamily="34" charset="-122"/>
                <a:cs typeface="Arial" pitchFamily="34" charset="-120"/>
              </a:rPr>
              <a:t>OWNER</a:t>
            </a:r>
            <a:endParaRPr lang="en-US" sz="870" dirty="0"/>
          </a:p>
        </p:txBody>
      </p:sp>
      <p:sp>
        <p:nvSpPr>
          <p:cNvPr id="41" name="Text 38"/>
          <p:cNvSpPr/>
          <p:nvPr/>
        </p:nvSpPr>
        <p:spPr>
          <a:xfrm>
            <a:off x="9747504" y="2103120"/>
            <a:ext cx="1335024" cy="356616"/>
          </a:xfrm>
          <a:prstGeom prst="rect">
            <a:avLst/>
          </a:prstGeom>
          <a:noFill/>
          <a:ln/>
        </p:spPr>
        <p:txBody>
          <a:bodyPr wrap="square" lIns="0" tIns="0" rIns="0" bIns="0" rtlCol="0" anchor="ctr">
            <a:normAutofit/>
          </a:bodyPr>
          <a:lstStyle/>
          <a:p>
            <a:pPr marL="0" indent="0">
              <a:buNone/>
            </a:pPr>
            <a:r>
              <a:rPr lang="en-US" sz="840" dirty="0">
                <a:solidFill>
                  <a:srgbClr val="FFFFFF"/>
                </a:solidFill>
                <a:latin typeface="Arial" pitchFamily="34" charset="0"/>
                <a:ea typeface="Arial" pitchFamily="34" charset="-122"/>
                <a:cs typeface="Arial" pitchFamily="34" charset="-120"/>
              </a:rPr>
              <a:t>One person accountable for progress</a:t>
            </a:r>
            <a:endParaRPr lang="en-US" sz="840" dirty="0"/>
          </a:p>
        </p:txBody>
      </p:sp>
      <p:sp>
        <p:nvSpPr>
          <p:cNvPr id="42" name="Shape 39"/>
          <p:cNvSpPr/>
          <p:nvPr/>
        </p:nvSpPr>
        <p:spPr>
          <a:xfrm>
            <a:off x="8668512" y="2569464"/>
            <a:ext cx="2395728" cy="0"/>
          </a:xfrm>
          <a:prstGeom prst="line">
            <a:avLst/>
          </a:prstGeom>
          <a:noFill/>
          <a:ln w="10160">
            <a:solidFill>
              <a:srgbClr val="2F6A6C"/>
            </a:solidFill>
            <a:prstDash val="solid"/>
          </a:ln>
        </p:spPr>
        <p:txBody>
          <a:bodyPr/>
          <a:lstStyle/>
          <a:p>
            <a:endParaRPr/>
          </a:p>
        </p:txBody>
      </p:sp>
      <p:sp>
        <p:nvSpPr>
          <p:cNvPr id="43" name="Text 40"/>
          <p:cNvSpPr/>
          <p:nvPr/>
        </p:nvSpPr>
        <p:spPr>
          <a:xfrm>
            <a:off x="8668512" y="2770632"/>
            <a:ext cx="1078992" cy="201168"/>
          </a:xfrm>
          <a:prstGeom prst="rect">
            <a:avLst/>
          </a:prstGeom>
          <a:noFill/>
          <a:ln/>
        </p:spPr>
        <p:txBody>
          <a:bodyPr wrap="square" lIns="0" tIns="0" rIns="0" bIns="0" rtlCol="0" anchor="ctr"/>
          <a:lstStyle/>
          <a:p>
            <a:pPr marL="0" indent="0">
              <a:buNone/>
            </a:pPr>
            <a:r>
              <a:rPr lang="en-US" sz="870" b="1" dirty="0">
                <a:solidFill>
                  <a:srgbClr val="FFFFFF"/>
                </a:solidFill>
                <a:latin typeface="Arial" pitchFamily="34" charset="0"/>
                <a:ea typeface="Arial" pitchFamily="34" charset="-122"/>
                <a:cs typeface="Arial" pitchFamily="34" charset="-120"/>
              </a:rPr>
              <a:t>BACKUP</a:t>
            </a:r>
            <a:endParaRPr lang="en-US" sz="870" dirty="0"/>
          </a:p>
        </p:txBody>
      </p:sp>
      <p:sp>
        <p:nvSpPr>
          <p:cNvPr id="44" name="Text 41"/>
          <p:cNvSpPr/>
          <p:nvPr/>
        </p:nvSpPr>
        <p:spPr>
          <a:xfrm>
            <a:off x="9747504" y="2743200"/>
            <a:ext cx="1335024" cy="356616"/>
          </a:xfrm>
          <a:prstGeom prst="rect">
            <a:avLst/>
          </a:prstGeom>
          <a:noFill/>
          <a:ln/>
        </p:spPr>
        <p:txBody>
          <a:bodyPr wrap="square" lIns="0" tIns="0" rIns="0" bIns="0" rtlCol="0" anchor="ctr">
            <a:normAutofit/>
          </a:bodyPr>
          <a:lstStyle/>
          <a:p>
            <a:pPr marL="0" indent="0">
              <a:buNone/>
            </a:pPr>
            <a:r>
              <a:rPr lang="en-US" sz="840" dirty="0">
                <a:solidFill>
                  <a:srgbClr val="FFFFFF"/>
                </a:solidFill>
                <a:latin typeface="Arial" pitchFamily="34" charset="0"/>
                <a:ea typeface="Arial" pitchFamily="34" charset="-122"/>
                <a:cs typeface="Arial" pitchFamily="34" charset="-120"/>
              </a:rPr>
              <a:t>A trained alternate for absence or vacancy</a:t>
            </a:r>
            <a:endParaRPr lang="en-US" sz="840" dirty="0"/>
          </a:p>
        </p:txBody>
      </p:sp>
      <p:sp>
        <p:nvSpPr>
          <p:cNvPr id="45" name="Shape 42"/>
          <p:cNvSpPr/>
          <p:nvPr/>
        </p:nvSpPr>
        <p:spPr>
          <a:xfrm>
            <a:off x="8668512" y="3209544"/>
            <a:ext cx="2395728" cy="0"/>
          </a:xfrm>
          <a:prstGeom prst="line">
            <a:avLst/>
          </a:prstGeom>
          <a:noFill/>
          <a:ln w="10160">
            <a:solidFill>
              <a:srgbClr val="2F6A6C"/>
            </a:solidFill>
            <a:prstDash val="solid"/>
          </a:ln>
        </p:spPr>
        <p:txBody>
          <a:bodyPr/>
          <a:lstStyle/>
          <a:p>
            <a:endParaRPr/>
          </a:p>
        </p:txBody>
      </p:sp>
      <p:sp>
        <p:nvSpPr>
          <p:cNvPr id="46" name="Text 43"/>
          <p:cNvSpPr/>
          <p:nvPr/>
        </p:nvSpPr>
        <p:spPr>
          <a:xfrm>
            <a:off x="8668512" y="3410712"/>
            <a:ext cx="1078992" cy="201168"/>
          </a:xfrm>
          <a:prstGeom prst="rect">
            <a:avLst/>
          </a:prstGeom>
          <a:noFill/>
          <a:ln/>
        </p:spPr>
        <p:txBody>
          <a:bodyPr wrap="square" lIns="0" tIns="0" rIns="0" bIns="0" rtlCol="0" anchor="ctr"/>
          <a:lstStyle/>
          <a:p>
            <a:pPr marL="0" indent="0">
              <a:buNone/>
            </a:pPr>
            <a:r>
              <a:rPr lang="en-US" sz="870" b="1" dirty="0">
                <a:solidFill>
                  <a:srgbClr val="FFFFFF"/>
                </a:solidFill>
                <a:latin typeface="Arial" pitchFamily="34" charset="0"/>
                <a:ea typeface="Arial" pitchFamily="34" charset="-122"/>
                <a:cs typeface="Arial" pitchFamily="34" charset="-120"/>
              </a:rPr>
              <a:t>DECISION RIGHT</a:t>
            </a:r>
            <a:endParaRPr lang="en-US" sz="870" dirty="0"/>
          </a:p>
        </p:txBody>
      </p:sp>
      <p:sp>
        <p:nvSpPr>
          <p:cNvPr id="47" name="Text 44"/>
          <p:cNvSpPr/>
          <p:nvPr/>
        </p:nvSpPr>
        <p:spPr>
          <a:xfrm>
            <a:off x="9747504" y="3383280"/>
            <a:ext cx="1335024" cy="356616"/>
          </a:xfrm>
          <a:prstGeom prst="rect">
            <a:avLst/>
          </a:prstGeom>
          <a:noFill/>
          <a:ln/>
        </p:spPr>
        <p:txBody>
          <a:bodyPr wrap="square" lIns="0" tIns="0" rIns="0" bIns="0" rtlCol="0" anchor="ctr">
            <a:normAutofit/>
          </a:bodyPr>
          <a:lstStyle/>
          <a:p>
            <a:pPr marL="0" indent="0">
              <a:buNone/>
            </a:pPr>
            <a:r>
              <a:rPr lang="en-US" sz="840" dirty="0">
                <a:solidFill>
                  <a:srgbClr val="FFFFFF"/>
                </a:solidFill>
                <a:latin typeface="Arial" pitchFamily="34" charset="0"/>
                <a:ea typeface="Arial" pitchFamily="34" charset="-122"/>
                <a:cs typeface="Arial" pitchFamily="34" charset="-120"/>
              </a:rPr>
              <a:t>Clarity about who decides what</a:t>
            </a:r>
            <a:endParaRPr lang="en-US" sz="840" dirty="0"/>
          </a:p>
        </p:txBody>
      </p:sp>
      <p:sp>
        <p:nvSpPr>
          <p:cNvPr id="48" name="Shape 45"/>
          <p:cNvSpPr/>
          <p:nvPr/>
        </p:nvSpPr>
        <p:spPr>
          <a:xfrm>
            <a:off x="8668512" y="3849624"/>
            <a:ext cx="2395728" cy="0"/>
          </a:xfrm>
          <a:prstGeom prst="line">
            <a:avLst/>
          </a:prstGeom>
          <a:noFill/>
          <a:ln w="10160">
            <a:solidFill>
              <a:srgbClr val="2F6A6C"/>
            </a:solidFill>
            <a:prstDash val="solid"/>
          </a:ln>
        </p:spPr>
        <p:txBody>
          <a:bodyPr/>
          <a:lstStyle/>
          <a:p>
            <a:endParaRPr/>
          </a:p>
        </p:txBody>
      </p:sp>
      <p:sp>
        <p:nvSpPr>
          <p:cNvPr id="49" name="Text 46"/>
          <p:cNvSpPr/>
          <p:nvPr/>
        </p:nvSpPr>
        <p:spPr>
          <a:xfrm>
            <a:off x="8668512" y="4050792"/>
            <a:ext cx="1078992" cy="201168"/>
          </a:xfrm>
          <a:prstGeom prst="rect">
            <a:avLst/>
          </a:prstGeom>
          <a:noFill/>
          <a:ln/>
        </p:spPr>
        <p:txBody>
          <a:bodyPr wrap="square" lIns="0" tIns="0" rIns="0" bIns="0" rtlCol="0" anchor="ctr"/>
          <a:lstStyle/>
          <a:p>
            <a:pPr marL="0" indent="0">
              <a:buNone/>
            </a:pPr>
            <a:r>
              <a:rPr lang="en-US" sz="870" b="1" dirty="0">
                <a:solidFill>
                  <a:srgbClr val="F28C28"/>
                </a:solidFill>
                <a:latin typeface="Arial" pitchFamily="34" charset="0"/>
                <a:ea typeface="Arial" pitchFamily="34" charset="-122"/>
                <a:cs typeface="Arial" pitchFamily="34" charset="-120"/>
              </a:rPr>
              <a:t>RECUSAL TRIGGER</a:t>
            </a:r>
            <a:endParaRPr lang="en-US" sz="870" dirty="0"/>
          </a:p>
        </p:txBody>
      </p:sp>
      <p:sp>
        <p:nvSpPr>
          <p:cNvPr id="50" name="Text 47"/>
          <p:cNvSpPr/>
          <p:nvPr/>
        </p:nvSpPr>
        <p:spPr>
          <a:xfrm>
            <a:off x="9747504" y="4023360"/>
            <a:ext cx="1335024" cy="356616"/>
          </a:xfrm>
          <a:prstGeom prst="rect">
            <a:avLst/>
          </a:prstGeom>
          <a:noFill/>
          <a:ln/>
        </p:spPr>
        <p:txBody>
          <a:bodyPr wrap="square" lIns="0" tIns="0" rIns="0" bIns="0" rtlCol="0" anchor="ctr">
            <a:normAutofit/>
          </a:bodyPr>
          <a:lstStyle/>
          <a:p>
            <a:pPr marL="0" indent="0">
              <a:buNone/>
            </a:pPr>
            <a:r>
              <a:rPr lang="en-US" sz="840" dirty="0">
                <a:solidFill>
                  <a:srgbClr val="FFFFFF"/>
                </a:solidFill>
                <a:latin typeface="Arial" pitchFamily="34" charset="0"/>
                <a:ea typeface="Arial" pitchFamily="34" charset="-122"/>
                <a:cs typeface="Arial" pitchFamily="34" charset="-120"/>
              </a:rPr>
              <a:t>A written path when neutrality is questioned</a:t>
            </a:r>
            <a:endParaRPr lang="en-US" sz="840" dirty="0"/>
          </a:p>
        </p:txBody>
      </p:sp>
      <p:sp>
        <p:nvSpPr>
          <p:cNvPr id="51" name="Shape 48"/>
          <p:cNvSpPr/>
          <p:nvPr/>
        </p:nvSpPr>
        <p:spPr>
          <a:xfrm>
            <a:off x="8668512" y="4489704"/>
            <a:ext cx="2395728" cy="0"/>
          </a:xfrm>
          <a:prstGeom prst="line">
            <a:avLst/>
          </a:prstGeom>
          <a:noFill/>
          <a:ln w="10160">
            <a:solidFill>
              <a:srgbClr val="2F6A6C"/>
            </a:solidFill>
            <a:prstDash val="solid"/>
          </a:ln>
        </p:spPr>
        <p:txBody>
          <a:bodyPr/>
          <a:lstStyle/>
          <a:p>
            <a:endParaRPr/>
          </a:p>
        </p:txBody>
      </p:sp>
      <p:sp>
        <p:nvSpPr>
          <p:cNvPr id="52" name="Text 49"/>
          <p:cNvSpPr/>
          <p:nvPr/>
        </p:nvSpPr>
        <p:spPr>
          <a:xfrm>
            <a:off x="8668512" y="4690872"/>
            <a:ext cx="1078992" cy="201168"/>
          </a:xfrm>
          <a:prstGeom prst="rect">
            <a:avLst/>
          </a:prstGeom>
          <a:noFill/>
          <a:ln/>
        </p:spPr>
        <p:txBody>
          <a:bodyPr wrap="square" lIns="0" tIns="0" rIns="0" bIns="0" rtlCol="0" anchor="ctr"/>
          <a:lstStyle/>
          <a:p>
            <a:pPr marL="0" indent="0">
              <a:buNone/>
            </a:pPr>
            <a:r>
              <a:rPr lang="en-US" sz="870" b="1" dirty="0">
                <a:solidFill>
                  <a:srgbClr val="FFFFFF"/>
                </a:solidFill>
                <a:latin typeface="Arial" pitchFamily="34" charset="0"/>
                <a:ea typeface="Arial" pitchFamily="34" charset="-122"/>
                <a:cs typeface="Arial" pitchFamily="34" charset="-120"/>
              </a:rPr>
              <a:t>ESCALATION</a:t>
            </a:r>
            <a:endParaRPr lang="en-US" sz="870" dirty="0"/>
          </a:p>
        </p:txBody>
      </p:sp>
      <p:sp>
        <p:nvSpPr>
          <p:cNvPr id="53" name="Text 50"/>
          <p:cNvSpPr/>
          <p:nvPr/>
        </p:nvSpPr>
        <p:spPr>
          <a:xfrm>
            <a:off x="9747504" y="4663440"/>
            <a:ext cx="1335024" cy="356616"/>
          </a:xfrm>
          <a:prstGeom prst="rect">
            <a:avLst/>
          </a:prstGeom>
          <a:noFill/>
          <a:ln/>
        </p:spPr>
        <p:txBody>
          <a:bodyPr wrap="square" lIns="0" tIns="0" rIns="0" bIns="0" rtlCol="0" anchor="ctr">
            <a:normAutofit/>
          </a:bodyPr>
          <a:lstStyle/>
          <a:p>
            <a:pPr marL="0" indent="0">
              <a:buNone/>
            </a:pPr>
            <a:r>
              <a:rPr lang="en-US" sz="840" dirty="0">
                <a:solidFill>
                  <a:srgbClr val="FFFFFF"/>
                </a:solidFill>
                <a:latin typeface="Arial" pitchFamily="34" charset="0"/>
                <a:ea typeface="Arial" pitchFamily="34" charset="-122"/>
                <a:cs typeface="Arial" pitchFamily="34" charset="-120"/>
              </a:rPr>
              <a:t>A named point for delay, conflict, or risk</a:t>
            </a:r>
            <a:endParaRPr lang="en-US" sz="840" dirty="0"/>
          </a:p>
        </p:txBody>
      </p:sp>
      <p:sp>
        <p:nvSpPr>
          <p:cNvPr id="54" name="Shape 51"/>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55" name="Text 52"/>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Overlap is not automatically improper. Undisclosed conflicts, unclear decision rights, and no backup plan create the risk.</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V  |  VALIDATE THE FRONT DOOR AND CASE FLOW</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One Accessible Intake, Coordinated Process Lanes</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22</a:t>
            </a:r>
            <a:endParaRPr lang="en-US" sz="670" dirty="0"/>
          </a:p>
        </p:txBody>
      </p:sp>
      <p:sp>
        <p:nvSpPr>
          <p:cNvPr id="10" name="Shape 7"/>
          <p:cNvSpPr/>
          <p:nvPr/>
        </p:nvSpPr>
        <p:spPr>
          <a:xfrm>
            <a:off x="493776" y="1847088"/>
            <a:ext cx="1417320" cy="2313432"/>
          </a:xfrm>
          <a:prstGeom prst="roundRect">
            <a:avLst>
              <a:gd name="adj" fmla="val 3226"/>
            </a:avLst>
          </a:prstGeom>
          <a:solidFill>
            <a:srgbClr val="EEF4F4"/>
          </a:solidFill>
          <a:ln w="12700">
            <a:solidFill>
              <a:srgbClr val="F28C28"/>
            </a:solidFill>
            <a:prstDash val="solid"/>
          </a:ln>
        </p:spPr>
        <p:txBody>
          <a:bodyPr/>
          <a:lstStyle/>
          <a:p>
            <a:endParaRPr/>
          </a:p>
        </p:txBody>
      </p:sp>
      <p:sp>
        <p:nvSpPr>
          <p:cNvPr id="11" name="Shape 8"/>
          <p:cNvSpPr/>
          <p:nvPr/>
        </p:nvSpPr>
        <p:spPr>
          <a:xfrm>
            <a:off x="969264" y="2066544"/>
            <a:ext cx="475488" cy="475488"/>
          </a:xfrm>
          <a:prstGeom prst="ellipse">
            <a:avLst/>
          </a:prstGeom>
          <a:solidFill>
            <a:srgbClr val="F28C28"/>
          </a:solidFill>
          <a:ln w="12700">
            <a:solidFill>
              <a:srgbClr val="F28C28"/>
            </a:solidFill>
            <a:prstDash val="solid"/>
          </a:ln>
        </p:spPr>
        <p:txBody>
          <a:bodyPr/>
          <a:lstStyle/>
          <a:p>
            <a:endParaRPr/>
          </a:p>
        </p:txBody>
      </p:sp>
      <p:sp>
        <p:nvSpPr>
          <p:cNvPr id="12" name="Text 9"/>
          <p:cNvSpPr/>
          <p:nvPr/>
        </p:nvSpPr>
        <p:spPr>
          <a:xfrm>
            <a:off x="969264" y="2199681"/>
            <a:ext cx="475488" cy="133137"/>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1</a:t>
            </a:r>
            <a:endParaRPr lang="en-US" sz="1050" dirty="0"/>
          </a:p>
        </p:txBody>
      </p:sp>
      <p:sp>
        <p:nvSpPr>
          <p:cNvPr id="13" name="Text 10"/>
          <p:cNvSpPr/>
          <p:nvPr/>
        </p:nvSpPr>
        <p:spPr>
          <a:xfrm>
            <a:off x="603504" y="2743200"/>
            <a:ext cx="1197864" cy="347472"/>
          </a:xfrm>
          <a:prstGeom prst="rect">
            <a:avLst/>
          </a:prstGeom>
          <a:noFill/>
          <a:ln/>
        </p:spPr>
        <p:txBody>
          <a:bodyPr wrap="square" lIns="0" tIns="0" rIns="0" bIns="0" rtlCol="0" anchor="ctr">
            <a:normAutofit/>
          </a:bodyPr>
          <a:lstStyle/>
          <a:p>
            <a:pPr marL="0" indent="0" algn="ctr">
              <a:buNone/>
            </a:pPr>
            <a:r>
              <a:rPr lang="en-US" sz="1050" b="1" dirty="0">
                <a:solidFill>
                  <a:srgbClr val="1D2A32"/>
                </a:solidFill>
                <a:latin typeface="Arial" pitchFamily="34" charset="0"/>
                <a:ea typeface="Arial" pitchFamily="34" charset="-122"/>
                <a:cs typeface="Arial" pitchFamily="34" charset="-120"/>
              </a:rPr>
              <a:t>REPORT</a:t>
            </a:r>
            <a:endParaRPr lang="en-US" sz="1050" dirty="0"/>
          </a:p>
        </p:txBody>
      </p:sp>
      <p:sp>
        <p:nvSpPr>
          <p:cNvPr id="14" name="Text 11"/>
          <p:cNvSpPr/>
          <p:nvPr/>
        </p:nvSpPr>
        <p:spPr>
          <a:xfrm>
            <a:off x="612648" y="3255264"/>
            <a:ext cx="1179576" cy="603504"/>
          </a:xfrm>
          <a:prstGeom prst="rect">
            <a:avLst/>
          </a:prstGeom>
          <a:noFill/>
          <a:ln/>
        </p:spPr>
        <p:txBody>
          <a:bodyPr wrap="square" lIns="0" tIns="0" rIns="0" bIns="0" rtlCol="0" anchor="ctr">
            <a:normAutofit/>
          </a:bodyPr>
          <a:lstStyle/>
          <a:p>
            <a:pPr marL="0" indent="0" algn="ctr">
              <a:buNone/>
            </a:pPr>
            <a:r>
              <a:rPr lang="en-US" sz="870" dirty="0">
                <a:solidFill>
                  <a:srgbClr val="5C6670"/>
                </a:solidFill>
                <a:latin typeface="Arial" pitchFamily="34" charset="0"/>
                <a:ea typeface="Arial" pitchFamily="34" charset="-122"/>
                <a:cs typeface="Arial" pitchFamily="34" charset="-120"/>
              </a:rPr>
              <a:t>Any listed channel</a:t>
            </a:r>
            <a:endParaRPr lang="en-US" sz="870" dirty="0"/>
          </a:p>
        </p:txBody>
      </p:sp>
      <p:sp>
        <p:nvSpPr>
          <p:cNvPr id="15" name="Shape 12"/>
          <p:cNvSpPr/>
          <p:nvPr/>
        </p:nvSpPr>
        <p:spPr>
          <a:xfrm>
            <a:off x="1938528" y="2706624"/>
            <a:ext cx="201168" cy="493776"/>
          </a:xfrm>
          <a:prstGeom prst="chevron">
            <a:avLst/>
          </a:prstGeom>
          <a:solidFill>
            <a:srgbClr val="8A949C"/>
          </a:solidFill>
          <a:ln w="12700">
            <a:solidFill>
              <a:srgbClr val="8A949C"/>
            </a:solidFill>
            <a:prstDash val="solid"/>
          </a:ln>
        </p:spPr>
        <p:txBody>
          <a:bodyPr/>
          <a:lstStyle/>
          <a:p>
            <a:endParaRPr/>
          </a:p>
        </p:txBody>
      </p:sp>
      <p:sp>
        <p:nvSpPr>
          <p:cNvPr id="16" name="Shape 13"/>
          <p:cNvSpPr/>
          <p:nvPr/>
        </p:nvSpPr>
        <p:spPr>
          <a:xfrm>
            <a:off x="2148840" y="1847088"/>
            <a:ext cx="1417320" cy="2313432"/>
          </a:xfrm>
          <a:prstGeom prst="roundRect">
            <a:avLst>
              <a:gd name="adj" fmla="val 3226"/>
            </a:avLst>
          </a:prstGeom>
          <a:solidFill>
            <a:srgbClr val="FFFFFF"/>
          </a:solidFill>
          <a:ln w="12700">
            <a:solidFill>
              <a:srgbClr val="006E72"/>
            </a:solidFill>
            <a:prstDash val="solid"/>
          </a:ln>
        </p:spPr>
        <p:txBody>
          <a:bodyPr/>
          <a:lstStyle/>
          <a:p>
            <a:endParaRPr/>
          </a:p>
        </p:txBody>
      </p:sp>
      <p:sp>
        <p:nvSpPr>
          <p:cNvPr id="17" name="Shape 14"/>
          <p:cNvSpPr/>
          <p:nvPr/>
        </p:nvSpPr>
        <p:spPr>
          <a:xfrm>
            <a:off x="2624328" y="2066544"/>
            <a:ext cx="475488" cy="475488"/>
          </a:xfrm>
          <a:prstGeom prst="ellipse">
            <a:avLst/>
          </a:prstGeom>
          <a:solidFill>
            <a:srgbClr val="006E72"/>
          </a:solidFill>
          <a:ln w="12700">
            <a:solidFill>
              <a:srgbClr val="006E72"/>
            </a:solidFill>
            <a:prstDash val="solid"/>
          </a:ln>
        </p:spPr>
        <p:txBody>
          <a:bodyPr/>
          <a:lstStyle/>
          <a:p>
            <a:endParaRPr/>
          </a:p>
        </p:txBody>
      </p:sp>
      <p:sp>
        <p:nvSpPr>
          <p:cNvPr id="18" name="Text 15"/>
          <p:cNvSpPr/>
          <p:nvPr/>
        </p:nvSpPr>
        <p:spPr>
          <a:xfrm>
            <a:off x="2624328" y="2199681"/>
            <a:ext cx="475488" cy="133137"/>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2</a:t>
            </a:r>
            <a:endParaRPr lang="en-US" sz="1050" dirty="0"/>
          </a:p>
        </p:txBody>
      </p:sp>
      <p:sp>
        <p:nvSpPr>
          <p:cNvPr id="19" name="Text 16"/>
          <p:cNvSpPr/>
          <p:nvPr/>
        </p:nvSpPr>
        <p:spPr>
          <a:xfrm>
            <a:off x="2258568" y="2743200"/>
            <a:ext cx="1197864" cy="347472"/>
          </a:xfrm>
          <a:prstGeom prst="rect">
            <a:avLst/>
          </a:prstGeom>
          <a:noFill/>
          <a:ln/>
        </p:spPr>
        <p:txBody>
          <a:bodyPr wrap="square" lIns="0" tIns="0" rIns="0" bIns="0" rtlCol="0" anchor="ctr">
            <a:normAutofit/>
          </a:bodyPr>
          <a:lstStyle/>
          <a:p>
            <a:pPr marL="0" indent="0" algn="ctr">
              <a:buNone/>
            </a:pPr>
            <a:r>
              <a:rPr lang="en-US" sz="1050" b="1" dirty="0">
                <a:solidFill>
                  <a:srgbClr val="1D2A32"/>
                </a:solidFill>
                <a:latin typeface="Arial" pitchFamily="34" charset="0"/>
                <a:ea typeface="Arial" pitchFamily="34" charset="-122"/>
                <a:cs typeface="Arial" pitchFamily="34" charset="-120"/>
              </a:rPr>
              <a:t>ACKNOWLEDGE</a:t>
            </a:r>
            <a:endParaRPr lang="en-US" sz="1050" dirty="0"/>
          </a:p>
        </p:txBody>
      </p:sp>
      <p:sp>
        <p:nvSpPr>
          <p:cNvPr id="20" name="Text 17"/>
          <p:cNvSpPr/>
          <p:nvPr/>
        </p:nvSpPr>
        <p:spPr>
          <a:xfrm>
            <a:off x="2267712" y="3255264"/>
            <a:ext cx="1179576" cy="603504"/>
          </a:xfrm>
          <a:prstGeom prst="rect">
            <a:avLst/>
          </a:prstGeom>
          <a:noFill/>
          <a:ln/>
        </p:spPr>
        <p:txBody>
          <a:bodyPr wrap="square" lIns="0" tIns="0" rIns="0" bIns="0" rtlCol="0" anchor="ctr">
            <a:normAutofit/>
          </a:bodyPr>
          <a:lstStyle/>
          <a:p>
            <a:pPr marL="0" indent="0" algn="ctr">
              <a:buNone/>
            </a:pPr>
            <a:r>
              <a:rPr lang="en-US" sz="870" dirty="0">
                <a:solidFill>
                  <a:srgbClr val="5C6670"/>
                </a:solidFill>
                <a:latin typeface="Arial" pitchFamily="34" charset="0"/>
                <a:ea typeface="Arial" pitchFamily="34" charset="-122"/>
                <a:cs typeface="Arial" pitchFamily="34" charset="-120"/>
              </a:rPr>
              <a:t>Prompt receipt and support check</a:t>
            </a:r>
            <a:endParaRPr lang="en-US" sz="870" dirty="0"/>
          </a:p>
        </p:txBody>
      </p:sp>
      <p:sp>
        <p:nvSpPr>
          <p:cNvPr id="21" name="Shape 18"/>
          <p:cNvSpPr/>
          <p:nvPr/>
        </p:nvSpPr>
        <p:spPr>
          <a:xfrm>
            <a:off x="3593592" y="2706624"/>
            <a:ext cx="201168" cy="493776"/>
          </a:xfrm>
          <a:prstGeom prst="chevron">
            <a:avLst/>
          </a:prstGeom>
          <a:solidFill>
            <a:srgbClr val="8A949C"/>
          </a:solidFill>
          <a:ln w="12700">
            <a:solidFill>
              <a:srgbClr val="8A949C"/>
            </a:solidFill>
            <a:prstDash val="solid"/>
          </a:ln>
        </p:spPr>
        <p:txBody>
          <a:bodyPr/>
          <a:lstStyle/>
          <a:p>
            <a:endParaRPr/>
          </a:p>
        </p:txBody>
      </p:sp>
      <p:sp>
        <p:nvSpPr>
          <p:cNvPr id="22" name="Shape 19"/>
          <p:cNvSpPr/>
          <p:nvPr/>
        </p:nvSpPr>
        <p:spPr>
          <a:xfrm>
            <a:off x="3803904" y="1847088"/>
            <a:ext cx="1417320" cy="2313432"/>
          </a:xfrm>
          <a:prstGeom prst="roundRect">
            <a:avLst>
              <a:gd name="adj" fmla="val 3226"/>
            </a:avLst>
          </a:prstGeom>
          <a:solidFill>
            <a:srgbClr val="EEF4F4"/>
          </a:solidFill>
          <a:ln w="12700">
            <a:solidFill>
              <a:srgbClr val="006E72"/>
            </a:solidFill>
            <a:prstDash val="solid"/>
          </a:ln>
        </p:spPr>
        <p:txBody>
          <a:bodyPr/>
          <a:lstStyle/>
          <a:p>
            <a:endParaRPr/>
          </a:p>
        </p:txBody>
      </p:sp>
      <p:sp>
        <p:nvSpPr>
          <p:cNvPr id="23" name="Shape 20"/>
          <p:cNvSpPr/>
          <p:nvPr/>
        </p:nvSpPr>
        <p:spPr>
          <a:xfrm>
            <a:off x="4279392" y="2066544"/>
            <a:ext cx="475488" cy="475488"/>
          </a:xfrm>
          <a:prstGeom prst="ellipse">
            <a:avLst/>
          </a:prstGeom>
          <a:solidFill>
            <a:srgbClr val="006E72"/>
          </a:solidFill>
          <a:ln w="12700">
            <a:solidFill>
              <a:srgbClr val="006E72"/>
            </a:solidFill>
            <a:prstDash val="solid"/>
          </a:ln>
        </p:spPr>
        <p:txBody>
          <a:bodyPr/>
          <a:lstStyle/>
          <a:p>
            <a:endParaRPr/>
          </a:p>
        </p:txBody>
      </p:sp>
      <p:sp>
        <p:nvSpPr>
          <p:cNvPr id="24" name="Text 21"/>
          <p:cNvSpPr/>
          <p:nvPr/>
        </p:nvSpPr>
        <p:spPr>
          <a:xfrm>
            <a:off x="4279392" y="2199681"/>
            <a:ext cx="475488" cy="133137"/>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3</a:t>
            </a:r>
            <a:endParaRPr lang="en-US" sz="1050" dirty="0"/>
          </a:p>
        </p:txBody>
      </p:sp>
      <p:sp>
        <p:nvSpPr>
          <p:cNvPr id="25" name="Text 22"/>
          <p:cNvSpPr/>
          <p:nvPr/>
        </p:nvSpPr>
        <p:spPr>
          <a:xfrm>
            <a:off x="3913632" y="2743200"/>
            <a:ext cx="1197864" cy="347472"/>
          </a:xfrm>
          <a:prstGeom prst="rect">
            <a:avLst/>
          </a:prstGeom>
          <a:noFill/>
          <a:ln/>
        </p:spPr>
        <p:txBody>
          <a:bodyPr wrap="square" lIns="0" tIns="0" rIns="0" bIns="0" rtlCol="0" anchor="ctr">
            <a:normAutofit/>
          </a:bodyPr>
          <a:lstStyle/>
          <a:p>
            <a:pPr marL="0" indent="0" algn="ctr">
              <a:buNone/>
            </a:pPr>
            <a:r>
              <a:rPr lang="en-US" sz="1050" b="1" dirty="0">
                <a:solidFill>
                  <a:srgbClr val="1D2A32"/>
                </a:solidFill>
                <a:latin typeface="Arial" pitchFamily="34" charset="0"/>
                <a:ea typeface="Arial" pitchFamily="34" charset="-122"/>
                <a:cs typeface="Arial" pitchFamily="34" charset="-120"/>
              </a:rPr>
              <a:t>LOG</a:t>
            </a:r>
            <a:endParaRPr lang="en-US" sz="1050" dirty="0"/>
          </a:p>
        </p:txBody>
      </p:sp>
      <p:sp>
        <p:nvSpPr>
          <p:cNvPr id="26" name="Text 23"/>
          <p:cNvSpPr/>
          <p:nvPr/>
        </p:nvSpPr>
        <p:spPr>
          <a:xfrm>
            <a:off x="3922776" y="3255264"/>
            <a:ext cx="1179576" cy="603504"/>
          </a:xfrm>
          <a:prstGeom prst="rect">
            <a:avLst/>
          </a:prstGeom>
          <a:noFill/>
          <a:ln/>
        </p:spPr>
        <p:txBody>
          <a:bodyPr wrap="square" lIns="0" tIns="0" rIns="0" bIns="0" rtlCol="0" anchor="ctr">
            <a:normAutofit/>
          </a:bodyPr>
          <a:lstStyle/>
          <a:p>
            <a:pPr marL="0" indent="0" algn="ctr">
              <a:buNone/>
            </a:pPr>
            <a:r>
              <a:rPr lang="en-US" sz="870" dirty="0">
                <a:solidFill>
                  <a:srgbClr val="5C6670"/>
                </a:solidFill>
                <a:latin typeface="Arial" pitchFamily="34" charset="0"/>
                <a:ea typeface="Arial" pitchFamily="34" charset="-122"/>
                <a:cs typeface="Arial" pitchFamily="34" charset="-120"/>
              </a:rPr>
              <a:t>One case record and owner</a:t>
            </a:r>
            <a:endParaRPr lang="en-US" sz="870" dirty="0"/>
          </a:p>
        </p:txBody>
      </p:sp>
      <p:sp>
        <p:nvSpPr>
          <p:cNvPr id="27" name="Shape 24"/>
          <p:cNvSpPr/>
          <p:nvPr/>
        </p:nvSpPr>
        <p:spPr>
          <a:xfrm>
            <a:off x="5248656" y="2706624"/>
            <a:ext cx="201168" cy="493776"/>
          </a:xfrm>
          <a:prstGeom prst="chevron">
            <a:avLst/>
          </a:prstGeom>
          <a:solidFill>
            <a:srgbClr val="8A949C"/>
          </a:solidFill>
          <a:ln w="12700">
            <a:solidFill>
              <a:srgbClr val="8A949C"/>
            </a:solidFill>
            <a:prstDash val="solid"/>
          </a:ln>
        </p:spPr>
        <p:txBody>
          <a:bodyPr/>
          <a:lstStyle/>
          <a:p>
            <a:endParaRPr/>
          </a:p>
        </p:txBody>
      </p:sp>
      <p:sp>
        <p:nvSpPr>
          <p:cNvPr id="28" name="Shape 25"/>
          <p:cNvSpPr/>
          <p:nvPr/>
        </p:nvSpPr>
        <p:spPr>
          <a:xfrm>
            <a:off x="5458968" y="1847088"/>
            <a:ext cx="1417320" cy="2313432"/>
          </a:xfrm>
          <a:prstGeom prst="roundRect">
            <a:avLst>
              <a:gd name="adj" fmla="val 3226"/>
            </a:avLst>
          </a:prstGeom>
          <a:solidFill>
            <a:srgbClr val="FFFFFF"/>
          </a:solidFill>
          <a:ln w="12700">
            <a:solidFill>
              <a:srgbClr val="006E72"/>
            </a:solidFill>
            <a:prstDash val="solid"/>
          </a:ln>
        </p:spPr>
        <p:txBody>
          <a:bodyPr/>
          <a:lstStyle/>
          <a:p>
            <a:endParaRPr/>
          </a:p>
        </p:txBody>
      </p:sp>
      <p:sp>
        <p:nvSpPr>
          <p:cNvPr id="29" name="Shape 26"/>
          <p:cNvSpPr/>
          <p:nvPr/>
        </p:nvSpPr>
        <p:spPr>
          <a:xfrm>
            <a:off x="5934456" y="2066544"/>
            <a:ext cx="475488" cy="475488"/>
          </a:xfrm>
          <a:prstGeom prst="ellipse">
            <a:avLst/>
          </a:prstGeom>
          <a:solidFill>
            <a:srgbClr val="006E72"/>
          </a:solidFill>
          <a:ln w="12700">
            <a:solidFill>
              <a:srgbClr val="006E72"/>
            </a:solidFill>
            <a:prstDash val="solid"/>
          </a:ln>
        </p:spPr>
        <p:txBody>
          <a:bodyPr/>
          <a:lstStyle/>
          <a:p>
            <a:endParaRPr/>
          </a:p>
        </p:txBody>
      </p:sp>
      <p:sp>
        <p:nvSpPr>
          <p:cNvPr id="30" name="Text 27"/>
          <p:cNvSpPr/>
          <p:nvPr/>
        </p:nvSpPr>
        <p:spPr>
          <a:xfrm>
            <a:off x="5934456" y="2199681"/>
            <a:ext cx="475488" cy="133137"/>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4</a:t>
            </a:r>
            <a:endParaRPr lang="en-US" sz="1050" dirty="0"/>
          </a:p>
        </p:txBody>
      </p:sp>
      <p:sp>
        <p:nvSpPr>
          <p:cNvPr id="31" name="Text 28"/>
          <p:cNvSpPr/>
          <p:nvPr/>
        </p:nvSpPr>
        <p:spPr>
          <a:xfrm>
            <a:off x="5568696" y="2743200"/>
            <a:ext cx="1197864" cy="347472"/>
          </a:xfrm>
          <a:prstGeom prst="rect">
            <a:avLst/>
          </a:prstGeom>
          <a:noFill/>
          <a:ln/>
        </p:spPr>
        <p:txBody>
          <a:bodyPr wrap="square" lIns="0" tIns="0" rIns="0" bIns="0" rtlCol="0" anchor="ctr">
            <a:normAutofit/>
          </a:bodyPr>
          <a:lstStyle/>
          <a:p>
            <a:pPr marL="0" indent="0" algn="ctr">
              <a:buNone/>
            </a:pPr>
            <a:r>
              <a:rPr lang="en-US" sz="1050" b="1" dirty="0">
                <a:solidFill>
                  <a:srgbClr val="1D2A32"/>
                </a:solidFill>
                <a:latin typeface="Arial" pitchFamily="34" charset="0"/>
                <a:ea typeface="Arial" pitchFamily="34" charset="-122"/>
                <a:cs typeface="Arial" pitchFamily="34" charset="-120"/>
              </a:rPr>
              <a:t>SCREEN</a:t>
            </a:r>
            <a:endParaRPr lang="en-US" sz="1050" dirty="0"/>
          </a:p>
        </p:txBody>
      </p:sp>
      <p:sp>
        <p:nvSpPr>
          <p:cNvPr id="32" name="Text 29"/>
          <p:cNvSpPr/>
          <p:nvPr/>
        </p:nvSpPr>
        <p:spPr>
          <a:xfrm>
            <a:off x="5577840" y="3255264"/>
            <a:ext cx="1179576" cy="603504"/>
          </a:xfrm>
          <a:prstGeom prst="rect">
            <a:avLst/>
          </a:prstGeom>
          <a:noFill/>
          <a:ln/>
        </p:spPr>
        <p:txBody>
          <a:bodyPr wrap="square" lIns="0" tIns="0" rIns="0" bIns="0" rtlCol="0" anchor="ctr">
            <a:normAutofit/>
          </a:bodyPr>
          <a:lstStyle/>
          <a:p>
            <a:pPr marL="0" indent="0" algn="ctr">
              <a:buNone/>
            </a:pPr>
            <a:r>
              <a:rPr lang="en-US" sz="870" dirty="0">
                <a:solidFill>
                  <a:srgbClr val="5C6670"/>
                </a:solidFill>
                <a:latin typeface="Arial" pitchFamily="34" charset="0"/>
                <a:ea typeface="Arial" pitchFamily="34" charset="-122"/>
                <a:cs typeface="Arial" pitchFamily="34" charset="-120"/>
              </a:rPr>
              <a:t>Safety, conflict, jurisdiction, deadlines</a:t>
            </a:r>
            <a:endParaRPr lang="en-US" sz="870" dirty="0"/>
          </a:p>
        </p:txBody>
      </p:sp>
      <p:sp>
        <p:nvSpPr>
          <p:cNvPr id="33" name="Shape 30"/>
          <p:cNvSpPr/>
          <p:nvPr/>
        </p:nvSpPr>
        <p:spPr>
          <a:xfrm>
            <a:off x="6903720" y="2706624"/>
            <a:ext cx="201168" cy="493776"/>
          </a:xfrm>
          <a:prstGeom prst="chevron">
            <a:avLst/>
          </a:prstGeom>
          <a:solidFill>
            <a:srgbClr val="8A949C"/>
          </a:solidFill>
          <a:ln w="12700">
            <a:solidFill>
              <a:srgbClr val="8A949C"/>
            </a:solidFill>
            <a:prstDash val="solid"/>
          </a:ln>
        </p:spPr>
        <p:txBody>
          <a:bodyPr/>
          <a:lstStyle/>
          <a:p>
            <a:endParaRPr/>
          </a:p>
        </p:txBody>
      </p:sp>
      <p:sp>
        <p:nvSpPr>
          <p:cNvPr id="34" name="Shape 31"/>
          <p:cNvSpPr/>
          <p:nvPr/>
        </p:nvSpPr>
        <p:spPr>
          <a:xfrm>
            <a:off x="7114032" y="1847088"/>
            <a:ext cx="1417320" cy="2313432"/>
          </a:xfrm>
          <a:prstGeom prst="roundRect">
            <a:avLst>
              <a:gd name="adj" fmla="val 3226"/>
            </a:avLst>
          </a:prstGeom>
          <a:solidFill>
            <a:srgbClr val="EEF4F4"/>
          </a:solidFill>
          <a:ln w="12700">
            <a:solidFill>
              <a:srgbClr val="006E72"/>
            </a:solidFill>
            <a:prstDash val="solid"/>
          </a:ln>
        </p:spPr>
        <p:txBody>
          <a:bodyPr/>
          <a:lstStyle/>
          <a:p>
            <a:endParaRPr/>
          </a:p>
        </p:txBody>
      </p:sp>
      <p:sp>
        <p:nvSpPr>
          <p:cNvPr id="35" name="Shape 32"/>
          <p:cNvSpPr/>
          <p:nvPr/>
        </p:nvSpPr>
        <p:spPr>
          <a:xfrm>
            <a:off x="7589520" y="2066544"/>
            <a:ext cx="475488" cy="475488"/>
          </a:xfrm>
          <a:prstGeom prst="ellipse">
            <a:avLst/>
          </a:prstGeom>
          <a:solidFill>
            <a:srgbClr val="006E72"/>
          </a:solidFill>
          <a:ln w="12700">
            <a:solidFill>
              <a:srgbClr val="006E72"/>
            </a:solidFill>
            <a:prstDash val="solid"/>
          </a:ln>
        </p:spPr>
        <p:txBody>
          <a:bodyPr/>
          <a:lstStyle/>
          <a:p>
            <a:endParaRPr/>
          </a:p>
        </p:txBody>
      </p:sp>
      <p:sp>
        <p:nvSpPr>
          <p:cNvPr id="36" name="Text 33"/>
          <p:cNvSpPr/>
          <p:nvPr/>
        </p:nvSpPr>
        <p:spPr>
          <a:xfrm>
            <a:off x="7589520" y="2199681"/>
            <a:ext cx="475488" cy="133137"/>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5</a:t>
            </a:r>
            <a:endParaRPr lang="en-US" sz="1050" dirty="0"/>
          </a:p>
        </p:txBody>
      </p:sp>
      <p:sp>
        <p:nvSpPr>
          <p:cNvPr id="37" name="Text 34"/>
          <p:cNvSpPr/>
          <p:nvPr/>
        </p:nvSpPr>
        <p:spPr>
          <a:xfrm>
            <a:off x="7223760" y="2743200"/>
            <a:ext cx="1197864" cy="347472"/>
          </a:xfrm>
          <a:prstGeom prst="rect">
            <a:avLst/>
          </a:prstGeom>
          <a:noFill/>
          <a:ln/>
        </p:spPr>
        <p:txBody>
          <a:bodyPr wrap="square" lIns="0" tIns="0" rIns="0" bIns="0" rtlCol="0" anchor="ctr">
            <a:normAutofit/>
          </a:bodyPr>
          <a:lstStyle/>
          <a:p>
            <a:pPr marL="0" indent="0" algn="ctr">
              <a:buNone/>
            </a:pPr>
            <a:r>
              <a:rPr lang="en-US" sz="1050" b="1" dirty="0">
                <a:solidFill>
                  <a:srgbClr val="1D2A32"/>
                </a:solidFill>
                <a:latin typeface="Arial" pitchFamily="34" charset="0"/>
                <a:ea typeface="Arial" pitchFamily="34" charset="-122"/>
                <a:cs typeface="Arial" pitchFamily="34" charset="-120"/>
              </a:rPr>
              <a:t>ROUTE</a:t>
            </a:r>
            <a:endParaRPr lang="en-US" sz="1050" dirty="0"/>
          </a:p>
        </p:txBody>
      </p:sp>
      <p:sp>
        <p:nvSpPr>
          <p:cNvPr id="38" name="Text 35"/>
          <p:cNvSpPr/>
          <p:nvPr/>
        </p:nvSpPr>
        <p:spPr>
          <a:xfrm>
            <a:off x="7232904" y="3255264"/>
            <a:ext cx="1179576" cy="603504"/>
          </a:xfrm>
          <a:prstGeom prst="rect">
            <a:avLst/>
          </a:prstGeom>
          <a:noFill/>
          <a:ln/>
        </p:spPr>
        <p:txBody>
          <a:bodyPr wrap="square" lIns="0" tIns="0" rIns="0" bIns="0" rtlCol="0" anchor="ctr">
            <a:normAutofit/>
          </a:bodyPr>
          <a:lstStyle/>
          <a:p>
            <a:pPr marL="0" indent="0" algn="ctr">
              <a:buNone/>
            </a:pPr>
            <a:r>
              <a:rPr lang="en-US" sz="870" dirty="0">
                <a:solidFill>
                  <a:srgbClr val="5C6670"/>
                </a:solidFill>
                <a:latin typeface="Arial" pitchFamily="34" charset="0"/>
                <a:ea typeface="Arial" pitchFamily="34" charset="-122"/>
                <a:cs typeface="Arial" pitchFamily="34" charset="-120"/>
              </a:rPr>
              <a:t>Title IX, EEO, HR, conduct, ADA, or several</a:t>
            </a:r>
            <a:endParaRPr lang="en-US" sz="870" dirty="0"/>
          </a:p>
        </p:txBody>
      </p:sp>
      <p:sp>
        <p:nvSpPr>
          <p:cNvPr id="39" name="Shape 36"/>
          <p:cNvSpPr/>
          <p:nvPr/>
        </p:nvSpPr>
        <p:spPr>
          <a:xfrm>
            <a:off x="8558784" y="2706624"/>
            <a:ext cx="201168" cy="493776"/>
          </a:xfrm>
          <a:prstGeom prst="chevron">
            <a:avLst/>
          </a:prstGeom>
          <a:solidFill>
            <a:srgbClr val="8A949C"/>
          </a:solidFill>
          <a:ln w="12700">
            <a:solidFill>
              <a:srgbClr val="8A949C"/>
            </a:solidFill>
            <a:prstDash val="solid"/>
          </a:ln>
        </p:spPr>
        <p:txBody>
          <a:bodyPr/>
          <a:lstStyle/>
          <a:p>
            <a:endParaRPr/>
          </a:p>
        </p:txBody>
      </p:sp>
      <p:sp>
        <p:nvSpPr>
          <p:cNvPr id="40" name="Shape 37"/>
          <p:cNvSpPr/>
          <p:nvPr/>
        </p:nvSpPr>
        <p:spPr>
          <a:xfrm>
            <a:off x="8769096" y="1847088"/>
            <a:ext cx="1417320" cy="2313432"/>
          </a:xfrm>
          <a:prstGeom prst="roundRect">
            <a:avLst>
              <a:gd name="adj" fmla="val 3226"/>
            </a:avLst>
          </a:prstGeom>
          <a:solidFill>
            <a:srgbClr val="FFFFFF"/>
          </a:solidFill>
          <a:ln w="12700">
            <a:solidFill>
              <a:srgbClr val="006E72"/>
            </a:solidFill>
            <a:prstDash val="solid"/>
          </a:ln>
        </p:spPr>
        <p:txBody>
          <a:bodyPr/>
          <a:lstStyle/>
          <a:p>
            <a:endParaRPr/>
          </a:p>
        </p:txBody>
      </p:sp>
      <p:sp>
        <p:nvSpPr>
          <p:cNvPr id="41" name="Shape 38"/>
          <p:cNvSpPr/>
          <p:nvPr/>
        </p:nvSpPr>
        <p:spPr>
          <a:xfrm>
            <a:off x="9244584" y="2066544"/>
            <a:ext cx="475488" cy="475488"/>
          </a:xfrm>
          <a:prstGeom prst="ellipse">
            <a:avLst/>
          </a:prstGeom>
          <a:solidFill>
            <a:srgbClr val="006E72"/>
          </a:solidFill>
          <a:ln w="12700">
            <a:solidFill>
              <a:srgbClr val="006E72"/>
            </a:solidFill>
            <a:prstDash val="solid"/>
          </a:ln>
        </p:spPr>
        <p:txBody>
          <a:bodyPr/>
          <a:lstStyle/>
          <a:p>
            <a:endParaRPr/>
          </a:p>
        </p:txBody>
      </p:sp>
      <p:sp>
        <p:nvSpPr>
          <p:cNvPr id="42" name="Text 39"/>
          <p:cNvSpPr/>
          <p:nvPr/>
        </p:nvSpPr>
        <p:spPr>
          <a:xfrm>
            <a:off x="9244584" y="2199681"/>
            <a:ext cx="475488" cy="133137"/>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6</a:t>
            </a:r>
            <a:endParaRPr lang="en-US" sz="1050" dirty="0"/>
          </a:p>
        </p:txBody>
      </p:sp>
      <p:sp>
        <p:nvSpPr>
          <p:cNvPr id="43" name="Text 40"/>
          <p:cNvSpPr/>
          <p:nvPr/>
        </p:nvSpPr>
        <p:spPr>
          <a:xfrm>
            <a:off x="8878824" y="2743200"/>
            <a:ext cx="1197864" cy="347472"/>
          </a:xfrm>
          <a:prstGeom prst="rect">
            <a:avLst/>
          </a:prstGeom>
          <a:noFill/>
          <a:ln/>
        </p:spPr>
        <p:txBody>
          <a:bodyPr wrap="square" lIns="0" tIns="0" rIns="0" bIns="0" rtlCol="0" anchor="ctr">
            <a:normAutofit/>
          </a:bodyPr>
          <a:lstStyle/>
          <a:p>
            <a:pPr marL="0" indent="0" algn="ctr">
              <a:buNone/>
            </a:pPr>
            <a:r>
              <a:rPr lang="en-US" sz="1050" b="1" dirty="0">
                <a:solidFill>
                  <a:srgbClr val="1D2A32"/>
                </a:solidFill>
                <a:latin typeface="Arial" pitchFamily="34" charset="0"/>
                <a:ea typeface="Arial" pitchFamily="34" charset="-122"/>
                <a:cs typeface="Arial" pitchFamily="34" charset="-120"/>
              </a:rPr>
              <a:t>MANAGE</a:t>
            </a:r>
            <a:endParaRPr lang="en-US" sz="1050" dirty="0"/>
          </a:p>
        </p:txBody>
      </p:sp>
      <p:sp>
        <p:nvSpPr>
          <p:cNvPr id="44" name="Text 41"/>
          <p:cNvSpPr/>
          <p:nvPr/>
        </p:nvSpPr>
        <p:spPr>
          <a:xfrm>
            <a:off x="8887968" y="3255264"/>
            <a:ext cx="1179576" cy="603504"/>
          </a:xfrm>
          <a:prstGeom prst="rect">
            <a:avLst/>
          </a:prstGeom>
          <a:noFill/>
          <a:ln/>
        </p:spPr>
        <p:txBody>
          <a:bodyPr wrap="square" lIns="0" tIns="0" rIns="0" bIns="0" rtlCol="0" anchor="ctr">
            <a:normAutofit/>
          </a:bodyPr>
          <a:lstStyle/>
          <a:p>
            <a:pPr marL="0" indent="0" algn="ctr">
              <a:buNone/>
            </a:pPr>
            <a:r>
              <a:rPr lang="en-US" sz="870" dirty="0">
                <a:solidFill>
                  <a:srgbClr val="5C6670"/>
                </a:solidFill>
                <a:latin typeface="Arial" pitchFamily="34" charset="0"/>
                <a:ea typeface="Arial" pitchFamily="34" charset="-122"/>
                <a:cs typeface="Arial" pitchFamily="34" charset="-120"/>
              </a:rPr>
              <a:t>Milestones, updates, evidence, vendor</a:t>
            </a:r>
            <a:endParaRPr lang="en-US" sz="870" dirty="0"/>
          </a:p>
        </p:txBody>
      </p:sp>
      <p:sp>
        <p:nvSpPr>
          <p:cNvPr id="45" name="Shape 42"/>
          <p:cNvSpPr/>
          <p:nvPr/>
        </p:nvSpPr>
        <p:spPr>
          <a:xfrm>
            <a:off x="10213848" y="2706624"/>
            <a:ext cx="201168" cy="493776"/>
          </a:xfrm>
          <a:prstGeom prst="chevron">
            <a:avLst/>
          </a:prstGeom>
          <a:solidFill>
            <a:srgbClr val="8A949C"/>
          </a:solidFill>
          <a:ln w="12700">
            <a:solidFill>
              <a:srgbClr val="8A949C"/>
            </a:solidFill>
            <a:prstDash val="solid"/>
          </a:ln>
        </p:spPr>
        <p:txBody>
          <a:bodyPr/>
          <a:lstStyle/>
          <a:p>
            <a:endParaRPr/>
          </a:p>
        </p:txBody>
      </p:sp>
      <p:sp>
        <p:nvSpPr>
          <p:cNvPr id="46" name="Shape 43"/>
          <p:cNvSpPr/>
          <p:nvPr/>
        </p:nvSpPr>
        <p:spPr>
          <a:xfrm>
            <a:off x="10424160" y="1847088"/>
            <a:ext cx="1417320" cy="2313432"/>
          </a:xfrm>
          <a:prstGeom prst="roundRect">
            <a:avLst>
              <a:gd name="adj" fmla="val 3226"/>
            </a:avLst>
          </a:prstGeom>
          <a:solidFill>
            <a:srgbClr val="EEF4F4"/>
          </a:solidFill>
          <a:ln w="12700">
            <a:solidFill>
              <a:srgbClr val="F28C28"/>
            </a:solidFill>
            <a:prstDash val="solid"/>
          </a:ln>
        </p:spPr>
        <p:txBody>
          <a:bodyPr/>
          <a:lstStyle/>
          <a:p>
            <a:endParaRPr/>
          </a:p>
        </p:txBody>
      </p:sp>
      <p:sp>
        <p:nvSpPr>
          <p:cNvPr id="47" name="Shape 44"/>
          <p:cNvSpPr/>
          <p:nvPr/>
        </p:nvSpPr>
        <p:spPr>
          <a:xfrm>
            <a:off x="10899648" y="2066544"/>
            <a:ext cx="475488" cy="475488"/>
          </a:xfrm>
          <a:prstGeom prst="ellipse">
            <a:avLst/>
          </a:prstGeom>
          <a:solidFill>
            <a:srgbClr val="F28C28"/>
          </a:solidFill>
          <a:ln w="12700">
            <a:solidFill>
              <a:srgbClr val="F28C28"/>
            </a:solidFill>
            <a:prstDash val="solid"/>
          </a:ln>
        </p:spPr>
        <p:txBody>
          <a:bodyPr/>
          <a:lstStyle/>
          <a:p>
            <a:endParaRPr/>
          </a:p>
        </p:txBody>
      </p:sp>
      <p:sp>
        <p:nvSpPr>
          <p:cNvPr id="48" name="Text 45"/>
          <p:cNvSpPr/>
          <p:nvPr/>
        </p:nvSpPr>
        <p:spPr>
          <a:xfrm>
            <a:off x="10899648" y="2199681"/>
            <a:ext cx="475488" cy="133137"/>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7</a:t>
            </a:r>
            <a:endParaRPr lang="en-US" sz="1050" dirty="0"/>
          </a:p>
        </p:txBody>
      </p:sp>
      <p:sp>
        <p:nvSpPr>
          <p:cNvPr id="49" name="Text 46"/>
          <p:cNvSpPr/>
          <p:nvPr/>
        </p:nvSpPr>
        <p:spPr>
          <a:xfrm>
            <a:off x="10533888" y="2743200"/>
            <a:ext cx="1197864" cy="347472"/>
          </a:xfrm>
          <a:prstGeom prst="rect">
            <a:avLst/>
          </a:prstGeom>
          <a:noFill/>
          <a:ln/>
        </p:spPr>
        <p:txBody>
          <a:bodyPr wrap="square" lIns="0" tIns="0" rIns="0" bIns="0" rtlCol="0" anchor="ctr">
            <a:normAutofit/>
          </a:bodyPr>
          <a:lstStyle/>
          <a:p>
            <a:pPr marL="0" indent="0" algn="ctr">
              <a:buNone/>
            </a:pPr>
            <a:r>
              <a:rPr lang="en-US" sz="1050" b="1" dirty="0">
                <a:solidFill>
                  <a:srgbClr val="1D2A32"/>
                </a:solidFill>
                <a:latin typeface="Arial" pitchFamily="34" charset="0"/>
                <a:ea typeface="Arial" pitchFamily="34" charset="-122"/>
                <a:cs typeface="Arial" pitchFamily="34" charset="-120"/>
              </a:rPr>
              <a:t>CLOSE AND LEARN</a:t>
            </a:r>
            <a:endParaRPr lang="en-US" sz="1050" dirty="0"/>
          </a:p>
        </p:txBody>
      </p:sp>
      <p:sp>
        <p:nvSpPr>
          <p:cNvPr id="50" name="Text 47"/>
          <p:cNvSpPr/>
          <p:nvPr/>
        </p:nvSpPr>
        <p:spPr>
          <a:xfrm>
            <a:off x="10543032" y="3255264"/>
            <a:ext cx="1179576" cy="603504"/>
          </a:xfrm>
          <a:prstGeom prst="rect">
            <a:avLst/>
          </a:prstGeom>
          <a:noFill/>
          <a:ln/>
        </p:spPr>
        <p:txBody>
          <a:bodyPr wrap="square" lIns="0" tIns="0" rIns="0" bIns="0" rtlCol="0" anchor="ctr">
            <a:normAutofit/>
          </a:bodyPr>
          <a:lstStyle/>
          <a:p>
            <a:pPr marL="0" indent="0" algn="ctr">
              <a:buNone/>
            </a:pPr>
            <a:r>
              <a:rPr lang="en-US" sz="870" dirty="0">
                <a:solidFill>
                  <a:srgbClr val="5C6670"/>
                </a:solidFill>
                <a:latin typeface="Arial" pitchFamily="34" charset="0"/>
                <a:ea typeface="Arial" pitchFamily="34" charset="-122"/>
                <a:cs typeface="Arial" pitchFamily="34" charset="-120"/>
              </a:rPr>
              <a:t>Outcome, remedies, data, prevention</a:t>
            </a:r>
            <a:endParaRPr lang="en-US" sz="870" dirty="0"/>
          </a:p>
        </p:txBody>
      </p:sp>
      <p:sp>
        <p:nvSpPr>
          <p:cNvPr id="51" name="Shape 48"/>
          <p:cNvSpPr/>
          <p:nvPr/>
        </p:nvSpPr>
        <p:spPr>
          <a:xfrm>
            <a:off x="1426464" y="4645152"/>
            <a:ext cx="9326880" cy="713232"/>
          </a:xfrm>
          <a:prstGeom prst="roundRect">
            <a:avLst>
              <a:gd name="adj" fmla="val 6410"/>
            </a:avLst>
          </a:prstGeom>
          <a:solidFill>
            <a:srgbClr val="FDEBD9"/>
          </a:solidFill>
          <a:ln w="12700">
            <a:solidFill>
              <a:srgbClr val="F3C99D"/>
            </a:solidFill>
            <a:prstDash val="solid"/>
          </a:ln>
        </p:spPr>
        <p:txBody>
          <a:bodyPr/>
          <a:lstStyle/>
          <a:p>
            <a:endParaRPr/>
          </a:p>
        </p:txBody>
      </p:sp>
      <p:sp>
        <p:nvSpPr>
          <p:cNvPr id="52" name="Text 49"/>
          <p:cNvSpPr/>
          <p:nvPr/>
        </p:nvSpPr>
        <p:spPr>
          <a:xfrm>
            <a:off x="1700784" y="4864608"/>
            <a:ext cx="1508760" cy="219456"/>
          </a:xfrm>
          <a:prstGeom prst="rect">
            <a:avLst/>
          </a:prstGeom>
          <a:noFill/>
          <a:ln/>
        </p:spPr>
        <p:txBody>
          <a:bodyPr wrap="square" lIns="0" tIns="0" rIns="0" bIns="0" rtlCol="0" anchor="ctr"/>
          <a:lstStyle/>
          <a:p>
            <a:pPr marL="0" indent="0">
              <a:buNone/>
            </a:pPr>
            <a:r>
              <a:rPr lang="en-US" sz="1250" b="1" dirty="0">
                <a:solidFill>
                  <a:srgbClr val="F28C28"/>
                </a:solidFill>
                <a:latin typeface="Arial" pitchFamily="34" charset="0"/>
                <a:ea typeface="Arial" pitchFamily="34" charset="-122"/>
                <a:cs typeface="Arial" pitchFamily="34" charset="-120"/>
              </a:rPr>
              <a:t>NO WRONG DOOR</a:t>
            </a:r>
            <a:endParaRPr lang="en-US" sz="1250" dirty="0"/>
          </a:p>
        </p:txBody>
      </p:sp>
      <p:sp>
        <p:nvSpPr>
          <p:cNvPr id="53" name="Text 50"/>
          <p:cNvSpPr/>
          <p:nvPr/>
        </p:nvSpPr>
        <p:spPr>
          <a:xfrm>
            <a:off x="3273552" y="4791456"/>
            <a:ext cx="7187184" cy="356616"/>
          </a:xfrm>
          <a:prstGeom prst="rect">
            <a:avLst/>
          </a:prstGeom>
          <a:noFill/>
          <a:ln/>
        </p:spPr>
        <p:txBody>
          <a:bodyPr wrap="square" lIns="0" tIns="0" rIns="0" bIns="0" rtlCol="0" anchor="ctr">
            <a:normAutofit/>
          </a:bodyPr>
          <a:lstStyle/>
          <a:p>
            <a:pPr marL="0" indent="0">
              <a:buNone/>
            </a:pPr>
            <a:r>
              <a:rPr lang="en-US" sz="1060" dirty="0">
                <a:solidFill>
                  <a:srgbClr val="5C6670"/>
                </a:solidFill>
                <a:latin typeface="Arial" pitchFamily="34" charset="0"/>
                <a:ea typeface="Arial" pitchFamily="34" charset="-122"/>
                <a:cs typeface="Arial" pitchFamily="34" charset="-120"/>
              </a:rPr>
              <a:t>A report to HR, Student Conduct, a supervisor, or another listed channel triggers institutional routing. The person reporting should not have to diagnose the correct legal process.</a:t>
            </a:r>
            <a:endParaRPr lang="en-US" sz="1060" dirty="0"/>
          </a:p>
        </p:txBody>
      </p:sp>
      <p:sp>
        <p:nvSpPr>
          <p:cNvPr id="54" name="Shape 51"/>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55" name="Text 52"/>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Test the front door like a user: submit a sample report, follow every link, and record each handoff.</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E  |  EQUIP RESPONSE AND PREVENTION CAPACITY</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Keep Local, Share Strategically, Buy With Controls</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23</a:t>
            </a:r>
            <a:endParaRPr lang="en-US" sz="670" dirty="0"/>
          </a:p>
        </p:txBody>
      </p:sp>
      <p:sp>
        <p:nvSpPr>
          <p:cNvPr id="10" name="Shape 7"/>
          <p:cNvSpPr/>
          <p:nvPr/>
        </p:nvSpPr>
        <p:spPr>
          <a:xfrm>
            <a:off x="640080" y="1417320"/>
            <a:ext cx="3227832" cy="3456432"/>
          </a:xfrm>
          <a:prstGeom prst="roundRect">
            <a:avLst>
              <a:gd name="adj" fmla="val 1416"/>
            </a:avLst>
          </a:prstGeom>
          <a:solidFill>
            <a:srgbClr val="EEF4F4"/>
          </a:solidFill>
          <a:ln w="13970">
            <a:solidFill>
              <a:srgbClr val="006E72"/>
            </a:solidFill>
            <a:prstDash val="solid"/>
          </a:ln>
        </p:spPr>
        <p:txBody>
          <a:bodyPr/>
          <a:lstStyle/>
          <a:p>
            <a:endParaRPr/>
          </a:p>
        </p:txBody>
      </p:sp>
      <p:sp>
        <p:nvSpPr>
          <p:cNvPr id="11" name="Shape 8"/>
          <p:cNvSpPr/>
          <p:nvPr/>
        </p:nvSpPr>
        <p:spPr>
          <a:xfrm>
            <a:off x="1133856" y="1700784"/>
            <a:ext cx="224028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12" name="Text 9"/>
          <p:cNvSpPr/>
          <p:nvPr/>
        </p:nvSpPr>
        <p:spPr>
          <a:xfrm>
            <a:off x="1207008" y="1764792"/>
            <a:ext cx="2093976" cy="164592"/>
          </a:xfrm>
          <a:prstGeom prst="rect">
            <a:avLst/>
          </a:prstGeom>
          <a:noFill/>
          <a:ln/>
        </p:spPr>
        <p:txBody>
          <a:bodyPr wrap="square" lIns="0" tIns="0" rIns="0" bIns="0" rtlCol="0" anchor="ctr"/>
          <a:lstStyle/>
          <a:p>
            <a:pPr marL="0" indent="0" algn="ctr">
              <a:buNone/>
            </a:pPr>
            <a:r>
              <a:rPr lang="en-US" sz="920" b="1" dirty="0">
                <a:solidFill>
                  <a:srgbClr val="006E72"/>
                </a:solidFill>
                <a:latin typeface="Arial" pitchFamily="34" charset="0"/>
                <a:ea typeface="Arial" pitchFamily="34" charset="-122"/>
                <a:cs typeface="Arial" pitchFamily="34" charset="-120"/>
              </a:rPr>
              <a:t>KEEP LOCAL</a:t>
            </a:r>
            <a:endParaRPr lang="en-US" sz="920" dirty="0"/>
          </a:p>
        </p:txBody>
      </p:sp>
      <p:sp>
        <p:nvSpPr>
          <p:cNvPr id="13" name="Shape 10"/>
          <p:cNvSpPr/>
          <p:nvPr/>
        </p:nvSpPr>
        <p:spPr>
          <a:xfrm>
            <a:off x="950976" y="2414016"/>
            <a:ext cx="109728" cy="109728"/>
          </a:xfrm>
          <a:prstGeom prst="ellipse">
            <a:avLst/>
          </a:prstGeom>
          <a:solidFill>
            <a:srgbClr val="006E72"/>
          </a:solidFill>
          <a:ln w="12700">
            <a:solidFill>
              <a:srgbClr val="006E72"/>
            </a:solidFill>
            <a:prstDash val="solid"/>
          </a:ln>
        </p:spPr>
        <p:txBody>
          <a:bodyPr/>
          <a:lstStyle/>
          <a:p>
            <a:endParaRPr/>
          </a:p>
        </p:txBody>
      </p:sp>
      <p:sp>
        <p:nvSpPr>
          <p:cNvPr id="14" name="Text 11"/>
          <p:cNvSpPr/>
          <p:nvPr/>
        </p:nvSpPr>
        <p:spPr>
          <a:xfrm>
            <a:off x="1152144" y="2359152"/>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Accessible intake and campus presence</a:t>
            </a:r>
            <a:endParaRPr lang="en-US" sz="950" dirty="0"/>
          </a:p>
        </p:txBody>
      </p:sp>
      <p:sp>
        <p:nvSpPr>
          <p:cNvPr id="15" name="Shape 12"/>
          <p:cNvSpPr/>
          <p:nvPr/>
        </p:nvSpPr>
        <p:spPr>
          <a:xfrm>
            <a:off x="950976" y="2971800"/>
            <a:ext cx="109728" cy="109728"/>
          </a:xfrm>
          <a:prstGeom prst="ellipse">
            <a:avLst/>
          </a:prstGeom>
          <a:solidFill>
            <a:srgbClr val="006E72"/>
          </a:solidFill>
          <a:ln w="12700">
            <a:solidFill>
              <a:srgbClr val="006E72"/>
            </a:solidFill>
            <a:prstDash val="solid"/>
          </a:ln>
        </p:spPr>
        <p:txBody>
          <a:bodyPr/>
          <a:lstStyle/>
          <a:p>
            <a:endParaRPr/>
          </a:p>
        </p:txBody>
      </p:sp>
      <p:sp>
        <p:nvSpPr>
          <p:cNvPr id="16" name="Text 13"/>
          <p:cNvSpPr/>
          <p:nvPr/>
        </p:nvSpPr>
        <p:spPr>
          <a:xfrm>
            <a:off x="1152144" y="2916936"/>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Supportive measures and local context</a:t>
            </a:r>
            <a:endParaRPr lang="en-US" sz="950" dirty="0"/>
          </a:p>
        </p:txBody>
      </p:sp>
      <p:sp>
        <p:nvSpPr>
          <p:cNvPr id="17" name="Shape 14"/>
          <p:cNvSpPr/>
          <p:nvPr/>
        </p:nvSpPr>
        <p:spPr>
          <a:xfrm>
            <a:off x="950976" y="3529584"/>
            <a:ext cx="109728" cy="109728"/>
          </a:xfrm>
          <a:prstGeom prst="ellipse">
            <a:avLst/>
          </a:prstGeom>
          <a:solidFill>
            <a:srgbClr val="006E72"/>
          </a:solidFill>
          <a:ln w="12700">
            <a:solidFill>
              <a:srgbClr val="006E72"/>
            </a:solidFill>
            <a:prstDash val="solid"/>
          </a:ln>
        </p:spPr>
        <p:txBody>
          <a:bodyPr/>
          <a:lstStyle/>
          <a:p>
            <a:endParaRPr/>
          </a:p>
        </p:txBody>
      </p:sp>
      <p:sp>
        <p:nvSpPr>
          <p:cNvPr id="18" name="Text 15"/>
          <p:cNvSpPr/>
          <p:nvPr/>
        </p:nvSpPr>
        <p:spPr>
          <a:xfrm>
            <a:off x="1152144" y="3474720"/>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Institutional decisions and remedies</a:t>
            </a:r>
            <a:endParaRPr lang="en-US" sz="950" dirty="0"/>
          </a:p>
        </p:txBody>
      </p:sp>
      <p:sp>
        <p:nvSpPr>
          <p:cNvPr id="19" name="Shape 16"/>
          <p:cNvSpPr/>
          <p:nvPr/>
        </p:nvSpPr>
        <p:spPr>
          <a:xfrm>
            <a:off x="950976" y="4087368"/>
            <a:ext cx="109728" cy="109728"/>
          </a:xfrm>
          <a:prstGeom prst="ellipse">
            <a:avLst/>
          </a:prstGeom>
          <a:solidFill>
            <a:srgbClr val="006E72"/>
          </a:solidFill>
          <a:ln w="12700">
            <a:solidFill>
              <a:srgbClr val="006E72"/>
            </a:solidFill>
            <a:prstDash val="solid"/>
          </a:ln>
        </p:spPr>
        <p:txBody>
          <a:bodyPr/>
          <a:lstStyle/>
          <a:p>
            <a:endParaRPr/>
          </a:p>
        </p:txBody>
      </p:sp>
      <p:sp>
        <p:nvSpPr>
          <p:cNvPr id="20" name="Text 17"/>
          <p:cNvSpPr/>
          <p:nvPr/>
        </p:nvSpPr>
        <p:spPr>
          <a:xfrm>
            <a:off x="1152144" y="4032504"/>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Prevention relationships and leadership</a:t>
            </a:r>
            <a:endParaRPr lang="en-US" sz="950" dirty="0"/>
          </a:p>
        </p:txBody>
      </p:sp>
      <p:sp>
        <p:nvSpPr>
          <p:cNvPr id="21" name="Shape 18"/>
          <p:cNvSpPr/>
          <p:nvPr/>
        </p:nvSpPr>
        <p:spPr>
          <a:xfrm>
            <a:off x="4142232" y="1417320"/>
            <a:ext cx="3227832" cy="3456432"/>
          </a:xfrm>
          <a:prstGeom prst="roundRect">
            <a:avLst>
              <a:gd name="adj" fmla="val 1416"/>
            </a:avLst>
          </a:prstGeom>
          <a:solidFill>
            <a:srgbClr val="E9F1F7"/>
          </a:solidFill>
          <a:ln w="13970">
            <a:solidFill>
              <a:srgbClr val="0A5A91"/>
            </a:solidFill>
            <a:prstDash val="solid"/>
          </a:ln>
        </p:spPr>
        <p:txBody>
          <a:bodyPr/>
          <a:lstStyle/>
          <a:p>
            <a:endParaRPr/>
          </a:p>
        </p:txBody>
      </p:sp>
      <p:sp>
        <p:nvSpPr>
          <p:cNvPr id="22" name="Shape 19"/>
          <p:cNvSpPr/>
          <p:nvPr/>
        </p:nvSpPr>
        <p:spPr>
          <a:xfrm>
            <a:off x="4636008" y="1700784"/>
            <a:ext cx="224028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23" name="Text 20"/>
          <p:cNvSpPr/>
          <p:nvPr/>
        </p:nvSpPr>
        <p:spPr>
          <a:xfrm>
            <a:off x="4709160" y="1764792"/>
            <a:ext cx="2093976" cy="164592"/>
          </a:xfrm>
          <a:prstGeom prst="rect">
            <a:avLst/>
          </a:prstGeom>
          <a:noFill/>
          <a:ln/>
        </p:spPr>
        <p:txBody>
          <a:bodyPr wrap="square" lIns="0" tIns="0" rIns="0" bIns="0" rtlCol="0" anchor="ctr"/>
          <a:lstStyle/>
          <a:p>
            <a:pPr marL="0" indent="0" algn="ctr">
              <a:buNone/>
            </a:pPr>
            <a:r>
              <a:rPr lang="en-US" sz="920" b="1" dirty="0">
                <a:solidFill>
                  <a:srgbClr val="0A5A91"/>
                </a:solidFill>
                <a:latin typeface="Arial" pitchFamily="34" charset="0"/>
                <a:ea typeface="Arial" pitchFamily="34" charset="-122"/>
                <a:cs typeface="Arial" pitchFamily="34" charset="-120"/>
              </a:rPr>
              <a:t>SHARE</a:t>
            </a:r>
            <a:endParaRPr lang="en-US" sz="920" dirty="0"/>
          </a:p>
        </p:txBody>
      </p:sp>
      <p:sp>
        <p:nvSpPr>
          <p:cNvPr id="24" name="Shape 21"/>
          <p:cNvSpPr/>
          <p:nvPr/>
        </p:nvSpPr>
        <p:spPr>
          <a:xfrm>
            <a:off x="4453128" y="2414016"/>
            <a:ext cx="109728" cy="109728"/>
          </a:xfrm>
          <a:prstGeom prst="ellipse">
            <a:avLst/>
          </a:prstGeom>
          <a:solidFill>
            <a:srgbClr val="0A5A91"/>
          </a:solidFill>
          <a:ln w="12700">
            <a:solidFill>
              <a:srgbClr val="0A5A91"/>
            </a:solidFill>
            <a:prstDash val="solid"/>
          </a:ln>
        </p:spPr>
        <p:txBody>
          <a:bodyPr/>
          <a:lstStyle/>
          <a:p>
            <a:endParaRPr/>
          </a:p>
        </p:txBody>
      </p:sp>
      <p:sp>
        <p:nvSpPr>
          <p:cNvPr id="25" name="Text 22"/>
          <p:cNvSpPr/>
          <p:nvPr/>
        </p:nvSpPr>
        <p:spPr>
          <a:xfrm>
            <a:off x="4654296" y="2359152"/>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Training curricula and recertification</a:t>
            </a:r>
            <a:endParaRPr lang="en-US" sz="950" dirty="0"/>
          </a:p>
        </p:txBody>
      </p:sp>
      <p:sp>
        <p:nvSpPr>
          <p:cNvPr id="26" name="Shape 23"/>
          <p:cNvSpPr/>
          <p:nvPr/>
        </p:nvSpPr>
        <p:spPr>
          <a:xfrm>
            <a:off x="4453128" y="2971800"/>
            <a:ext cx="109728" cy="109728"/>
          </a:xfrm>
          <a:prstGeom prst="ellipse">
            <a:avLst/>
          </a:prstGeom>
          <a:solidFill>
            <a:srgbClr val="0A5A91"/>
          </a:solidFill>
          <a:ln w="12700">
            <a:solidFill>
              <a:srgbClr val="0A5A91"/>
            </a:solidFill>
            <a:prstDash val="solid"/>
          </a:ln>
        </p:spPr>
        <p:txBody>
          <a:bodyPr/>
          <a:lstStyle/>
          <a:p>
            <a:endParaRPr/>
          </a:p>
        </p:txBody>
      </p:sp>
      <p:sp>
        <p:nvSpPr>
          <p:cNvPr id="27" name="Text 24"/>
          <p:cNvSpPr/>
          <p:nvPr/>
        </p:nvSpPr>
        <p:spPr>
          <a:xfrm>
            <a:off x="4654296" y="2916936"/>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Model tools and policy crosswalks</a:t>
            </a:r>
            <a:endParaRPr lang="en-US" sz="950" dirty="0"/>
          </a:p>
        </p:txBody>
      </p:sp>
      <p:sp>
        <p:nvSpPr>
          <p:cNvPr id="28" name="Shape 25"/>
          <p:cNvSpPr/>
          <p:nvPr/>
        </p:nvSpPr>
        <p:spPr>
          <a:xfrm>
            <a:off x="4453128" y="3529584"/>
            <a:ext cx="109728" cy="109728"/>
          </a:xfrm>
          <a:prstGeom prst="ellipse">
            <a:avLst/>
          </a:prstGeom>
          <a:solidFill>
            <a:srgbClr val="0A5A91"/>
          </a:solidFill>
          <a:ln w="12700">
            <a:solidFill>
              <a:srgbClr val="0A5A91"/>
            </a:solidFill>
            <a:prstDash val="solid"/>
          </a:ln>
        </p:spPr>
        <p:txBody>
          <a:bodyPr/>
          <a:lstStyle/>
          <a:p>
            <a:endParaRPr/>
          </a:p>
        </p:txBody>
      </p:sp>
      <p:sp>
        <p:nvSpPr>
          <p:cNvPr id="29" name="Text 26"/>
          <p:cNvSpPr/>
          <p:nvPr/>
        </p:nvSpPr>
        <p:spPr>
          <a:xfrm>
            <a:off x="4654296" y="3474720"/>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Regional backup and peer review</a:t>
            </a:r>
            <a:endParaRPr lang="en-US" sz="950" dirty="0"/>
          </a:p>
        </p:txBody>
      </p:sp>
      <p:sp>
        <p:nvSpPr>
          <p:cNvPr id="30" name="Shape 27"/>
          <p:cNvSpPr/>
          <p:nvPr/>
        </p:nvSpPr>
        <p:spPr>
          <a:xfrm>
            <a:off x="4453128" y="4087368"/>
            <a:ext cx="109728" cy="109728"/>
          </a:xfrm>
          <a:prstGeom prst="ellipse">
            <a:avLst/>
          </a:prstGeom>
          <a:solidFill>
            <a:srgbClr val="0A5A91"/>
          </a:solidFill>
          <a:ln w="12700">
            <a:solidFill>
              <a:srgbClr val="0A5A91"/>
            </a:solidFill>
            <a:prstDash val="solid"/>
          </a:ln>
        </p:spPr>
        <p:txBody>
          <a:bodyPr/>
          <a:lstStyle/>
          <a:p>
            <a:endParaRPr/>
          </a:p>
        </p:txBody>
      </p:sp>
      <p:sp>
        <p:nvSpPr>
          <p:cNvPr id="31" name="Text 28"/>
          <p:cNvSpPr/>
          <p:nvPr/>
        </p:nvSpPr>
        <p:spPr>
          <a:xfrm>
            <a:off x="4654296" y="4032504"/>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Prevention campaigns and assessment tools</a:t>
            </a:r>
            <a:endParaRPr lang="en-US" sz="950" dirty="0"/>
          </a:p>
        </p:txBody>
      </p:sp>
      <p:sp>
        <p:nvSpPr>
          <p:cNvPr id="32" name="Shape 29"/>
          <p:cNvSpPr/>
          <p:nvPr/>
        </p:nvSpPr>
        <p:spPr>
          <a:xfrm>
            <a:off x="7644384" y="1417320"/>
            <a:ext cx="3227832" cy="3456432"/>
          </a:xfrm>
          <a:prstGeom prst="roundRect">
            <a:avLst>
              <a:gd name="adj" fmla="val 1416"/>
            </a:avLst>
          </a:prstGeom>
          <a:solidFill>
            <a:srgbClr val="FDEBD9"/>
          </a:solidFill>
          <a:ln w="13970">
            <a:solidFill>
              <a:srgbClr val="F28C28"/>
            </a:solidFill>
            <a:prstDash val="solid"/>
          </a:ln>
        </p:spPr>
        <p:txBody>
          <a:bodyPr/>
          <a:lstStyle/>
          <a:p>
            <a:endParaRPr/>
          </a:p>
        </p:txBody>
      </p:sp>
      <p:sp>
        <p:nvSpPr>
          <p:cNvPr id="33" name="Shape 30"/>
          <p:cNvSpPr/>
          <p:nvPr/>
        </p:nvSpPr>
        <p:spPr>
          <a:xfrm>
            <a:off x="8138160" y="1700784"/>
            <a:ext cx="224028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34" name="Text 31"/>
          <p:cNvSpPr/>
          <p:nvPr/>
        </p:nvSpPr>
        <p:spPr>
          <a:xfrm>
            <a:off x="8211312" y="1764792"/>
            <a:ext cx="2093976" cy="164592"/>
          </a:xfrm>
          <a:prstGeom prst="rect">
            <a:avLst/>
          </a:prstGeom>
          <a:noFill/>
          <a:ln/>
        </p:spPr>
        <p:txBody>
          <a:bodyPr wrap="square" lIns="0" tIns="0" rIns="0" bIns="0" rtlCol="0" anchor="ctr"/>
          <a:lstStyle/>
          <a:p>
            <a:pPr marL="0" indent="0" algn="ctr">
              <a:buNone/>
            </a:pPr>
            <a:r>
              <a:rPr lang="en-US" sz="920" b="1" dirty="0">
                <a:solidFill>
                  <a:srgbClr val="F28C28"/>
                </a:solidFill>
                <a:latin typeface="Arial" pitchFamily="34" charset="0"/>
                <a:ea typeface="Arial" pitchFamily="34" charset="-122"/>
                <a:cs typeface="Arial" pitchFamily="34" charset="-120"/>
              </a:rPr>
              <a:t>BUY WITH CONTROLS</a:t>
            </a:r>
            <a:endParaRPr lang="en-US" sz="920" dirty="0"/>
          </a:p>
        </p:txBody>
      </p:sp>
      <p:sp>
        <p:nvSpPr>
          <p:cNvPr id="35" name="Shape 32"/>
          <p:cNvSpPr/>
          <p:nvPr/>
        </p:nvSpPr>
        <p:spPr>
          <a:xfrm>
            <a:off x="7955280" y="2414016"/>
            <a:ext cx="109728" cy="109728"/>
          </a:xfrm>
          <a:prstGeom prst="ellipse">
            <a:avLst/>
          </a:prstGeom>
          <a:solidFill>
            <a:srgbClr val="F28C28"/>
          </a:solidFill>
          <a:ln w="12700">
            <a:solidFill>
              <a:srgbClr val="F28C28"/>
            </a:solidFill>
            <a:prstDash val="solid"/>
          </a:ln>
        </p:spPr>
        <p:txBody>
          <a:bodyPr/>
          <a:lstStyle/>
          <a:p>
            <a:endParaRPr/>
          </a:p>
        </p:txBody>
      </p:sp>
      <p:sp>
        <p:nvSpPr>
          <p:cNvPr id="36" name="Text 33"/>
          <p:cNvSpPr/>
          <p:nvPr/>
        </p:nvSpPr>
        <p:spPr>
          <a:xfrm>
            <a:off x="8156448" y="2359152"/>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Specialized investigations and hearings</a:t>
            </a:r>
            <a:endParaRPr lang="en-US" sz="950" dirty="0"/>
          </a:p>
        </p:txBody>
      </p:sp>
      <p:sp>
        <p:nvSpPr>
          <p:cNvPr id="37" name="Shape 34"/>
          <p:cNvSpPr/>
          <p:nvPr/>
        </p:nvSpPr>
        <p:spPr>
          <a:xfrm>
            <a:off x="7955280" y="2971800"/>
            <a:ext cx="109728" cy="109728"/>
          </a:xfrm>
          <a:prstGeom prst="ellipse">
            <a:avLst/>
          </a:prstGeom>
          <a:solidFill>
            <a:srgbClr val="F28C28"/>
          </a:solidFill>
          <a:ln w="12700">
            <a:solidFill>
              <a:srgbClr val="F28C28"/>
            </a:solidFill>
            <a:prstDash val="solid"/>
          </a:ln>
        </p:spPr>
        <p:txBody>
          <a:bodyPr/>
          <a:lstStyle/>
          <a:p>
            <a:endParaRPr/>
          </a:p>
        </p:txBody>
      </p:sp>
      <p:sp>
        <p:nvSpPr>
          <p:cNvPr id="38" name="Text 35"/>
          <p:cNvSpPr/>
          <p:nvPr/>
        </p:nvSpPr>
        <p:spPr>
          <a:xfrm>
            <a:off x="8156448" y="2916936"/>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Appeals and informal resolution support</a:t>
            </a:r>
            <a:endParaRPr lang="en-US" sz="950" dirty="0"/>
          </a:p>
        </p:txBody>
      </p:sp>
      <p:sp>
        <p:nvSpPr>
          <p:cNvPr id="39" name="Shape 36"/>
          <p:cNvSpPr/>
          <p:nvPr/>
        </p:nvSpPr>
        <p:spPr>
          <a:xfrm>
            <a:off x="7955280" y="3529584"/>
            <a:ext cx="109728" cy="109728"/>
          </a:xfrm>
          <a:prstGeom prst="ellipse">
            <a:avLst/>
          </a:prstGeom>
          <a:solidFill>
            <a:srgbClr val="F28C28"/>
          </a:solidFill>
          <a:ln w="12700">
            <a:solidFill>
              <a:srgbClr val="F28C28"/>
            </a:solidFill>
            <a:prstDash val="solid"/>
          </a:ln>
        </p:spPr>
        <p:txBody>
          <a:bodyPr/>
          <a:lstStyle/>
          <a:p>
            <a:endParaRPr/>
          </a:p>
        </p:txBody>
      </p:sp>
      <p:sp>
        <p:nvSpPr>
          <p:cNvPr id="40" name="Text 37"/>
          <p:cNvSpPr/>
          <p:nvPr/>
        </p:nvSpPr>
        <p:spPr>
          <a:xfrm>
            <a:off x="8156448" y="3474720"/>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Interim staffing and overflow capacity</a:t>
            </a:r>
            <a:endParaRPr lang="en-US" sz="950" dirty="0"/>
          </a:p>
        </p:txBody>
      </p:sp>
      <p:sp>
        <p:nvSpPr>
          <p:cNvPr id="41" name="Shape 38"/>
          <p:cNvSpPr/>
          <p:nvPr/>
        </p:nvSpPr>
        <p:spPr>
          <a:xfrm>
            <a:off x="7955280" y="4087368"/>
            <a:ext cx="109728" cy="109728"/>
          </a:xfrm>
          <a:prstGeom prst="ellipse">
            <a:avLst/>
          </a:prstGeom>
          <a:solidFill>
            <a:srgbClr val="F28C28"/>
          </a:solidFill>
          <a:ln w="12700">
            <a:solidFill>
              <a:srgbClr val="F28C28"/>
            </a:solidFill>
            <a:prstDash val="solid"/>
          </a:ln>
        </p:spPr>
        <p:txBody>
          <a:bodyPr/>
          <a:lstStyle/>
          <a:p>
            <a:endParaRPr/>
          </a:p>
        </p:txBody>
      </p:sp>
      <p:sp>
        <p:nvSpPr>
          <p:cNvPr id="42" name="Text 39"/>
          <p:cNvSpPr/>
          <p:nvPr/>
        </p:nvSpPr>
        <p:spPr>
          <a:xfrm>
            <a:off x="8156448" y="4032504"/>
            <a:ext cx="2414016" cy="310896"/>
          </a:xfrm>
          <a:prstGeom prst="rect">
            <a:avLst/>
          </a:prstGeom>
          <a:noFill/>
          <a:ln/>
        </p:spPr>
        <p:txBody>
          <a:bodyPr wrap="square" lIns="0" tIns="0" rIns="0" bIns="0" rtlCol="0" anchor="ctr">
            <a:normAutofit/>
          </a:bodyPr>
          <a:lstStyle/>
          <a:p>
            <a:pPr marL="0" indent="0">
              <a:buNone/>
            </a:pPr>
            <a:r>
              <a:rPr lang="en-US" sz="950" dirty="0">
                <a:solidFill>
                  <a:srgbClr val="5C6670"/>
                </a:solidFill>
                <a:latin typeface="Arial" pitchFamily="34" charset="0"/>
                <a:ea typeface="Arial" pitchFamily="34" charset="-122"/>
                <a:cs typeface="Arial" pitchFamily="34" charset="-120"/>
              </a:rPr>
              <a:t>Case management only with clear ownership</a:t>
            </a:r>
            <a:endParaRPr lang="en-US" sz="950" dirty="0"/>
          </a:p>
        </p:txBody>
      </p:sp>
      <p:sp>
        <p:nvSpPr>
          <p:cNvPr id="43" name="Shape 40"/>
          <p:cNvSpPr/>
          <p:nvPr/>
        </p:nvSpPr>
        <p:spPr>
          <a:xfrm>
            <a:off x="1051560" y="5102352"/>
            <a:ext cx="10085832" cy="566928"/>
          </a:xfrm>
          <a:prstGeom prst="roundRect">
            <a:avLst>
              <a:gd name="adj" fmla="val 6452"/>
            </a:avLst>
          </a:prstGeom>
          <a:solidFill>
            <a:srgbClr val="004D50"/>
          </a:solidFill>
          <a:ln w="12700">
            <a:solidFill>
              <a:srgbClr val="004D50"/>
            </a:solidFill>
            <a:prstDash val="solid"/>
          </a:ln>
        </p:spPr>
        <p:txBody>
          <a:bodyPr/>
          <a:lstStyle/>
          <a:p>
            <a:endParaRPr/>
          </a:p>
        </p:txBody>
      </p:sp>
      <p:sp>
        <p:nvSpPr>
          <p:cNvPr id="44" name="Text 41"/>
          <p:cNvSpPr/>
          <p:nvPr/>
        </p:nvSpPr>
        <p:spPr>
          <a:xfrm>
            <a:off x="1261872" y="5276088"/>
            <a:ext cx="9646920" cy="182880"/>
          </a:xfrm>
          <a:prstGeom prst="rect">
            <a:avLst/>
          </a:prstGeom>
          <a:noFill/>
          <a:ln/>
        </p:spPr>
        <p:txBody>
          <a:bodyPr wrap="square" lIns="0" tIns="0" rIns="0" bIns="0" rtlCol="0" anchor="ctr">
            <a:normAutofit/>
          </a:bodyPr>
          <a:lstStyle/>
          <a:p>
            <a:pPr marL="0" indent="0" algn="ctr">
              <a:buNone/>
            </a:pPr>
            <a:r>
              <a:rPr lang="en-US" sz="950" b="1" dirty="0">
                <a:solidFill>
                  <a:srgbClr val="FFFFFF"/>
                </a:solidFill>
                <a:latin typeface="Arial" pitchFamily="34" charset="0"/>
                <a:ea typeface="Arial" pitchFamily="34" charset="-122"/>
                <a:cs typeface="Arial" pitchFamily="34" charset="-120"/>
              </a:rPr>
              <a:t>VENDOR CONTROLS: written scope  |  subject expertise  |  milestones  |  status cadence  |  work product standards  |  escalation</a:t>
            </a:r>
            <a:endParaRPr lang="en-US" sz="950" dirty="0"/>
          </a:p>
        </p:txBody>
      </p:sp>
      <p:sp>
        <p:nvSpPr>
          <p:cNvPr id="45" name="Shape 42"/>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46" name="Text 43"/>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Outsourcing a task is not outsourcing institutional accountability.</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S  |  SUSTAIN THROUGH DATA, BUDGET, AND GOVERNANCE</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Use the Annual Report as a Diagnostic, Not a Scorecard</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24</a:t>
            </a:r>
            <a:endParaRPr lang="en-US" sz="670" dirty="0"/>
          </a:p>
        </p:txBody>
      </p:sp>
      <p:sp>
        <p:nvSpPr>
          <p:cNvPr id="10" name="Shape 7"/>
          <p:cNvSpPr/>
          <p:nvPr/>
        </p:nvSpPr>
        <p:spPr>
          <a:xfrm>
            <a:off x="640080" y="1389888"/>
            <a:ext cx="3419856" cy="1143000"/>
          </a:xfrm>
          <a:prstGeom prst="roundRect">
            <a:avLst>
              <a:gd name="adj" fmla="val 4800"/>
            </a:avLst>
          </a:prstGeom>
          <a:solidFill>
            <a:srgbClr val="EEF4F4"/>
          </a:solidFill>
          <a:ln w="12700">
            <a:solidFill>
              <a:srgbClr val="EEF4F4"/>
            </a:solidFill>
            <a:prstDash val="solid"/>
          </a:ln>
        </p:spPr>
        <p:txBody>
          <a:bodyPr/>
          <a:lstStyle/>
          <a:p>
            <a:endParaRPr/>
          </a:p>
        </p:txBody>
      </p:sp>
      <p:sp>
        <p:nvSpPr>
          <p:cNvPr id="11" name="Shape 8"/>
          <p:cNvSpPr/>
          <p:nvPr/>
        </p:nvSpPr>
        <p:spPr>
          <a:xfrm>
            <a:off x="640080" y="1389888"/>
            <a:ext cx="73152" cy="1143000"/>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859536" y="1591056"/>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859536" y="16916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444752" y="1572768"/>
            <a:ext cx="2414016"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Access</a:t>
            </a:r>
            <a:endParaRPr lang="en-US" sz="1370" dirty="0"/>
          </a:p>
        </p:txBody>
      </p:sp>
      <p:sp>
        <p:nvSpPr>
          <p:cNvPr id="15" name="Text 12"/>
          <p:cNvSpPr/>
          <p:nvPr/>
        </p:nvSpPr>
        <p:spPr>
          <a:xfrm>
            <a:off x="868680" y="2157984"/>
            <a:ext cx="2980944" cy="210312"/>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Reports by channel and population</a:t>
            </a:r>
            <a:endParaRPr lang="en-US" sz="940" dirty="0"/>
          </a:p>
        </p:txBody>
      </p:sp>
      <p:sp>
        <p:nvSpPr>
          <p:cNvPr id="16" name="Shape 13"/>
          <p:cNvSpPr/>
          <p:nvPr/>
        </p:nvSpPr>
        <p:spPr>
          <a:xfrm>
            <a:off x="4462272" y="1389888"/>
            <a:ext cx="3419856" cy="1143000"/>
          </a:xfrm>
          <a:prstGeom prst="roundRect">
            <a:avLst>
              <a:gd name="adj" fmla="val 4800"/>
            </a:avLst>
          </a:prstGeom>
          <a:solidFill>
            <a:srgbClr val="EEF4F4"/>
          </a:solidFill>
          <a:ln w="12700">
            <a:solidFill>
              <a:srgbClr val="EEF4F4"/>
            </a:solidFill>
            <a:prstDash val="solid"/>
          </a:ln>
        </p:spPr>
        <p:txBody>
          <a:bodyPr/>
          <a:lstStyle/>
          <a:p>
            <a:endParaRPr/>
          </a:p>
        </p:txBody>
      </p:sp>
      <p:sp>
        <p:nvSpPr>
          <p:cNvPr id="17" name="Shape 14"/>
          <p:cNvSpPr/>
          <p:nvPr/>
        </p:nvSpPr>
        <p:spPr>
          <a:xfrm>
            <a:off x="4462272" y="1389888"/>
            <a:ext cx="73152" cy="1143000"/>
          </a:xfrm>
          <a:prstGeom prst="rect">
            <a:avLst/>
          </a:prstGeom>
          <a:solidFill>
            <a:srgbClr val="006E72"/>
          </a:solidFill>
          <a:ln w="12700">
            <a:solidFill>
              <a:srgbClr val="006E72"/>
            </a:solidFill>
            <a:prstDash val="solid"/>
          </a:ln>
        </p:spPr>
        <p:txBody>
          <a:bodyPr/>
          <a:lstStyle/>
          <a:p>
            <a:endParaRPr/>
          </a:p>
        </p:txBody>
      </p:sp>
      <p:sp>
        <p:nvSpPr>
          <p:cNvPr id="18" name="Shape 15"/>
          <p:cNvSpPr/>
          <p:nvPr/>
        </p:nvSpPr>
        <p:spPr>
          <a:xfrm>
            <a:off x="4681728" y="1591056"/>
            <a:ext cx="475488" cy="475488"/>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4681728" y="16916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0" name="Text 17"/>
          <p:cNvSpPr/>
          <p:nvPr/>
        </p:nvSpPr>
        <p:spPr>
          <a:xfrm>
            <a:off x="5266944" y="1572768"/>
            <a:ext cx="2414016"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Responsiveness</a:t>
            </a:r>
            <a:endParaRPr lang="en-US" sz="1370" dirty="0"/>
          </a:p>
        </p:txBody>
      </p:sp>
      <p:sp>
        <p:nvSpPr>
          <p:cNvPr id="21" name="Text 18"/>
          <p:cNvSpPr/>
          <p:nvPr/>
        </p:nvSpPr>
        <p:spPr>
          <a:xfrm>
            <a:off x="4690872" y="2157984"/>
            <a:ext cx="2980944" cy="210312"/>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Time to acknowledge and offer support</a:t>
            </a:r>
            <a:endParaRPr lang="en-US" sz="940" dirty="0"/>
          </a:p>
        </p:txBody>
      </p:sp>
      <p:sp>
        <p:nvSpPr>
          <p:cNvPr id="22" name="Shape 19"/>
          <p:cNvSpPr/>
          <p:nvPr/>
        </p:nvSpPr>
        <p:spPr>
          <a:xfrm>
            <a:off x="8284464" y="1389888"/>
            <a:ext cx="3419856" cy="1143000"/>
          </a:xfrm>
          <a:prstGeom prst="roundRect">
            <a:avLst>
              <a:gd name="adj" fmla="val 4800"/>
            </a:avLst>
          </a:prstGeom>
          <a:solidFill>
            <a:srgbClr val="EEF4F4"/>
          </a:solidFill>
          <a:ln w="12700">
            <a:solidFill>
              <a:srgbClr val="EEF4F4"/>
            </a:solidFill>
            <a:prstDash val="solid"/>
          </a:ln>
        </p:spPr>
        <p:txBody>
          <a:bodyPr/>
          <a:lstStyle/>
          <a:p>
            <a:endParaRPr/>
          </a:p>
        </p:txBody>
      </p:sp>
      <p:sp>
        <p:nvSpPr>
          <p:cNvPr id="23" name="Shape 20"/>
          <p:cNvSpPr/>
          <p:nvPr/>
        </p:nvSpPr>
        <p:spPr>
          <a:xfrm>
            <a:off x="8284464" y="1389888"/>
            <a:ext cx="73152" cy="1143000"/>
          </a:xfrm>
          <a:prstGeom prst="rect">
            <a:avLst/>
          </a:prstGeom>
          <a:solidFill>
            <a:srgbClr val="006E72"/>
          </a:solidFill>
          <a:ln w="12700">
            <a:solidFill>
              <a:srgbClr val="006E72"/>
            </a:solidFill>
            <a:prstDash val="solid"/>
          </a:ln>
        </p:spPr>
        <p:txBody>
          <a:bodyPr/>
          <a:lstStyle/>
          <a:p>
            <a:endParaRPr/>
          </a:p>
        </p:txBody>
      </p:sp>
      <p:sp>
        <p:nvSpPr>
          <p:cNvPr id="24" name="Shape 21"/>
          <p:cNvSpPr/>
          <p:nvPr/>
        </p:nvSpPr>
        <p:spPr>
          <a:xfrm>
            <a:off x="8503920" y="1591056"/>
            <a:ext cx="475488" cy="475488"/>
          </a:xfrm>
          <a:prstGeom prst="ellipse">
            <a:avLst/>
          </a:prstGeom>
          <a:solidFill>
            <a:srgbClr val="006E72"/>
          </a:solidFill>
          <a:ln w="12700">
            <a:solidFill>
              <a:srgbClr val="006E72"/>
            </a:solidFill>
            <a:prstDash val="solid"/>
          </a:ln>
        </p:spPr>
        <p:txBody>
          <a:bodyPr/>
          <a:lstStyle/>
          <a:p>
            <a:endParaRPr/>
          </a:p>
        </p:txBody>
      </p:sp>
      <p:sp>
        <p:nvSpPr>
          <p:cNvPr id="25" name="Text 22"/>
          <p:cNvSpPr/>
          <p:nvPr/>
        </p:nvSpPr>
        <p:spPr>
          <a:xfrm>
            <a:off x="8503920" y="16916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6" name="Text 23"/>
          <p:cNvSpPr/>
          <p:nvPr/>
        </p:nvSpPr>
        <p:spPr>
          <a:xfrm>
            <a:off x="9089136" y="1572768"/>
            <a:ext cx="2414016"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Case health</a:t>
            </a:r>
            <a:endParaRPr lang="en-US" sz="1370" dirty="0"/>
          </a:p>
        </p:txBody>
      </p:sp>
      <p:sp>
        <p:nvSpPr>
          <p:cNvPr id="27" name="Text 24"/>
          <p:cNvSpPr/>
          <p:nvPr/>
        </p:nvSpPr>
        <p:spPr>
          <a:xfrm>
            <a:off x="8513064" y="2157984"/>
            <a:ext cx="2980944" cy="210312"/>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Open matters, aged matters, and cycle time</a:t>
            </a:r>
            <a:endParaRPr lang="en-US" sz="940" dirty="0"/>
          </a:p>
        </p:txBody>
      </p:sp>
      <p:sp>
        <p:nvSpPr>
          <p:cNvPr id="28" name="Shape 25"/>
          <p:cNvSpPr/>
          <p:nvPr/>
        </p:nvSpPr>
        <p:spPr>
          <a:xfrm>
            <a:off x="640080" y="2834640"/>
            <a:ext cx="3419856" cy="1143000"/>
          </a:xfrm>
          <a:prstGeom prst="roundRect">
            <a:avLst>
              <a:gd name="adj" fmla="val 4800"/>
            </a:avLst>
          </a:prstGeom>
          <a:solidFill>
            <a:srgbClr val="EEF4F4"/>
          </a:solidFill>
          <a:ln w="12700">
            <a:solidFill>
              <a:srgbClr val="EEF4F4"/>
            </a:solidFill>
            <a:prstDash val="solid"/>
          </a:ln>
        </p:spPr>
        <p:txBody>
          <a:bodyPr/>
          <a:lstStyle/>
          <a:p>
            <a:endParaRPr/>
          </a:p>
        </p:txBody>
      </p:sp>
      <p:sp>
        <p:nvSpPr>
          <p:cNvPr id="29" name="Shape 26"/>
          <p:cNvSpPr/>
          <p:nvPr/>
        </p:nvSpPr>
        <p:spPr>
          <a:xfrm>
            <a:off x="640080" y="2834640"/>
            <a:ext cx="73152" cy="1143000"/>
          </a:xfrm>
          <a:prstGeom prst="rect">
            <a:avLst/>
          </a:prstGeom>
          <a:solidFill>
            <a:srgbClr val="006E72"/>
          </a:solidFill>
          <a:ln w="12700">
            <a:solidFill>
              <a:srgbClr val="006E72"/>
            </a:solidFill>
            <a:prstDash val="solid"/>
          </a:ln>
        </p:spPr>
        <p:txBody>
          <a:bodyPr/>
          <a:lstStyle/>
          <a:p>
            <a:endParaRPr/>
          </a:p>
        </p:txBody>
      </p:sp>
      <p:sp>
        <p:nvSpPr>
          <p:cNvPr id="30" name="Shape 27"/>
          <p:cNvSpPr/>
          <p:nvPr/>
        </p:nvSpPr>
        <p:spPr>
          <a:xfrm>
            <a:off x="859536" y="3035808"/>
            <a:ext cx="475488" cy="475488"/>
          </a:xfrm>
          <a:prstGeom prst="ellipse">
            <a:avLst/>
          </a:prstGeom>
          <a:solidFill>
            <a:srgbClr val="006E72"/>
          </a:solidFill>
          <a:ln w="12700">
            <a:solidFill>
              <a:srgbClr val="006E72"/>
            </a:solidFill>
            <a:prstDash val="solid"/>
          </a:ln>
        </p:spPr>
        <p:txBody>
          <a:bodyPr/>
          <a:lstStyle/>
          <a:p>
            <a:endParaRPr/>
          </a:p>
        </p:txBody>
      </p:sp>
      <p:sp>
        <p:nvSpPr>
          <p:cNvPr id="31" name="Text 28"/>
          <p:cNvSpPr/>
          <p:nvPr/>
        </p:nvSpPr>
        <p:spPr>
          <a:xfrm>
            <a:off x="859536" y="313639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2" name="Text 29"/>
          <p:cNvSpPr/>
          <p:nvPr/>
        </p:nvSpPr>
        <p:spPr>
          <a:xfrm>
            <a:off x="1444752" y="3017520"/>
            <a:ext cx="2414016"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Resolution</a:t>
            </a:r>
            <a:endParaRPr lang="en-US" sz="1370" dirty="0"/>
          </a:p>
        </p:txBody>
      </p:sp>
      <p:sp>
        <p:nvSpPr>
          <p:cNvPr id="33" name="Text 30"/>
          <p:cNvSpPr/>
          <p:nvPr/>
        </p:nvSpPr>
        <p:spPr>
          <a:xfrm>
            <a:off x="868680" y="3602736"/>
            <a:ext cx="2980944" cy="210312"/>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Pathway, outcome, remedies, and appeal</a:t>
            </a:r>
            <a:endParaRPr lang="en-US" sz="940" dirty="0"/>
          </a:p>
        </p:txBody>
      </p:sp>
      <p:sp>
        <p:nvSpPr>
          <p:cNvPr id="34" name="Shape 31"/>
          <p:cNvSpPr/>
          <p:nvPr/>
        </p:nvSpPr>
        <p:spPr>
          <a:xfrm>
            <a:off x="4462272" y="2834640"/>
            <a:ext cx="3419856" cy="1143000"/>
          </a:xfrm>
          <a:prstGeom prst="roundRect">
            <a:avLst>
              <a:gd name="adj" fmla="val 4800"/>
            </a:avLst>
          </a:prstGeom>
          <a:solidFill>
            <a:srgbClr val="FDEBD9"/>
          </a:solidFill>
          <a:ln w="12700">
            <a:solidFill>
              <a:srgbClr val="FDEBD9"/>
            </a:solidFill>
            <a:prstDash val="solid"/>
          </a:ln>
        </p:spPr>
        <p:txBody>
          <a:bodyPr/>
          <a:lstStyle/>
          <a:p>
            <a:endParaRPr/>
          </a:p>
        </p:txBody>
      </p:sp>
      <p:sp>
        <p:nvSpPr>
          <p:cNvPr id="35" name="Shape 32"/>
          <p:cNvSpPr/>
          <p:nvPr/>
        </p:nvSpPr>
        <p:spPr>
          <a:xfrm>
            <a:off x="4462272" y="2834640"/>
            <a:ext cx="73152" cy="1143000"/>
          </a:xfrm>
          <a:prstGeom prst="rect">
            <a:avLst/>
          </a:prstGeom>
          <a:solidFill>
            <a:srgbClr val="F28C28"/>
          </a:solidFill>
          <a:ln w="12700">
            <a:solidFill>
              <a:srgbClr val="F28C28"/>
            </a:solidFill>
            <a:prstDash val="solid"/>
          </a:ln>
        </p:spPr>
        <p:txBody>
          <a:bodyPr/>
          <a:lstStyle/>
          <a:p>
            <a:endParaRPr/>
          </a:p>
        </p:txBody>
      </p:sp>
      <p:sp>
        <p:nvSpPr>
          <p:cNvPr id="36" name="Shape 33"/>
          <p:cNvSpPr/>
          <p:nvPr/>
        </p:nvSpPr>
        <p:spPr>
          <a:xfrm>
            <a:off x="4681728" y="3035808"/>
            <a:ext cx="475488" cy="475488"/>
          </a:xfrm>
          <a:prstGeom prst="ellipse">
            <a:avLst/>
          </a:prstGeom>
          <a:solidFill>
            <a:srgbClr val="F28C28"/>
          </a:solidFill>
          <a:ln w="12700">
            <a:solidFill>
              <a:srgbClr val="F28C28"/>
            </a:solidFill>
            <a:prstDash val="solid"/>
          </a:ln>
        </p:spPr>
        <p:txBody>
          <a:bodyPr/>
          <a:lstStyle/>
          <a:p>
            <a:endParaRPr/>
          </a:p>
        </p:txBody>
      </p:sp>
      <p:sp>
        <p:nvSpPr>
          <p:cNvPr id="37" name="Text 34"/>
          <p:cNvSpPr/>
          <p:nvPr/>
        </p:nvSpPr>
        <p:spPr>
          <a:xfrm>
            <a:off x="4681728" y="313639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8" name="Text 35"/>
          <p:cNvSpPr/>
          <p:nvPr/>
        </p:nvSpPr>
        <p:spPr>
          <a:xfrm>
            <a:off x="5266944" y="3017520"/>
            <a:ext cx="2414016"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Prevention</a:t>
            </a:r>
            <a:endParaRPr lang="en-US" sz="1370" dirty="0"/>
          </a:p>
        </p:txBody>
      </p:sp>
      <p:sp>
        <p:nvSpPr>
          <p:cNvPr id="39" name="Text 36"/>
          <p:cNvSpPr/>
          <p:nvPr/>
        </p:nvSpPr>
        <p:spPr>
          <a:xfrm>
            <a:off x="4690872" y="3602736"/>
            <a:ext cx="2980944" cy="210312"/>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Training reach, repeat exposure, and program activity</a:t>
            </a:r>
            <a:endParaRPr lang="en-US" sz="940" dirty="0"/>
          </a:p>
        </p:txBody>
      </p:sp>
      <p:sp>
        <p:nvSpPr>
          <p:cNvPr id="40" name="Shape 37"/>
          <p:cNvSpPr/>
          <p:nvPr/>
        </p:nvSpPr>
        <p:spPr>
          <a:xfrm>
            <a:off x="8284464" y="2834640"/>
            <a:ext cx="3419856" cy="1143000"/>
          </a:xfrm>
          <a:prstGeom prst="roundRect">
            <a:avLst>
              <a:gd name="adj" fmla="val 4800"/>
            </a:avLst>
          </a:prstGeom>
          <a:solidFill>
            <a:srgbClr val="EEF4F4"/>
          </a:solidFill>
          <a:ln w="12700">
            <a:solidFill>
              <a:srgbClr val="EEF4F4"/>
            </a:solidFill>
            <a:prstDash val="solid"/>
          </a:ln>
        </p:spPr>
        <p:txBody>
          <a:bodyPr/>
          <a:lstStyle/>
          <a:p>
            <a:endParaRPr/>
          </a:p>
        </p:txBody>
      </p:sp>
      <p:sp>
        <p:nvSpPr>
          <p:cNvPr id="41" name="Shape 38"/>
          <p:cNvSpPr/>
          <p:nvPr/>
        </p:nvSpPr>
        <p:spPr>
          <a:xfrm>
            <a:off x="8284464" y="2834640"/>
            <a:ext cx="73152" cy="1143000"/>
          </a:xfrm>
          <a:prstGeom prst="rect">
            <a:avLst/>
          </a:prstGeom>
          <a:solidFill>
            <a:srgbClr val="006E72"/>
          </a:solidFill>
          <a:ln w="12700">
            <a:solidFill>
              <a:srgbClr val="006E72"/>
            </a:solidFill>
            <a:prstDash val="solid"/>
          </a:ln>
        </p:spPr>
        <p:txBody>
          <a:bodyPr/>
          <a:lstStyle/>
          <a:p>
            <a:endParaRPr/>
          </a:p>
        </p:txBody>
      </p:sp>
      <p:sp>
        <p:nvSpPr>
          <p:cNvPr id="42" name="Shape 39"/>
          <p:cNvSpPr/>
          <p:nvPr/>
        </p:nvSpPr>
        <p:spPr>
          <a:xfrm>
            <a:off x="8503920" y="3035808"/>
            <a:ext cx="475488" cy="475488"/>
          </a:xfrm>
          <a:prstGeom prst="ellipse">
            <a:avLst/>
          </a:prstGeom>
          <a:solidFill>
            <a:srgbClr val="006E72"/>
          </a:solidFill>
          <a:ln w="12700">
            <a:solidFill>
              <a:srgbClr val="006E72"/>
            </a:solidFill>
            <a:prstDash val="solid"/>
          </a:ln>
        </p:spPr>
        <p:txBody>
          <a:bodyPr/>
          <a:lstStyle/>
          <a:p>
            <a:endParaRPr/>
          </a:p>
        </p:txBody>
      </p:sp>
      <p:sp>
        <p:nvSpPr>
          <p:cNvPr id="43" name="Text 40"/>
          <p:cNvSpPr/>
          <p:nvPr/>
        </p:nvSpPr>
        <p:spPr>
          <a:xfrm>
            <a:off x="8503920" y="313639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4" name="Text 41"/>
          <p:cNvSpPr/>
          <p:nvPr/>
        </p:nvSpPr>
        <p:spPr>
          <a:xfrm>
            <a:off x="9089136" y="3017520"/>
            <a:ext cx="2414016" cy="438912"/>
          </a:xfrm>
          <a:prstGeom prst="rect">
            <a:avLst/>
          </a:prstGeom>
          <a:noFill/>
          <a:ln/>
        </p:spPr>
        <p:txBody>
          <a:bodyPr wrap="square" lIns="0" tIns="0" rIns="0" bIns="0" rtlCol="0" anchor="ctr">
            <a:normAutofit/>
          </a:bodyPr>
          <a:lstStyle/>
          <a:p>
            <a:pPr marL="0" indent="0">
              <a:buNone/>
            </a:pPr>
            <a:r>
              <a:rPr lang="en-US" sz="1370" b="1" dirty="0">
                <a:solidFill>
                  <a:srgbClr val="1D2A32"/>
                </a:solidFill>
                <a:latin typeface="Arial" pitchFamily="34" charset="0"/>
                <a:ea typeface="Arial" pitchFamily="34" charset="-122"/>
                <a:cs typeface="Arial" pitchFamily="34" charset="-120"/>
              </a:rPr>
              <a:t>Trust</a:t>
            </a:r>
            <a:endParaRPr lang="en-US" sz="1370" dirty="0"/>
          </a:p>
        </p:txBody>
      </p:sp>
      <p:sp>
        <p:nvSpPr>
          <p:cNvPr id="45" name="Text 42"/>
          <p:cNvSpPr/>
          <p:nvPr/>
        </p:nvSpPr>
        <p:spPr>
          <a:xfrm>
            <a:off x="8513064" y="3602736"/>
            <a:ext cx="2980944" cy="210312"/>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Climate indicators, feedback, and recurring barriers</a:t>
            </a:r>
            <a:endParaRPr lang="en-US" sz="940" dirty="0"/>
          </a:p>
        </p:txBody>
      </p:sp>
      <p:sp>
        <p:nvSpPr>
          <p:cNvPr id="46" name="Shape 43"/>
          <p:cNvSpPr/>
          <p:nvPr/>
        </p:nvSpPr>
        <p:spPr>
          <a:xfrm>
            <a:off x="749808" y="4535424"/>
            <a:ext cx="5212080" cy="914400"/>
          </a:xfrm>
          <a:prstGeom prst="roundRect">
            <a:avLst>
              <a:gd name="adj" fmla="val 5000"/>
            </a:avLst>
          </a:prstGeom>
          <a:solidFill>
            <a:srgbClr val="FFFFFF"/>
          </a:solidFill>
          <a:ln w="12700">
            <a:solidFill>
              <a:srgbClr val="DCE9E9"/>
            </a:solidFill>
            <a:prstDash val="solid"/>
          </a:ln>
        </p:spPr>
        <p:txBody>
          <a:bodyPr/>
          <a:lstStyle/>
          <a:p>
            <a:endParaRPr/>
          </a:p>
        </p:txBody>
      </p:sp>
      <p:sp>
        <p:nvSpPr>
          <p:cNvPr id="47" name="Text 44"/>
          <p:cNvSpPr/>
          <p:nvPr/>
        </p:nvSpPr>
        <p:spPr>
          <a:xfrm>
            <a:off x="987552" y="4736592"/>
            <a:ext cx="1783080" cy="219456"/>
          </a:xfrm>
          <a:prstGeom prst="rect">
            <a:avLst/>
          </a:prstGeom>
          <a:noFill/>
          <a:ln/>
        </p:spPr>
        <p:txBody>
          <a:bodyPr wrap="square" lIns="0" tIns="0" rIns="0" bIns="0" rtlCol="0" anchor="ctr"/>
          <a:lstStyle/>
          <a:p>
            <a:pPr marL="0" indent="0">
              <a:buNone/>
            </a:pPr>
            <a:r>
              <a:rPr lang="en-US" sz="1150" b="1" dirty="0">
                <a:solidFill>
                  <a:srgbClr val="006E72"/>
                </a:solidFill>
                <a:latin typeface="Arial" pitchFamily="34" charset="0"/>
                <a:ea typeface="Arial" pitchFamily="34" charset="-122"/>
                <a:cs typeface="Arial" pitchFamily="34" charset="-120"/>
              </a:rPr>
              <a:t>GOVERNANCE RHYTHM</a:t>
            </a:r>
            <a:endParaRPr lang="en-US" sz="1150" dirty="0"/>
          </a:p>
        </p:txBody>
      </p:sp>
      <p:sp>
        <p:nvSpPr>
          <p:cNvPr id="48" name="Text 45"/>
          <p:cNvSpPr/>
          <p:nvPr/>
        </p:nvSpPr>
        <p:spPr>
          <a:xfrm>
            <a:off x="2871216" y="4700016"/>
            <a:ext cx="2834640" cy="320040"/>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Monthly case health review  |  Quarterly prevention review  |  Annual board and budget review</a:t>
            </a:r>
            <a:endParaRPr lang="en-US" sz="940" dirty="0"/>
          </a:p>
        </p:txBody>
      </p:sp>
      <p:sp>
        <p:nvSpPr>
          <p:cNvPr id="49" name="Shape 46"/>
          <p:cNvSpPr/>
          <p:nvPr/>
        </p:nvSpPr>
        <p:spPr>
          <a:xfrm>
            <a:off x="6236208" y="4535424"/>
            <a:ext cx="5212080" cy="914400"/>
          </a:xfrm>
          <a:prstGeom prst="roundRect">
            <a:avLst>
              <a:gd name="adj" fmla="val 5000"/>
            </a:avLst>
          </a:prstGeom>
          <a:solidFill>
            <a:srgbClr val="FFFFFF"/>
          </a:solidFill>
          <a:ln w="12700">
            <a:solidFill>
              <a:srgbClr val="F3C99D"/>
            </a:solidFill>
            <a:prstDash val="solid"/>
          </a:ln>
        </p:spPr>
        <p:txBody>
          <a:bodyPr/>
          <a:lstStyle/>
          <a:p>
            <a:endParaRPr/>
          </a:p>
        </p:txBody>
      </p:sp>
      <p:sp>
        <p:nvSpPr>
          <p:cNvPr id="50" name="Text 47"/>
          <p:cNvSpPr/>
          <p:nvPr/>
        </p:nvSpPr>
        <p:spPr>
          <a:xfrm>
            <a:off x="6473952" y="4736592"/>
            <a:ext cx="1353312" cy="219456"/>
          </a:xfrm>
          <a:prstGeom prst="rect">
            <a:avLst/>
          </a:prstGeom>
          <a:noFill/>
          <a:ln/>
        </p:spPr>
        <p:txBody>
          <a:bodyPr wrap="square" lIns="0" tIns="0" rIns="0" bIns="0" rtlCol="0" anchor="ctr"/>
          <a:lstStyle/>
          <a:p>
            <a:pPr marL="0" indent="0">
              <a:buNone/>
            </a:pPr>
            <a:r>
              <a:rPr lang="en-US" sz="1150" b="1" dirty="0">
                <a:solidFill>
                  <a:srgbClr val="F28C28"/>
                </a:solidFill>
                <a:latin typeface="Arial" pitchFamily="34" charset="0"/>
                <a:ea typeface="Arial" pitchFamily="34" charset="-122"/>
                <a:cs typeface="Arial" pitchFamily="34" charset="-120"/>
              </a:rPr>
              <a:t>BUDGET CASE</a:t>
            </a:r>
            <a:endParaRPr lang="en-US" sz="1150" dirty="0"/>
          </a:p>
        </p:txBody>
      </p:sp>
      <p:sp>
        <p:nvSpPr>
          <p:cNvPr id="51" name="Text 48"/>
          <p:cNvSpPr/>
          <p:nvPr/>
        </p:nvSpPr>
        <p:spPr>
          <a:xfrm>
            <a:off x="7918704" y="4700016"/>
            <a:ext cx="3255264" cy="320040"/>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Tie requests to documented gaps, service levels, statutory reporting, and prevention capacity.</a:t>
            </a:r>
            <a:endParaRPr lang="en-US" sz="940" dirty="0"/>
          </a:p>
        </p:txBody>
      </p:sp>
      <p:sp>
        <p:nvSpPr>
          <p:cNvPr id="52" name="Shape 49"/>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53" name="Text 50"/>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A rise in reports may reflect improved access. Read every metric in context.</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IMPLEMENTATION ROAD MAP</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A Practical 90 Day Sequence</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25</a:t>
            </a:r>
            <a:endParaRPr lang="en-US" sz="670" dirty="0"/>
          </a:p>
        </p:txBody>
      </p:sp>
      <p:sp>
        <p:nvSpPr>
          <p:cNvPr id="10" name="Shape 7"/>
          <p:cNvSpPr/>
          <p:nvPr/>
        </p:nvSpPr>
        <p:spPr>
          <a:xfrm>
            <a:off x="685800" y="1417320"/>
            <a:ext cx="3246120" cy="4069080"/>
          </a:xfrm>
          <a:prstGeom prst="roundRect">
            <a:avLst>
              <a:gd name="adj" fmla="val 1408"/>
            </a:avLst>
          </a:prstGeom>
          <a:solidFill>
            <a:srgbClr val="EEF4F4"/>
          </a:solidFill>
          <a:ln w="15240">
            <a:solidFill>
              <a:srgbClr val="006E72"/>
            </a:solidFill>
            <a:prstDash val="solid"/>
          </a:ln>
        </p:spPr>
        <p:txBody>
          <a:bodyPr/>
          <a:lstStyle/>
          <a:p>
            <a:endParaRPr/>
          </a:p>
        </p:txBody>
      </p:sp>
      <p:sp>
        <p:nvSpPr>
          <p:cNvPr id="11" name="Shape 8"/>
          <p:cNvSpPr/>
          <p:nvPr/>
        </p:nvSpPr>
        <p:spPr>
          <a:xfrm>
            <a:off x="1399032" y="1700784"/>
            <a:ext cx="1810512"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12" name="Text 9"/>
          <p:cNvSpPr/>
          <p:nvPr/>
        </p:nvSpPr>
        <p:spPr>
          <a:xfrm>
            <a:off x="1472184" y="1764792"/>
            <a:ext cx="1664208" cy="164592"/>
          </a:xfrm>
          <a:prstGeom prst="rect">
            <a:avLst/>
          </a:prstGeom>
          <a:noFill/>
          <a:ln/>
        </p:spPr>
        <p:txBody>
          <a:bodyPr wrap="square" lIns="0" tIns="0" rIns="0" bIns="0" rtlCol="0" anchor="ctr"/>
          <a:lstStyle/>
          <a:p>
            <a:pPr marL="0" indent="0" algn="ctr">
              <a:buNone/>
            </a:pPr>
            <a:r>
              <a:rPr lang="en-US" sz="940" b="1" dirty="0">
                <a:solidFill>
                  <a:srgbClr val="006E72"/>
                </a:solidFill>
                <a:latin typeface="Arial" pitchFamily="34" charset="0"/>
                <a:ea typeface="Arial" pitchFamily="34" charset="-122"/>
                <a:cs typeface="Arial" pitchFamily="34" charset="-120"/>
              </a:rPr>
              <a:t>DAYS 0 TO 30</a:t>
            </a:r>
            <a:endParaRPr lang="en-US" sz="940" dirty="0"/>
          </a:p>
        </p:txBody>
      </p:sp>
      <p:sp>
        <p:nvSpPr>
          <p:cNvPr id="13" name="Text 10"/>
          <p:cNvSpPr/>
          <p:nvPr/>
        </p:nvSpPr>
        <p:spPr>
          <a:xfrm>
            <a:off x="960120" y="2313432"/>
            <a:ext cx="2697480" cy="493776"/>
          </a:xfrm>
          <a:prstGeom prst="rect">
            <a:avLst/>
          </a:prstGeom>
          <a:noFill/>
          <a:ln/>
        </p:spPr>
        <p:txBody>
          <a:bodyPr wrap="square" lIns="0" tIns="0" rIns="0" bIns="0" rtlCol="0" anchor="ctr">
            <a:normAutofit/>
          </a:bodyPr>
          <a:lstStyle/>
          <a:p>
            <a:pPr marL="0" indent="0" algn="ctr">
              <a:buNone/>
            </a:pPr>
            <a:r>
              <a:rPr lang="en-US" sz="1740" b="1" dirty="0">
                <a:solidFill>
                  <a:srgbClr val="1D2A32"/>
                </a:solidFill>
                <a:latin typeface="Arial" pitchFamily="34" charset="0"/>
                <a:ea typeface="Arial" pitchFamily="34" charset="-122"/>
                <a:cs typeface="Arial" pitchFamily="34" charset="-120"/>
              </a:rPr>
              <a:t>Inventory and stabilize</a:t>
            </a:r>
            <a:endParaRPr lang="en-US" sz="1740" dirty="0"/>
          </a:p>
        </p:txBody>
      </p:sp>
      <p:sp>
        <p:nvSpPr>
          <p:cNvPr id="14" name="Shape 11"/>
          <p:cNvSpPr/>
          <p:nvPr/>
        </p:nvSpPr>
        <p:spPr>
          <a:xfrm>
            <a:off x="1014984" y="3090672"/>
            <a:ext cx="109728" cy="109728"/>
          </a:xfrm>
          <a:prstGeom prst="ellipse">
            <a:avLst/>
          </a:prstGeom>
          <a:solidFill>
            <a:srgbClr val="006E72"/>
          </a:solidFill>
          <a:ln w="12700">
            <a:solidFill>
              <a:srgbClr val="006E72"/>
            </a:solidFill>
            <a:prstDash val="solid"/>
          </a:ln>
        </p:spPr>
        <p:txBody>
          <a:bodyPr/>
          <a:lstStyle/>
          <a:p>
            <a:endParaRPr/>
          </a:p>
        </p:txBody>
      </p:sp>
      <p:sp>
        <p:nvSpPr>
          <p:cNvPr id="15" name="Text 12"/>
          <p:cNvSpPr/>
          <p:nvPr/>
        </p:nvSpPr>
        <p:spPr>
          <a:xfrm>
            <a:off x="1216152" y="3035808"/>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Test every reporting link and contact</a:t>
            </a:r>
            <a:endParaRPr lang="en-US" sz="940" dirty="0"/>
          </a:p>
        </p:txBody>
      </p:sp>
      <p:sp>
        <p:nvSpPr>
          <p:cNvPr id="16" name="Shape 13"/>
          <p:cNvSpPr/>
          <p:nvPr/>
        </p:nvSpPr>
        <p:spPr>
          <a:xfrm>
            <a:off x="1014984" y="3611880"/>
            <a:ext cx="109728" cy="109728"/>
          </a:xfrm>
          <a:prstGeom prst="ellipse">
            <a:avLst/>
          </a:prstGeom>
          <a:solidFill>
            <a:srgbClr val="006E72"/>
          </a:solidFill>
          <a:ln w="12700">
            <a:solidFill>
              <a:srgbClr val="006E72"/>
            </a:solidFill>
            <a:prstDash val="solid"/>
          </a:ln>
        </p:spPr>
        <p:txBody>
          <a:bodyPr/>
          <a:lstStyle/>
          <a:p>
            <a:endParaRPr/>
          </a:p>
        </p:txBody>
      </p:sp>
      <p:sp>
        <p:nvSpPr>
          <p:cNvPr id="17" name="Text 14"/>
          <p:cNvSpPr/>
          <p:nvPr/>
        </p:nvSpPr>
        <p:spPr>
          <a:xfrm>
            <a:off x="1216152" y="3557016"/>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Map open matters, aging, and vendor status</a:t>
            </a:r>
            <a:endParaRPr lang="en-US" sz="940" dirty="0"/>
          </a:p>
        </p:txBody>
      </p:sp>
      <p:sp>
        <p:nvSpPr>
          <p:cNvPr id="18" name="Shape 15"/>
          <p:cNvSpPr/>
          <p:nvPr/>
        </p:nvSpPr>
        <p:spPr>
          <a:xfrm>
            <a:off x="1014984" y="4133088"/>
            <a:ext cx="109728" cy="109728"/>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1216152" y="4078224"/>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Identify role conflicts and backup gaps</a:t>
            </a:r>
            <a:endParaRPr lang="en-US" sz="940" dirty="0"/>
          </a:p>
        </p:txBody>
      </p:sp>
      <p:sp>
        <p:nvSpPr>
          <p:cNvPr id="20" name="Shape 17"/>
          <p:cNvSpPr/>
          <p:nvPr/>
        </p:nvSpPr>
        <p:spPr>
          <a:xfrm>
            <a:off x="1014984" y="4654296"/>
            <a:ext cx="109728" cy="109728"/>
          </a:xfrm>
          <a:prstGeom prst="ellipse">
            <a:avLst/>
          </a:prstGeom>
          <a:solidFill>
            <a:srgbClr val="006E72"/>
          </a:solidFill>
          <a:ln w="12700">
            <a:solidFill>
              <a:srgbClr val="006E72"/>
            </a:solidFill>
            <a:prstDash val="solid"/>
          </a:ln>
        </p:spPr>
        <p:txBody>
          <a:bodyPr/>
          <a:lstStyle/>
          <a:p>
            <a:endParaRPr/>
          </a:p>
        </p:txBody>
      </p:sp>
      <p:sp>
        <p:nvSpPr>
          <p:cNvPr id="21" name="Text 18"/>
          <p:cNvSpPr/>
          <p:nvPr/>
        </p:nvSpPr>
        <p:spPr>
          <a:xfrm>
            <a:off x="1216152" y="4599432"/>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Create a policy and practice crosswalk</a:t>
            </a:r>
            <a:endParaRPr lang="en-US" sz="940" dirty="0"/>
          </a:p>
        </p:txBody>
      </p:sp>
      <p:sp>
        <p:nvSpPr>
          <p:cNvPr id="22" name="Shape 19"/>
          <p:cNvSpPr/>
          <p:nvPr/>
        </p:nvSpPr>
        <p:spPr>
          <a:xfrm>
            <a:off x="4242816" y="1417320"/>
            <a:ext cx="3246120" cy="4069080"/>
          </a:xfrm>
          <a:prstGeom prst="roundRect">
            <a:avLst>
              <a:gd name="adj" fmla="val 1408"/>
            </a:avLst>
          </a:prstGeom>
          <a:solidFill>
            <a:srgbClr val="E9F1F7"/>
          </a:solidFill>
          <a:ln w="15240">
            <a:solidFill>
              <a:srgbClr val="0A5A91"/>
            </a:solidFill>
            <a:prstDash val="solid"/>
          </a:ln>
        </p:spPr>
        <p:txBody>
          <a:bodyPr/>
          <a:lstStyle/>
          <a:p>
            <a:endParaRPr/>
          </a:p>
        </p:txBody>
      </p:sp>
      <p:sp>
        <p:nvSpPr>
          <p:cNvPr id="23" name="Shape 20"/>
          <p:cNvSpPr/>
          <p:nvPr/>
        </p:nvSpPr>
        <p:spPr>
          <a:xfrm>
            <a:off x="4956048" y="1700784"/>
            <a:ext cx="1810512"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24" name="Text 21"/>
          <p:cNvSpPr/>
          <p:nvPr/>
        </p:nvSpPr>
        <p:spPr>
          <a:xfrm>
            <a:off x="5029200" y="1764792"/>
            <a:ext cx="1664208" cy="164592"/>
          </a:xfrm>
          <a:prstGeom prst="rect">
            <a:avLst/>
          </a:prstGeom>
          <a:noFill/>
          <a:ln/>
        </p:spPr>
        <p:txBody>
          <a:bodyPr wrap="square" lIns="0" tIns="0" rIns="0" bIns="0" rtlCol="0" anchor="ctr"/>
          <a:lstStyle/>
          <a:p>
            <a:pPr marL="0" indent="0" algn="ctr">
              <a:buNone/>
            </a:pPr>
            <a:r>
              <a:rPr lang="en-US" sz="940" b="1" dirty="0">
                <a:solidFill>
                  <a:srgbClr val="0A5A91"/>
                </a:solidFill>
                <a:latin typeface="Arial" pitchFamily="34" charset="0"/>
                <a:ea typeface="Arial" pitchFamily="34" charset="-122"/>
                <a:cs typeface="Arial" pitchFamily="34" charset="-120"/>
              </a:rPr>
              <a:t>DAYS 31 TO 60</a:t>
            </a:r>
            <a:endParaRPr lang="en-US" sz="940" dirty="0"/>
          </a:p>
        </p:txBody>
      </p:sp>
      <p:sp>
        <p:nvSpPr>
          <p:cNvPr id="25" name="Text 22"/>
          <p:cNvSpPr/>
          <p:nvPr/>
        </p:nvSpPr>
        <p:spPr>
          <a:xfrm>
            <a:off x="4517136" y="2313432"/>
            <a:ext cx="2697480" cy="493776"/>
          </a:xfrm>
          <a:prstGeom prst="rect">
            <a:avLst/>
          </a:prstGeom>
          <a:noFill/>
          <a:ln/>
        </p:spPr>
        <p:txBody>
          <a:bodyPr wrap="square" lIns="0" tIns="0" rIns="0" bIns="0" rtlCol="0" anchor="ctr">
            <a:normAutofit/>
          </a:bodyPr>
          <a:lstStyle/>
          <a:p>
            <a:pPr marL="0" indent="0" algn="ctr">
              <a:buNone/>
            </a:pPr>
            <a:r>
              <a:rPr lang="en-US" sz="1740" b="1" dirty="0">
                <a:solidFill>
                  <a:srgbClr val="1D2A32"/>
                </a:solidFill>
                <a:latin typeface="Arial" pitchFamily="34" charset="0"/>
                <a:ea typeface="Arial" pitchFamily="34" charset="-122"/>
                <a:cs typeface="Arial" pitchFamily="34" charset="-120"/>
              </a:rPr>
              <a:t>Standardize and test</a:t>
            </a:r>
            <a:endParaRPr lang="en-US" sz="1740" dirty="0"/>
          </a:p>
        </p:txBody>
      </p:sp>
      <p:sp>
        <p:nvSpPr>
          <p:cNvPr id="26" name="Shape 23"/>
          <p:cNvSpPr/>
          <p:nvPr/>
        </p:nvSpPr>
        <p:spPr>
          <a:xfrm>
            <a:off x="4572000" y="3090672"/>
            <a:ext cx="109728" cy="109728"/>
          </a:xfrm>
          <a:prstGeom prst="ellipse">
            <a:avLst/>
          </a:prstGeom>
          <a:solidFill>
            <a:srgbClr val="0A5A91"/>
          </a:solidFill>
          <a:ln w="12700">
            <a:solidFill>
              <a:srgbClr val="0A5A91"/>
            </a:solidFill>
            <a:prstDash val="solid"/>
          </a:ln>
        </p:spPr>
        <p:txBody>
          <a:bodyPr/>
          <a:lstStyle/>
          <a:p>
            <a:endParaRPr/>
          </a:p>
        </p:txBody>
      </p:sp>
      <p:sp>
        <p:nvSpPr>
          <p:cNvPr id="27" name="Text 24"/>
          <p:cNvSpPr/>
          <p:nvPr/>
        </p:nvSpPr>
        <p:spPr>
          <a:xfrm>
            <a:off x="4773168" y="3035808"/>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Approve an intake and routing protocol</a:t>
            </a:r>
            <a:endParaRPr lang="en-US" sz="940" dirty="0"/>
          </a:p>
        </p:txBody>
      </p:sp>
      <p:sp>
        <p:nvSpPr>
          <p:cNvPr id="28" name="Shape 25"/>
          <p:cNvSpPr/>
          <p:nvPr/>
        </p:nvSpPr>
        <p:spPr>
          <a:xfrm>
            <a:off x="4572000" y="3611880"/>
            <a:ext cx="109728" cy="109728"/>
          </a:xfrm>
          <a:prstGeom prst="ellipse">
            <a:avLst/>
          </a:prstGeom>
          <a:solidFill>
            <a:srgbClr val="0A5A91"/>
          </a:solidFill>
          <a:ln w="12700">
            <a:solidFill>
              <a:srgbClr val="0A5A91"/>
            </a:solidFill>
            <a:prstDash val="solid"/>
          </a:ln>
        </p:spPr>
        <p:txBody>
          <a:bodyPr/>
          <a:lstStyle/>
          <a:p>
            <a:endParaRPr/>
          </a:p>
        </p:txBody>
      </p:sp>
      <p:sp>
        <p:nvSpPr>
          <p:cNvPr id="29" name="Text 26"/>
          <p:cNvSpPr/>
          <p:nvPr/>
        </p:nvSpPr>
        <p:spPr>
          <a:xfrm>
            <a:off x="4773168" y="3557016"/>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Adopt case fields, milestones, and status cadence</a:t>
            </a:r>
            <a:endParaRPr lang="en-US" sz="940" dirty="0"/>
          </a:p>
        </p:txBody>
      </p:sp>
      <p:sp>
        <p:nvSpPr>
          <p:cNvPr id="30" name="Shape 27"/>
          <p:cNvSpPr/>
          <p:nvPr/>
        </p:nvSpPr>
        <p:spPr>
          <a:xfrm>
            <a:off x="4572000" y="4133088"/>
            <a:ext cx="109728" cy="109728"/>
          </a:xfrm>
          <a:prstGeom prst="ellipse">
            <a:avLst/>
          </a:prstGeom>
          <a:solidFill>
            <a:srgbClr val="0A5A91"/>
          </a:solidFill>
          <a:ln w="12700">
            <a:solidFill>
              <a:srgbClr val="0A5A91"/>
            </a:solidFill>
            <a:prstDash val="solid"/>
          </a:ln>
        </p:spPr>
        <p:txBody>
          <a:bodyPr/>
          <a:lstStyle/>
          <a:p>
            <a:endParaRPr/>
          </a:p>
        </p:txBody>
      </p:sp>
      <p:sp>
        <p:nvSpPr>
          <p:cNvPr id="31" name="Text 28"/>
          <p:cNvSpPr/>
          <p:nvPr/>
        </p:nvSpPr>
        <p:spPr>
          <a:xfrm>
            <a:off x="4773168" y="4078224"/>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Train first receivers and supervisors</a:t>
            </a:r>
            <a:endParaRPr lang="en-US" sz="940" dirty="0"/>
          </a:p>
        </p:txBody>
      </p:sp>
      <p:sp>
        <p:nvSpPr>
          <p:cNvPr id="32" name="Shape 29"/>
          <p:cNvSpPr/>
          <p:nvPr/>
        </p:nvSpPr>
        <p:spPr>
          <a:xfrm>
            <a:off x="4572000" y="4654296"/>
            <a:ext cx="109728" cy="109728"/>
          </a:xfrm>
          <a:prstGeom prst="ellipse">
            <a:avLst/>
          </a:prstGeom>
          <a:solidFill>
            <a:srgbClr val="0A5A91"/>
          </a:solidFill>
          <a:ln w="12700">
            <a:solidFill>
              <a:srgbClr val="0A5A91"/>
            </a:solidFill>
            <a:prstDash val="solid"/>
          </a:ln>
        </p:spPr>
        <p:txBody>
          <a:bodyPr/>
          <a:lstStyle/>
          <a:p>
            <a:endParaRPr/>
          </a:p>
        </p:txBody>
      </p:sp>
      <p:sp>
        <p:nvSpPr>
          <p:cNvPr id="33" name="Text 30"/>
          <p:cNvSpPr/>
          <p:nvPr/>
        </p:nvSpPr>
        <p:spPr>
          <a:xfrm>
            <a:off x="4773168" y="4599432"/>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Set vendor scope and quality controls</a:t>
            </a:r>
            <a:endParaRPr lang="en-US" sz="940" dirty="0"/>
          </a:p>
        </p:txBody>
      </p:sp>
      <p:sp>
        <p:nvSpPr>
          <p:cNvPr id="34" name="Shape 31"/>
          <p:cNvSpPr/>
          <p:nvPr/>
        </p:nvSpPr>
        <p:spPr>
          <a:xfrm>
            <a:off x="7799832" y="1417320"/>
            <a:ext cx="3246120" cy="4069080"/>
          </a:xfrm>
          <a:prstGeom prst="roundRect">
            <a:avLst>
              <a:gd name="adj" fmla="val 1408"/>
            </a:avLst>
          </a:prstGeom>
          <a:solidFill>
            <a:srgbClr val="FDEBD9"/>
          </a:solidFill>
          <a:ln w="15240">
            <a:solidFill>
              <a:srgbClr val="F28C28"/>
            </a:solidFill>
            <a:prstDash val="solid"/>
          </a:ln>
        </p:spPr>
        <p:txBody>
          <a:bodyPr/>
          <a:lstStyle/>
          <a:p>
            <a:endParaRPr/>
          </a:p>
        </p:txBody>
      </p:sp>
      <p:sp>
        <p:nvSpPr>
          <p:cNvPr id="35" name="Shape 32"/>
          <p:cNvSpPr/>
          <p:nvPr/>
        </p:nvSpPr>
        <p:spPr>
          <a:xfrm>
            <a:off x="8513064" y="1700784"/>
            <a:ext cx="1810512"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36" name="Text 33"/>
          <p:cNvSpPr/>
          <p:nvPr/>
        </p:nvSpPr>
        <p:spPr>
          <a:xfrm>
            <a:off x="8586216" y="1764792"/>
            <a:ext cx="1664208" cy="164592"/>
          </a:xfrm>
          <a:prstGeom prst="rect">
            <a:avLst/>
          </a:prstGeom>
          <a:noFill/>
          <a:ln/>
        </p:spPr>
        <p:txBody>
          <a:bodyPr wrap="square" lIns="0" tIns="0" rIns="0" bIns="0" rtlCol="0" anchor="ctr"/>
          <a:lstStyle/>
          <a:p>
            <a:pPr marL="0" indent="0" algn="ctr">
              <a:buNone/>
            </a:pPr>
            <a:r>
              <a:rPr lang="en-US" sz="940" b="1" dirty="0">
                <a:solidFill>
                  <a:srgbClr val="F28C28"/>
                </a:solidFill>
                <a:latin typeface="Arial" pitchFamily="34" charset="0"/>
                <a:ea typeface="Arial" pitchFamily="34" charset="-122"/>
                <a:cs typeface="Arial" pitchFamily="34" charset="-120"/>
              </a:rPr>
              <a:t>DAYS 61 TO 90</a:t>
            </a:r>
            <a:endParaRPr lang="en-US" sz="940" dirty="0"/>
          </a:p>
        </p:txBody>
      </p:sp>
      <p:sp>
        <p:nvSpPr>
          <p:cNvPr id="37" name="Text 34"/>
          <p:cNvSpPr/>
          <p:nvPr/>
        </p:nvSpPr>
        <p:spPr>
          <a:xfrm>
            <a:off x="8074152" y="2313432"/>
            <a:ext cx="2697480" cy="493776"/>
          </a:xfrm>
          <a:prstGeom prst="rect">
            <a:avLst/>
          </a:prstGeom>
          <a:noFill/>
          <a:ln/>
        </p:spPr>
        <p:txBody>
          <a:bodyPr wrap="square" lIns="0" tIns="0" rIns="0" bIns="0" rtlCol="0" anchor="ctr">
            <a:normAutofit/>
          </a:bodyPr>
          <a:lstStyle/>
          <a:p>
            <a:pPr marL="0" indent="0" algn="ctr">
              <a:buNone/>
            </a:pPr>
            <a:r>
              <a:rPr lang="en-US" sz="1740" b="1" dirty="0">
                <a:solidFill>
                  <a:srgbClr val="1D2A32"/>
                </a:solidFill>
                <a:latin typeface="Arial" pitchFamily="34" charset="0"/>
                <a:ea typeface="Arial" pitchFamily="34" charset="-122"/>
                <a:cs typeface="Arial" pitchFamily="34" charset="-120"/>
              </a:rPr>
              <a:t>Fund and govern</a:t>
            </a:r>
            <a:endParaRPr lang="en-US" sz="1740" dirty="0"/>
          </a:p>
        </p:txBody>
      </p:sp>
      <p:sp>
        <p:nvSpPr>
          <p:cNvPr id="38" name="Shape 35"/>
          <p:cNvSpPr/>
          <p:nvPr/>
        </p:nvSpPr>
        <p:spPr>
          <a:xfrm>
            <a:off x="8129016" y="3090672"/>
            <a:ext cx="109728" cy="109728"/>
          </a:xfrm>
          <a:prstGeom prst="ellipse">
            <a:avLst/>
          </a:prstGeom>
          <a:solidFill>
            <a:srgbClr val="F28C28"/>
          </a:solidFill>
          <a:ln w="12700">
            <a:solidFill>
              <a:srgbClr val="F28C28"/>
            </a:solidFill>
            <a:prstDash val="solid"/>
          </a:ln>
        </p:spPr>
        <p:txBody>
          <a:bodyPr/>
          <a:lstStyle/>
          <a:p>
            <a:endParaRPr/>
          </a:p>
        </p:txBody>
      </p:sp>
      <p:sp>
        <p:nvSpPr>
          <p:cNvPr id="39" name="Text 36"/>
          <p:cNvSpPr/>
          <p:nvPr/>
        </p:nvSpPr>
        <p:spPr>
          <a:xfrm>
            <a:off x="8330184" y="3035808"/>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Present staffing and budget options</a:t>
            </a:r>
            <a:endParaRPr lang="en-US" sz="940" dirty="0"/>
          </a:p>
        </p:txBody>
      </p:sp>
      <p:sp>
        <p:nvSpPr>
          <p:cNvPr id="40" name="Shape 37"/>
          <p:cNvSpPr/>
          <p:nvPr/>
        </p:nvSpPr>
        <p:spPr>
          <a:xfrm>
            <a:off x="8129016" y="3611880"/>
            <a:ext cx="109728" cy="109728"/>
          </a:xfrm>
          <a:prstGeom prst="ellipse">
            <a:avLst/>
          </a:prstGeom>
          <a:solidFill>
            <a:srgbClr val="F28C28"/>
          </a:solidFill>
          <a:ln w="12700">
            <a:solidFill>
              <a:srgbClr val="F28C28"/>
            </a:solidFill>
            <a:prstDash val="solid"/>
          </a:ln>
        </p:spPr>
        <p:txBody>
          <a:bodyPr/>
          <a:lstStyle/>
          <a:p>
            <a:endParaRPr/>
          </a:p>
        </p:txBody>
      </p:sp>
      <p:sp>
        <p:nvSpPr>
          <p:cNvPr id="41" name="Text 38"/>
          <p:cNvSpPr/>
          <p:nvPr/>
        </p:nvSpPr>
        <p:spPr>
          <a:xfrm>
            <a:off x="8330184" y="3557016"/>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Launch the prevention calendar</a:t>
            </a:r>
            <a:endParaRPr lang="en-US" sz="940" dirty="0"/>
          </a:p>
        </p:txBody>
      </p:sp>
      <p:sp>
        <p:nvSpPr>
          <p:cNvPr id="42" name="Shape 39"/>
          <p:cNvSpPr/>
          <p:nvPr/>
        </p:nvSpPr>
        <p:spPr>
          <a:xfrm>
            <a:off x="8129016" y="4133088"/>
            <a:ext cx="109728" cy="109728"/>
          </a:xfrm>
          <a:prstGeom prst="ellipse">
            <a:avLst/>
          </a:prstGeom>
          <a:solidFill>
            <a:srgbClr val="F28C28"/>
          </a:solidFill>
          <a:ln w="12700">
            <a:solidFill>
              <a:srgbClr val="F28C28"/>
            </a:solidFill>
            <a:prstDash val="solid"/>
          </a:ln>
        </p:spPr>
        <p:txBody>
          <a:bodyPr/>
          <a:lstStyle/>
          <a:p>
            <a:endParaRPr/>
          </a:p>
        </p:txBody>
      </p:sp>
      <p:sp>
        <p:nvSpPr>
          <p:cNvPr id="43" name="Text 40"/>
          <p:cNvSpPr/>
          <p:nvPr/>
        </p:nvSpPr>
        <p:spPr>
          <a:xfrm>
            <a:off x="8330184" y="4078224"/>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Set monthly and quarterly review cycles</a:t>
            </a:r>
            <a:endParaRPr lang="en-US" sz="940" dirty="0"/>
          </a:p>
        </p:txBody>
      </p:sp>
      <p:sp>
        <p:nvSpPr>
          <p:cNvPr id="44" name="Shape 41"/>
          <p:cNvSpPr/>
          <p:nvPr/>
        </p:nvSpPr>
        <p:spPr>
          <a:xfrm>
            <a:off x="8129016" y="4654296"/>
            <a:ext cx="109728" cy="109728"/>
          </a:xfrm>
          <a:prstGeom prst="ellipse">
            <a:avLst/>
          </a:prstGeom>
          <a:solidFill>
            <a:srgbClr val="F28C28"/>
          </a:solidFill>
          <a:ln w="12700">
            <a:solidFill>
              <a:srgbClr val="F28C28"/>
            </a:solidFill>
            <a:prstDash val="solid"/>
          </a:ln>
        </p:spPr>
        <p:txBody>
          <a:bodyPr/>
          <a:lstStyle/>
          <a:p>
            <a:endParaRPr/>
          </a:p>
        </p:txBody>
      </p:sp>
      <p:sp>
        <p:nvSpPr>
          <p:cNvPr id="45" name="Text 42"/>
          <p:cNvSpPr/>
          <p:nvPr/>
        </p:nvSpPr>
        <p:spPr>
          <a:xfrm>
            <a:off x="8330184" y="4599432"/>
            <a:ext cx="2377440" cy="310896"/>
          </a:xfrm>
          <a:prstGeom prst="rect">
            <a:avLst/>
          </a:prstGeom>
          <a:noFill/>
          <a:ln/>
        </p:spPr>
        <p:txBody>
          <a:bodyPr wrap="square" lIns="0" tIns="0" rIns="0" bIns="0" rtlCol="0" anchor="ctr">
            <a:normAutofit/>
          </a:bodyPr>
          <a:lstStyle/>
          <a:p>
            <a:pPr marL="0" indent="0">
              <a:buNone/>
            </a:pPr>
            <a:r>
              <a:rPr lang="en-US" sz="940" dirty="0">
                <a:solidFill>
                  <a:srgbClr val="5C6670"/>
                </a:solidFill>
                <a:latin typeface="Arial" pitchFamily="34" charset="0"/>
                <a:ea typeface="Arial" pitchFamily="34" charset="-122"/>
                <a:cs typeface="Arial" pitchFamily="34" charset="-120"/>
              </a:rPr>
              <a:t>Schedule formal policy revisions</a:t>
            </a:r>
            <a:endParaRPr lang="en-US" sz="940" dirty="0"/>
          </a:p>
        </p:txBody>
      </p:sp>
      <p:sp>
        <p:nvSpPr>
          <p:cNvPr id="46" name="Shape 43"/>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47" name="Text 44"/>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Do not wait for the final policy package to correct a broken reporting link, assign a backup, or manage an overdue case.</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INTERACTIVE EXERCISE</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Scenario: Two Reports, One Fragmented System</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26</a:t>
            </a:r>
            <a:endParaRPr lang="en-US" sz="670" dirty="0"/>
          </a:p>
        </p:txBody>
      </p:sp>
      <p:sp>
        <p:nvSpPr>
          <p:cNvPr id="10" name="Shape 7"/>
          <p:cNvSpPr/>
          <p:nvPr/>
        </p:nvSpPr>
        <p:spPr>
          <a:xfrm>
            <a:off x="694944" y="1353312"/>
            <a:ext cx="7379208" cy="4425696"/>
          </a:xfrm>
          <a:prstGeom prst="roundRect">
            <a:avLst>
              <a:gd name="adj" fmla="val 1033"/>
            </a:avLst>
          </a:prstGeom>
          <a:solidFill>
            <a:srgbClr val="EEF4F4"/>
          </a:solidFill>
          <a:ln w="12700">
            <a:solidFill>
              <a:srgbClr val="DCE9E9"/>
            </a:solidFill>
            <a:prstDash val="solid"/>
          </a:ln>
        </p:spPr>
        <p:txBody>
          <a:bodyPr/>
          <a:lstStyle/>
          <a:p>
            <a:endParaRPr/>
          </a:p>
        </p:txBody>
      </p:sp>
      <p:sp>
        <p:nvSpPr>
          <p:cNvPr id="11" name="Text 8"/>
          <p:cNvSpPr/>
          <p:nvPr/>
        </p:nvSpPr>
        <p:spPr>
          <a:xfrm>
            <a:off x="1005840" y="1664208"/>
            <a:ext cx="2103120" cy="219456"/>
          </a:xfrm>
          <a:prstGeom prst="rect">
            <a:avLst/>
          </a:prstGeom>
          <a:noFill/>
          <a:ln/>
        </p:spPr>
        <p:txBody>
          <a:bodyPr wrap="square" lIns="0" tIns="0" rIns="0" bIns="0" rtlCol="0" anchor="ctr"/>
          <a:lstStyle/>
          <a:p>
            <a:pPr marL="0" indent="0">
              <a:buNone/>
            </a:pPr>
            <a:r>
              <a:rPr lang="en-US" sz="1000" b="1" kern="0" spc="110" dirty="0">
                <a:solidFill>
                  <a:srgbClr val="006E72"/>
                </a:solidFill>
                <a:latin typeface="Arial" pitchFamily="34" charset="0"/>
                <a:ea typeface="Arial" pitchFamily="34" charset="-122"/>
                <a:cs typeface="Arial" pitchFamily="34" charset="-120"/>
              </a:rPr>
              <a:t>MISSION COAST COLLEGE</a:t>
            </a:r>
            <a:endParaRPr lang="en-US" sz="1000" dirty="0"/>
          </a:p>
        </p:txBody>
      </p:sp>
      <p:sp>
        <p:nvSpPr>
          <p:cNvPr id="12" name="Text 9"/>
          <p:cNvSpPr/>
          <p:nvPr/>
        </p:nvSpPr>
        <p:spPr>
          <a:xfrm>
            <a:off x="1005840" y="2048256"/>
            <a:ext cx="6739128" cy="658368"/>
          </a:xfrm>
          <a:prstGeom prst="rect">
            <a:avLst/>
          </a:prstGeom>
          <a:noFill/>
          <a:ln/>
        </p:spPr>
        <p:txBody>
          <a:bodyPr wrap="square" lIns="0" tIns="0" rIns="0" bIns="0" rtlCol="0" anchor="ctr">
            <a:normAutofit/>
          </a:bodyPr>
          <a:lstStyle/>
          <a:p>
            <a:pPr marL="0" indent="0">
              <a:buNone/>
            </a:pPr>
            <a:r>
              <a:rPr lang="en-US" sz="1540" b="1" dirty="0">
                <a:solidFill>
                  <a:srgbClr val="1D2A32"/>
                </a:solidFill>
                <a:latin typeface="Arial" pitchFamily="34" charset="0"/>
                <a:ea typeface="Arial" pitchFamily="34" charset="-122"/>
                <a:cs typeface="Arial" pitchFamily="34" charset="-120"/>
              </a:rPr>
              <a:t>A classified employee emails HR alleging repeated sexual comments by a dean. The same week, a student submits a related report through Student Conduct.</a:t>
            </a:r>
            <a:endParaRPr lang="en-US" sz="1540" dirty="0"/>
          </a:p>
        </p:txBody>
      </p:sp>
      <p:sp>
        <p:nvSpPr>
          <p:cNvPr id="13" name="Shape 10"/>
          <p:cNvSpPr/>
          <p:nvPr/>
        </p:nvSpPr>
        <p:spPr>
          <a:xfrm>
            <a:off x="1042416" y="2962656"/>
            <a:ext cx="109728" cy="109728"/>
          </a:xfrm>
          <a:prstGeom prst="ellipse">
            <a:avLst/>
          </a:prstGeom>
          <a:solidFill>
            <a:srgbClr val="006E72"/>
          </a:solidFill>
          <a:ln w="12700">
            <a:solidFill>
              <a:srgbClr val="006E72"/>
            </a:solidFill>
            <a:prstDash val="solid"/>
          </a:ln>
        </p:spPr>
        <p:txBody>
          <a:bodyPr/>
          <a:lstStyle/>
          <a:p>
            <a:endParaRPr/>
          </a:p>
        </p:txBody>
      </p:sp>
      <p:sp>
        <p:nvSpPr>
          <p:cNvPr id="14" name="Text 11"/>
          <p:cNvSpPr/>
          <p:nvPr/>
        </p:nvSpPr>
        <p:spPr>
          <a:xfrm>
            <a:off x="1243584" y="2907792"/>
            <a:ext cx="6373368" cy="310896"/>
          </a:xfrm>
          <a:prstGeom prst="rect">
            <a:avLst/>
          </a:prstGeom>
          <a:noFill/>
          <a:ln/>
        </p:spPr>
        <p:txBody>
          <a:bodyPr wrap="square" lIns="0" tIns="0" rIns="0" bIns="0" rtlCol="0" anchor="ctr">
            <a:normAutofit/>
          </a:bodyPr>
          <a:lstStyle/>
          <a:p>
            <a:pPr marL="0" indent="0">
              <a:buNone/>
            </a:pPr>
            <a:r>
              <a:rPr lang="en-US" sz="1040" dirty="0">
                <a:solidFill>
                  <a:srgbClr val="5C6670"/>
                </a:solidFill>
                <a:latin typeface="Arial" pitchFamily="34" charset="0"/>
                <a:ea typeface="Arial" pitchFamily="34" charset="-122"/>
                <a:cs typeface="Arial" pitchFamily="34" charset="-120"/>
              </a:rPr>
              <a:t>The website contains two reporting forms and one links to an outdated procedure.</a:t>
            </a:r>
            <a:endParaRPr lang="en-US" sz="1040" dirty="0"/>
          </a:p>
        </p:txBody>
      </p:sp>
      <p:sp>
        <p:nvSpPr>
          <p:cNvPr id="15" name="Shape 12"/>
          <p:cNvSpPr/>
          <p:nvPr/>
        </p:nvSpPr>
        <p:spPr>
          <a:xfrm>
            <a:off x="1042416" y="3438144"/>
            <a:ext cx="109728" cy="109728"/>
          </a:xfrm>
          <a:prstGeom prst="ellipse">
            <a:avLst/>
          </a:prstGeom>
          <a:solidFill>
            <a:srgbClr val="006E72"/>
          </a:solidFill>
          <a:ln w="12700">
            <a:solidFill>
              <a:srgbClr val="006E72"/>
            </a:solidFill>
            <a:prstDash val="solid"/>
          </a:ln>
        </p:spPr>
        <p:txBody>
          <a:bodyPr/>
          <a:lstStyle/>
          <a:p>
            <a:endParaRPr/>
          </a:p>
        </p:txBody>
      </p:sp>
      <p:sp>
        <p:nvSpPr>
          <p:cNvPr id="16" name="Text 13"/>
          <p:cNvSpPr/>
          <p:nvPr/>
        </p:nvSpPr>
        <p:spPr>
          <a:xfrm>
            <a:off x="1243584" y="3383280"/>
            <a:ext cx="6373368" cy="310896"/>
          </a:xfrm>
          <a:prstGeom prst="rect">
            <a:avLst/>
          </a:prstGeom>
          <a:noFill/>
          <a:ln/>
        </p:spPr>
        <p:txBody>
          <a:bodyPr wrap="square" lIns="0" tIns="0" rIns="0" bIns="0" rtlCol="0" anchor="ctr">
            <a:normAutofit/>
          </a:bodyPr>
          <a:lstStyle/>
          <a:p>
            <a:pPr marL="0" indent="0">
              <a:buNone/>
            </a:pPr>
            <a:r>
              <a:rPr lang="en-US" sz="1040" dirty="0">
                <a:solidFill>
                  <a:srgbClr val="5C6670"/>
                </a:solidFill>
                <a:latin typeface="Arial" pitchFamily="34" charset="0"/>
                <a:ea typeface="Arial" pitchFamily="34" charset="-122"/>
                <a:cs typeface="Arial" pitchFamily="34" charset="-120"/>
              </a:rPr>
              <a:t>The AVP for HR also serves as Title IX and ADA Coordinator. An HR manager named in the employee’s narrative normally receives complaints.</a:t>
            </a:r>
            <a:endParaRPr lang="en-US" sz="1040" dirty="0"/>
          </a:p>
        </p:txBody>
      </p:sp>
      <p:sp>
        <p:nvSpPr>
          <p:cNvPr id="17" name="Shape 14"/>
          <p:cNvSpPr/>
          <p:nvPr/>
        </p:nvSpPr>
        <p:spPr>
          <a:xfrm>
            <a:off x="1042416" y="3913632"/>
            <a:ext cx="109728" cy="109728"/>
          </a:xfrm>
          <a:prstGeom prst="ellipse">
            <a:avLst/>
          </a:prstGeom>
          <a:solidFill>
            <a:srgbClr val="006E72"/>
          </a:solidFill>
          <a:ln w="12700">
            <a:solidFill>
              <a:srgbClr val="006E72"/>
            </a:solidFill>
            <a:prstDash val="solid"/>
          </a:ln>
        </p:spPr>
        <p:txBody>
          <a:bodyPr/>
          <a:lstStyle/>
          <a:p>
            <a:endParaRPr/>
          </a:p>
        </p:txBody>
      </p:sp>
      <p:sp>
        <p:nvSpPr>
          <p:cNvPr id="18" name="Text 15"/>
          <p:cNvSpPr/>
          <p:nvPr/>
        </p:nvSpPr>
        <p:spPr>
          <a:xfrm>
            <a:off x="1243584" y="3858768"/>
            <a:ext cx="6373368" cy="310896"/>
          </a:xfrm>
          <a:prstGeom prst="rect">
            <a:avLst/>
          </a:prstGeom>
          <a:noFill/>
          <a:ln/>
        </p:spPr>
        <p:txBody>
          <a:bodyPr wrap="square" lIns="0" tIns="0" rIns="0" bIns="0" rtlCol="0" anchor="ctr">
            <a:normAutofit/>
          </a:bodyPr>
          <a:lstStyle/>
          <a:p>
            <a:pPr marL="0" indent="0">
              <a:buNone/>
            </a:pPr>
            <a:r>
              <a:rPr lang="en-US" sz="1040" dirty="0">
                <a:solidFill>
                  <a:srgbClr val="5C6670"/>
                </a:solidFill>
                <a:latin typeface="Arial" pitchFamily="34" charset="0"/>
                <a:ea typeface="Arial" pitchFamily="34" charset="-122"/>
                <a:cs typeface="Arial" pitchFamily="34" charset="-120"/>
              </a:rPr>
              <a:t>The college’s regular outside investigator cannot begin for six weeks.</a:t>
            </a:r>
            <a:endParaRPr lang="en-US" sz="1040" dirty="0"/>
          </a:p>
        </p:txBody>
      </p:sp>
      <p:sp>
        <p:nvSpPr>
          <p:cNvPr id="19" name="Shape 16"/>
          <p:cNvSpPr/>
          <p:nvPr/>
        </p:nvSpPr>
        <p:spPr>
          <a:xfrm>
            <a:off x="1042416" y="4389120"/>
            <a:ext cx="109728" cy="109728"/>
          </a:xfrm>
          <a:prstGeom prst="ellipse">
            <a:avLst/>
          </a:prstGeom>
          <a:solidFill>
            <a:srgbClr val="006E72"/>
          </a:solidFill>
          <a:ln w="12700">
            <a:solidFill>
              <a:srgbClr val="006E72"/>
            </a:solidFill>
            <a:prstDash val="solid"/>
          </a:ln>
        </p:spPr>
        <p:txBody>
          <a:bodyPr/>
          <a:lstStyle/>
          <a:p>
            <a:endParaRPr/>
          </a:p>
        </p:txBody>
      </p:sp>
      <p:sp>
        <p:nvSpPr>
          <p:cNvPr id="20" name="Text 17"/>
          <p:cNvSpPr/>
          <p:nvPr/>
        </p:nvSpPr>
        <p:spPr>
          <a:xfrm>
            <a:off x="1243584" y="4334256"/>
            <a:ext cx="6373368" cy="310896"/>
          </a:xfrm>
          <a:prstGeom prst="rect">
            <a:avLst/>
          </a:prstGeom>
          <a:noFill/>
          <a:ln/>
        </p:spPr>
        <p:txBody>
          <a:bodyPr wrap="square" lIns="0" tIns="0" rIns="0" bIns="0" rtlCol="0" anchor="ctr">
            <a:normAutofit/>
          </a:bodyPr>
          <a:lstStyle/>
          <a:p>
            <a:pPr marL="0" indent="0">
              <a:buNone/>
            </a:pPr>
            <a:r>
              <a:rPr lang="en-US" sz="1040" dirty="0">
                <a:solidFill>
                  <a:srgbClr val="5C6670"/>
                </a:solidFill>
                <a:latin typeface="Arial" pitchFamily="34" charset="0"/>
                <a:ea typeface="Arial" pitchFamily="34" charset="-122"/>
                <a:cs typeface="Arial" pitchFamily="34" charset="-120"/>
              </a:rPr>
              <a:t>The first annual report revealed inconsistent case coding and several missing closure dates.</a:t>
            </a:r>
            <a:endParaRPr lang="en-US" sz="1040" dirty="0"/>
          </a:p>
        </p:txBody>
      </p:sp>
      <p:sp>
        <p:nvSpPr>
          <p:cNvPr id="21" name="Shape 18"/>
          <p:cNvSpPr/>
          <p:nvPr/>
        </p:nvSpPr>
        <p:spPr>
          <a:xfrm>
            <a:off x="1042416" y="4864608"/>
            <a:ext cx="109728" cy="109728"/>
          </a:xfrm>
          <a:prstGeom prst="ellipse">
            <a:avLst/>
          </a:prstGeom>
          <a:solidFill>
            <a:srgbClr val="F28C28"/>
          </a:solidFill>
          <a:ln w="12700">
            <a:solidFill>
              <a:srgbClr val="F28C28"/>
            </a:solidFill>
            <a:prstDash val="solid"/>
          </a:ln>
        </p:spPr>
        <p:txBody>
          <a:bodyPr/>
          <a:lstStyle/>
          <a:p>
            <a:endParaRPr/>
          </a:p>
        </p:txBody>
      </p:sp>
      <p:sp>
        <p:nvSpPr>
          <p:cNvPr id="22" name="Text 19"/>
          <p:cNvSpPr/>
          <p:nvPr/>
        </p:nvSpPr>
        <p:spPr>
          <a:xfrm>
            <a:off x="1243584" y="4809744"/>
            <a:ext cx="6373368" cy="310896"/>
          </a:xfrm>
          <a:prstGeom prst="rect">
            <a:avLst/>
          </a:prstGeom>
          <a:noFill/>
          <a:ln/>
        </p:spPr>
        <p:txBody>
          <a:bodyPr wrap="square" lIns="0" tIns="0" rIns="0" bIns="0" rtlCol="0" anchor="ctr">
            <a:normAutofit/>
          </a:bodyPr>
          <a:lstStyle/>
          <a:p>
            <a:pPr marL="0" indent="0">
              <a:buNone/>
            </a:pPr>
            <a:r>
              <a:rPr lang="en-US" sz="1040" dirty="0">
                <a:solidFill>
                  <a:srgbClr val="5C6670"/>
                </a:solidFill>
                <a:latin typeface="Arial" pitchFamily="34" charset="0"/>
                <a:ea typeface="Arial" pitchFamily="34" charset="-122"/>
                <a:cs typeface="Arial" pitchFamily="34" charset="-120"/>
              </a:rPr>
              <a:t>Cabinet asks whether the employee matter can remain in employee relations to avoid delay.</a:t>
            </a:r>
            <a:endParaRPr lang="en-US" sz="1040" dirty="0"/>
          </a:p>
        </p:txBody>
      </p:sp>
      <p:sp>
        <p:nvSpPr>
          <p:cNvPr id="23" name="Shape 20"/>
          <p:cNvSpPr/>
          <p:nvPr/>
        </p:nvSpPr>
        <p:spPr>
          <a:xfrm>
            <a:off x="8375904" y="1353312"/>
            <a:ext cx="3118104" cy="4425696"/>
          </a:xfrm>
          <a:prstGeom prst="roundRect">
            <a:avLst>
              <a:gd name="adj" fmla="val 1466"/>
            </a:avLst>
          </a:prstGeom>
          <a:solidFill>
            <a:srgbClr val="FDEBD9"/>
          </a:solidFill>
          <a:ln w="12700">
            <a:solidFill>
              <a:srgbClr val="F3C99D"/>
            </a:solidFill>
            <a:prstDash val="solid"/>
          </a:ln>
        </p:spPr>
        <p:txBody>
          <a:bodyPr/>
          <a:lstStyle/>
          <a:p>
            <a:endParaRPr/>
          </a:p>
        </p:txBody>
      </p:sp>
      <p:sp>
        <p:nvSpPr>
          <p:cNvPr id="24" name="Shape 21"/>
          <p:cNvSpPr/>
          <p:nvPr/>
        </p:nvSpPr>
        <p:spPr>
          <a:xfrm>
            <a:off x="9125712" y="1709928"/>
            <a:ext cx="160020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25" name="Text 22"/>
          <p:cNvSpPr/>
          <p:nvPr/>
        </p:nvSpPr>
        <p:spPr>
          <a:xfrm>
            <a:off x="9198864" y="1773936"/>
            <a:ext cx="1453896" cy="164592"/>
          </a:xfrm>
          <a:prstGeom prst="rect">
            <a:avLst/>
          </a:prstGeom>
          <a:noFill/>
          <a:ln/>
        </p:spPr>
        <p:txBody>
          <a:bodyPr wrap="square" lIns="0" tIns="0" rIns="0" bIns="0" rtlCol="0" anchor="ctr"/>
          <a:lstStyle/>
          <a:p>
            <a:pPr marL="0" indent="0" algn="ctr">
              <a:buNone/>
            </a:pPr>
            <a:r>
              <a:rPr lang="en-US" sz="930" b="1" dirty="0">
                <a:solidFill>
                  <a:srgbClr val="F28C28"/>
                </a:solidFill>
                <a:latin typeface="Arial" pitchFamily="34" charset="0"/>
                <a:ea typeface="Arial" pitchFamily="34" charset="-122"/>
                <a:cs typeface="Arial" pitchFamily="34" charset="-120"/>
              </a:rPr>
              <a:t>YOUR ROLE</a:t>
            </a:r>
            <a:endParaRPr lang="en-US" sz="930" dirty="0"/>
          </a:p>
        </p:txBody>
      </p:sp>
      <p:sp>
        <p:nvSpPr>
          <p:cNvPr id="26" name="Text 23"/>
          <p:cNvSpPr/>
          <p:nvPr/>
        </p:nvSpPr>
        <p:spPr>
          <a:xfrm>
            <a:off x="8732520" y="2404872"/>
            <a:ext cx="2414016" cy="1143000"/>
          </a:xfrm>
          <a:prstGeom prst="rect">
            <a:avLst/>
          </a:prstGeom>
          <a:noFill/>
          <a:ln/>
        </p:spPr>
        <p:txBody>
          <a:bodyPr wrap="square" lIns="0" tIns="0" rIns="0" bIns="0" rtlCol="0" anchor="ctr">
            <a:normAutofit/>
          </a:bodyPr>
          <a:lstStyle/>
          <a:p>
            <a:pPr marL="0" indent="0" algn="ctr">
              <a:buNone/>
            </a:pPr>
            <a:r>
              <a:rPr lang="en-US" sz="1420" b="1" dirty="0">
                <a:solidFill>
                  <a:srgbClr val="1D2A32"/>
                </a:solidFill>
                <a:latin typeface="Arial" pitchFamily="34" charset="0"/>
                <a:ea typeface="Arial" pitchFamily="34" charset="-122"/>
                <a:cs typeface="Arial" pitchFamily="34" charset="-120"/>
              </a:rPr>
              <a:t>You are the HR and EEO leadership team asked to recommend the institution’s first response and a 90 day system fix.</a:t>
            </a:r>
            <a:endParaRPr lang="en-US" sz="1420" dirty="0"/>
          </a:p>
        </p:txBody>
      </p:sp>
      <p:sp>
        <p:nvSpPr>
          <p:cNvPr id="27" name="Text 24"/>
          <p:cNvSpPr/>
          <p:nvPr/>
        </p:nvSpPr>
        <p:spPr>
          <a:xfrm>
            <a:off x="8732520" y="4151376"/>
            <a:ext cx="2414016" cy="530352"/>
          </a:xfrm>
          <a:prstGeom prst="rect">
            <a:avLst/>
          </a:prstGeom>
          <a:noFill/>
          <a:ln/>
        </p:spPr>
        <p:txBody>
          <a:bodyPr wrap="square" lIns="0" tIns="0" rIns="0" bIns="0" rtlCol="0" anchor="ctr">
            <a:normAutofit/>
          </a:bodyPr>
          <a:lstStyle/>
          <a:p>
            <a:pPr marL="0" indent="0" algn="ctr">
              <a:buNone/>
            </a:pPr>
            <a:r>
              <a:rPr lang="en-US" sz="1220" b="1" dirty="0">
                <a:solidFill>
                  <a:srgbClr val="F28C28"/>
                </a:solidFill>
                <a:latin typeface="Arial" pitchFamily="34" charset="0"/>
                <a:ea typeface="Arial" pitchFamily="34" charset="-122"/>
                <a:cs typeface="Arial" pitchFamily="34" charset="-120"/>
              </a:rPr>
              <a:t>Do not decide the merits. Design the response.</a:t>
            </a:r>
            <a:endParaRPr lang="en-US" sz="1220" dirty="0"/>
          </a:p>
        </p:txBody>
      </p:sp>
      <p:sp>
        <p:nvSpPr>
          <p:cNvPr id="28" name="Shape 25"/>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29" name="Text 26"/>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Assume the facts are incomplete. Identify the questions, owners, and sequence.</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INTERACTIVE EXERCISE</a:t>
            </a:r>
            <a:endParaRPr lang="en-US" sz="750" dirty="0"/>
          </a:p>
        </p:txBody>
      </p:sp>
      <p:sp>
        <p:nvSpPr>
          <p:cNvPr id="3" name="Text 1"/>
          <p:cNvSpPr/>
          <p:nvPr/>
        </p:nvSpPr>
        <p:spPr>
          <a:xfrm>
            <a:off x="530352" y="438912"/>
            <a:ext cx="10588752" cy="438912"/>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Use WAVES to Build the Response</a:t>
            </a:r>
            <a:endParaRPr lang="en-US" sz="2400" dirty="0"/>
          </a:p>
        </p:txBody>
      </p:sp>
      <p:sp>
        <p:nvSpPr>
          <p:cNvPr id="4" name="Text 2"/>
          <p:cNvSpPr/>
          <p:nvPr/>
        </p:nvSpPr>
        <p:spPr>
          <a:xfrm>
            <a:off x="548640" y="877824"/>
            <a:ext cx="10698480" cy="310896"/>
          </a:xfrm>
          <a:prstGeom prst="rect">
            <a:avLst/>
          </a:prstGeom>
          <a:noFill/>
          <a:ln/>
        </p:spPr>
        <p:txBody>
          <a:bodyPr wrap="square" lIns="0" tIns="0" rIns="0" bIns="0" rtlCol="0" anchor="ctr">
            <a:normAutofit/>
          </a:bodyPr>
          <a:lstStyle/>
          <a:p>
            <a:pPr marL="0" indent="0">
              <a:buNone/>
            </a:pPr>
            <a:r>
              <a:rPr lang="en-US" sz="1050" dirty="0">
                <a:solidFill>
                  <a:srgbClr val="5C6670"/>
                </a:solidFill>
                <a:latin typeface="Arial" pitchFamily="34" charset="0"/>
                <a:ea typeface="Arial" pitchFamily="34" charset="-122"/>
                <a:cs typeface="Arial" pitchFamily="34" charset="-120"/>
              </a:rPr>
              <a:t>Seven minutes at your table, followed by two brief report outs.</a:t>
            </a:r>
            <a:endParaRPr lang="en-US" sz="1050" dirty="0"/>
          </a:p>
        </p:txBody>
      </p:sp>
      <p:sp>
        <p:nvSpPr>
          <p:cNvPr id="5" name="Shape 3"/>
          <p:cNvSpPr/>
          <p:nvPr/>
        </p:nvSpPr>
        <p:spPr>
          <a:xfrm>
            <a:off x="530352" y="1234440"/>
            <a:ext cx="11137392" cy="0"/>
          </a:xfrm>
          <a:prstGeom prst="line">
            <a:avLst/>
          </a:prstGeom>
          <a:noFill/>
          <a:ln w="15240">
            <a:solidFill>
              <a:srgbClr val="DCE9E9"/>
            </a:solidFill>
            <a:prstDash val="solid"/>
          </a:ln>
        </p:spPr>
        <p:txBody>
          <a:bodyPr/>
          <a:lstStyle/>
          <a:p>
            <a:endParaRPr/>
          </a:p>
        </p:txBody>
      </p:sp>
      <p:pic>
        <p:nvPicPr>
          <p:cNvPr id="6"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7" name="Shape 4"/>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8" name="Text 5"/>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9" name="Text 6"/>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10" name="Text 7"/>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27</a:t>
            </a:r>
            <a:endParaRPr lang="en-US" sz="670" dirty="0"/>
          </a:p>
        </p:txBody>
      </p:sp>
      <p:sp>
        <p:nvSpPr>
          <p:cNvPr id="11" name="Shape 8"/>
          <p:cNvSpPr/>
          <p:nvPr/>
        </p:nvSpPr>
        <p:spPr>
          <a:xfrm>
            <a:off x="768096" y="1399032"/>
            <a:ext cx="457200" cy="457200"/>
          </a:xfrm>
          <a:prstGeom prst="ellipse">
            <a:avLst/>
          </a:prstGeom>
          <a:solidFill>
            <a:srgbClr val="006E72"/>
          </a:solidFill>
          <a:ln w="12700">
            <a:solidFill>
              <a:srgbClr val="006E72"/>
            </a:solidFill>
            <a:prstDash val="solid"/>
          </a:ln>
        </p:spPr>
        <p:txBody>
          <a:bodyPr/>
          <a:lstStyle/>
          <a:p>
            <a:endParaRPr/>
          </a:p>
        </p:txBody>
      </p:sp>
      <p:sp>
        <p:nvSpPr>
          <p:cNvPr id="12" name="Text 9"/>
          <p:cNvSpPr/>
          <p:nvPr/>
        </p:nvSpPr>
        <p:spPr>
          <a:xfrm>
            <a:off x="768096" y="1527048"/>
            <a:ext cx="457200" cy="128016"/>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W</a:t>
            </a:r>
            <a:endParaRPr lang="en-US" sz="1050" dirty="0"/>
          </a:p>
        </p:txBody>
      </p:sp>
      <p:sp>
        <p:nvSpPr>
          <p:cNvPr id="13" name="Text 10"/>
          <p:cNvSpPr/>
          <p:nvPr/>
        </p:nvSpPr>
        <p:spPr>
          <a:xfrm>
            <a:off x="1417320" y="1371600"/>
            <a:ext cx="1234440" cy="246888"/>
          </a:xfrm>
          <a:prstGeom prst="rect">
            <a:avLst/>
          </a:prstGeom>
          <a:noFill/>
          <a:ln/>
        </p:spPr>
        <p:txBody>
          <a:bodyPr wrap="square" lIns="0" tIns="0" rIns="0" bIns="0" rtlCol="0" anchor="ctr"/>
          <a:lstStyle/>
          <a:p>
            <a:pPr marL="0" indent="0">
              <a:buNone/>
            </a:pPr>
            <a:r>
              <a:rPr lang="en-US" sz="1230" b="1" dirty="0">
                <a:solidFill>
                  <a:srgbClr val="1D2A32"/>
                </a:solidFill>
                <a:latin typeface="Arial" pitchFamily="34" charset="0"/>
                <a:ea typeface="Arial" pitchFamily="34" charset="-122"/>
                <a:cs typeface="Arial" pitchFamily="34" charset="-120"/>
              </a:rPr>
              <a:t>Baseline</a:t>
            </a:r>
            <a:endParaRPr lang="en-US" sz="1230" dirty="0"/>
          </a:p>
        </p:txBody>
      </p:sp>
      <p:sp>
        <p:nvSpPr>
          <p:cNvPr id="14" name="Text 11"/>
          <p:cNvSpPr/>
          <p:nvPr/>
        </p:nvSpPr>
        <p:spPr>
          <a:xfrm>
            <a:off x="2670048" y="1353312"/>
            <a:ext cx="5925312" cy="393192"/>
          </a:xfrm>
          <a:prstGeom prst="rect">
            <a:avLst/>
          </a:prstGeom>
          <a:noFill/>
          <a:ln/>
        </p:spPr>
        <p:txBody>
          <a:bodyPr wrap="square" lIns="0" tIns="0" rIns="0" bIns="0" rtlCol="0" anchor="ctr">
            <a:normAutofit/>
          </a:bodyPr>
          <a:lstStyle/>
          <a:p>
            <a:pPr marL="0" indent="0">
              <a:buNone/>
            </a:pPr>
            <a:r>
              <a:rPr lang="en-US" sz="1100" dirty="0">
                <a:solidFill>
                  <a:srgbClr val="5C6670"/>
                </a:solidFill>
                <a:latin typeface="Arial" pitchFamily="34" charset="0"/>
                <a:ea typeface="Arial" pitchFamily="34" charset="-122"/>
                <a:cs typeface="Arial" pitchFamily="34" charset="-120"/>
              </a:rPr>
              <a:t>What policy, website, and practice conflicts must be confirmed immediately?</a:t>
            </a:r>
            <a:endParaRPr lang="en-US" sz="1100" dirty="0"/>
          </a:p>
        </p:txBody>
      </p:sp>
      <p:sp>
        <p:nvSpPr>
          <p:cNvPr id="15" name="Shape 12"/>
          <p:cNvSpPr/>
          <p:nvPr/>
        </p:nvSpPr>
        <p:spPr>
          <a:xfrm>
            <a:off x="768096" y="2231136"/>
            <a:ext cx="457200" cy="457200"/>
          </a:xfrm>
          <a:prstGeom prst="ellipse">
            <a:avLst/>
          </a:prstGeom>
          <a:solidFill>
            <a:srgbClr val="F28C28"/>
          </a:solidFill>
          <a:ln w="12700">
            <a:solidFill>
              <a:srgbClr val="F28C28"/>
            </a:solidFill>
            <a:prstDash val="solid"/>
          </a:ln>
        </p:spPr>
        <p:txBody>
          <a:bodyPr/>
          <a:lstStyle/>
          <a:p>
            <a:endParaRPr/>
          </a:p>
        </p:txBody>
      </p:sp>
      <p:sp>
        <p:nvSpPr>
          <p:cNvPr id="16" name="Text 13"/>
          <p:cNvSpPr/>
          <p:nvPr/>
        </p:nvSpPr>
        <p:spPr>
          <a:xfrm>
            <a:off x="768096" y="2359152"/>
            <a:ext cx="457200" cy="128016"/>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A</a:t>
            </a:r>
            <a:endParaRPr lang="en-US" sz="1050" dirty="0"/>
          </a:p>
        </p:txBody>
      </p:sp>
      <p:sp>
        <p:nvSpPr>
          <p:cNvPr id="17" name="Text 14"/>
          <p:cNvSpPr/>
          <p:nvPr/>
        </p:nvSpPr>
        <p:spPr>
          <a:xfrm>
            <a:off x="1417320" y="2203704"/>
            <a:ext cx="1234440" cy="246888"/>
          </a:xfrm>
          <a:prstGeom prst="rect">
            <a:avLst/>
          </a:prstGeom>
          <a:noFill/>
          <a:ln/>
        </p:spPr>
        <p:txBody>
          <a:bodyPr wrap="square" lIns="0" tIns="0" rIns="0" bIns="0" rtlCol="0" anchor="ctr"/>
          <a:lstStyle/>
          <a:p>
            <a:pPr marL="0" indent="0">
              <a:buNone/>
            </a:pPr>
            <a:r>
              <a:rPr lang="en-US" sz="1230" b="1" dirty="0">
                <a:solidFill>
                  <a:srgbClr val="1D2A32"/>
                </a:solidFill>
                <a:latin typeface="Arial" pitchFamily="34" charset="0"/>
                <a:ea typeface="Arial" pitchFamily="34" charset="-122"/>
                <a:cs typeface="Arial" pitchFamily="34" charset="-120"/>
              </a:rPr>
              <a:t>Ownership</a:t>
            </a:r>
            <a:endParaRPr lang="en-US" sz="1230" dirty="0"/>
          </a:p>
        </p:txBody>
      </p:sp>
      <p:sp>
        <p:nvSpPr>
          <p:cNvPr id="18" name="Text 15"/>
          <p:cNvSpPr/>
          <p:nvPr/>
        </p:nvSpPr>
        <p:spPr>
          <a:xfrm>
            <a:off x="2670048" y="2185416"/>
            <a:ext cx="5925312" cy="393192"/>
          </a:xfrm>
          <a:prstGeom prst="rect">
            <a:avLst/>
          </a:prstGeom>
          <a:noFill/>
          <a:ln/>
        </p:spPr>
        <p:txBody>
          <a:bodyPr wrap="square" lIns="0" tIns="0" rIns="0" bIns="0" rtlCol="0" anchor="ctr">
            <a:normAutofit/>
          </a:bodyPr>
          <a:lstStyle/>
          <a:p>
            <a:pPr marL="0" indent="0">
              <a:buNone/>
            </a:pPr>
            <a:r>
              <a:rPr lang="en-US" sz="1100" dirty="0">
                <a:solidFill>
                  <a:srgbClr val="5C6670"/>
                </a:solidFill>
                <a:latin typeface="Arial" pitchFamily="34" charset="0"/>
                <a:ea typeface="Arial" pitchFamily="34" charset="-122"/>
                <a:cs typeface="Arial" pitchFamily="34" charset="-120"/>
              </a:rPr>
              <a:t>Who coordinates? Who is screened out? Who makes each decision?</a:t>
            </a:r>
            <a:endParaRPr lang="en-US" sz="1100" dirty="0"/>
          </a:p>
        </p:txBody>
      </p:sp>
      <p:sp>
        <p:nvSpPr>
          <p:cNvPr id="19" name="Shape 16"/>
          <p:cNvSpPr/>
          <p:nvPr/>
        </p:nvSpPr>
        <p:spPr>
          <a:xfrm>
            <a:off x="768096" y="3063240"/>
            <a:ext cx="457200" cy="457200"/>
          </a:xfrm>
          <a:prstGeom prst="ellipse">
            <a:avLst/>
          </a:prstGeom>
          <a:solidFill>
            <a:srgbClr val="006E72"/>
          </a:solidFill>
          <a:ln w="12700">
            <a:solidFill>
              <a:srgbClr val="006E72"/>
            </a:solidFill>
            <a:prstDash val="solid"/>
          </a:ln>
        </p:spPr>
        <p:txBody>
          <a:bodyPr/>
          <a:lstStyle/>
          <a:p>
            <a:endParaRPr/>
          </a:p>
        </p:txBody>
      </p:sp>
      <p:sp>
        <p:nvSpPr>
          <p:cNvPr id="20" name="Text 17"/>
          <p:cNvSpPr/>
          <p:nvPr/>
        </p:nvSpPr>
        <p:spPr>
          <a:xfrm>
            <a:off x="768096" y="3191256"/>
            <a:ext cx="457200" cy="128016"/>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V</a:t>
            </a:r>
            <a:endParaRPr lang="en-US" sz="1050" dirty="0"/>
          </a:p>
        </p:txBody>
      </p:sp>
      <p:sp>
        <p:nvSpPr>
          <p:cNvPr id="21" name="Text 18"/>
          <p:cNvSpPr/>
          <p:nvPr/>
        </p:nvSpPr>
        <p:spPr>
          <a:xfrm>
            <a:off x="1417320" y="3035808"/>
            <a:ext cx="1234440" cy="246888"/>
          </a:xfrm>
          <a:prstGeom prst="rect">
            <a:avLst/>
          </a:prstGeom>
          <a:noFill/>
          <a:ln/>
        </p:spPr>
        <p:txBody>
          <a:bodyPr wrap="square" lIns="0" tIns="0" rIns="0" bIns="0" rtlCol="0" anchor="ctr"/>
          <a:lstStyle/>
          <a:p>
            <a:pPr marL="0" indent="0">
              <a:buNone/>
            </a:pPr>
            <a:r>
              <a:rPr lang="en-US" sz="1230" b="1" dirty="0">
                <a:solidFill>
                  <a:srgbClr val="1D2A32"/>
                </a:solidFill>
                <a:latin typeface="Arial" pitchFamily="34" charset="0"/>
                <a:ea typeface="Arial" pitchFamily="34" charset="-122"/>
                <a:cs typeface="Arial" pitchFamily="34" charset="-120"/>
              </a:rPr>
              <a:t>Case flow</a:t>
            </a:r>
            <a:endParaRPr lang="en-US" sz="1230" dirty="0"/>
          </a:p>
        </p:txBody>
      </p:sp>
      <p:sp>
        <p:nvSpPr>
          <p:cNvPr id="22" name="Text 19"/>
          <p:cNvSpPr/>
          <p:nvPr/>
        </p:nvSpPr>
        <p:spPr>
          <a:xfrm>
            <a:off x="2670048" y="3017520"/>
            <a:ext cx="5925312" cy="393192"/>
          </a:xfrm>
          <a:prstGeom prst="rect">
            <a:avLst/>
          </a:prstGeom>
          <a:noFill/>
          <a:ln/>
        </p:spPr>
        <p:txBody>
          <a:bodyPr wrap="square" lIns="0" tIns="0" rIns="0" bIns="0" rtlCol="0" anchor="ctr">
            <a:normAutofit/>
          </a:bodyPr>
          <a:lstStyle/>
          <a:p>
            <a:pPr marL="0" indent="0">
              <a:buNone/>
            </a:pPr>
            <a:r>
              <a:rPr lang="en-US" sz="1100" dirty="0">
                <a:solidFill>
                  <a:srgbClr val="5C6670"/>
                </a:solidFill>
                <a:latin typeface="Arial" pitchFamily="34" charset="0"/>
                <a:ea typeface="Arial" pitchFamily="34" charset="-122"/>
                <a:cs typeface="Arial" pitchFamily="34" charset="-120"/>
              </a:rPr>
              <a:t>What happens in the first 48 hours, and how are the two reports coordinated?</a:t>
            </a:r>
            <a:endParaRPr lang="en-US" sz="1100" dirty="0"/>
          </a:p>
        </p:txBody>
      </p:sp>
      <p:sp>
        <p:nvSpPr>
          <p:cNvPr id="23" name="Shape 20"/>
          <p:cNvSpPr/>
          <p:nvPr/>
        </p:nvSpPr>
        <p:spPr>
          <a:xfrm>
            <a:off x="768096" y="3895344"/>
            <a:ext cx="457200" cy="457200"/>
          </a:xfrm>
          <a:prstGeom prst="ellipse">
            <a:avLst/>
          </a:prstGeom>
          <a:solidFill>
            <a:srgbClr val="F28C28"/>
          </a:solidFill>
          <a:ln w="12700">
            <a:solidFill>
              <a:srgbClr val="F28C28"/>
            </a:solidFill>
            <a:prstDash val="solid"/>
          </a:ln>
        </p:spPr>
        <p:txBody>
          <a:bodyPr/>
          <a:lstStyle/>
          <a:p>
            <a:endParaRPr/>
          </a:p>
        </p:txBody>
      </p:sp>
      <p:sp>
        <p:nvSpPr>
          <p:cNvPr id="24" name="Text 21"/>
          <p:cNvSpPr/>
          <p:nvPr/>
        </p:nvSpPr>
        <p:spPr>
          <a:xfrm>
            <a:off x="768096" y="4023360"/>
            <a:ext cx="457200" cy="128016"/>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E</a:t>
            </a:r>
            <a:endParaRPr lang="en-US" sz="1050" dirty="0"/>
          </a:p>
        </p:txBody>
      </p:sp>
      <p:sp>
        <p:nvSpPr>
          <p:cNvPr id="25" name="Text 22"/>
          <p:cNvSpPr/>
          <p:nvPr/>
        </p:nvSpPr>
        <p:spPr>
          <a:xfrm>
            <a:off x="1417320" y="3867912"/>
            <a:ext cx="1234440" cy="246888"/>
          </a:xfrm>
          <a:prstGeom prst="rect">
            <a:avLst/>
          </a:prstGeom>
          <a:noFill/>
          <a:ln/>
        </p:spPr>
        <p:txBody>
          <a:bodyPr wrap="square" lIns="0" tIns="0" rIns="0" bIns="0" rtlCol="0" anchor="ctr"/>
          <a:lstStyle/>
          <a:p>
            <a:pPr marL="0" indent="0">
              <a:buNone/>
            </a:pPr>
            <a:r>
              <a:rPr lang="en-US" sz="1230" b="1" dirty="0">
                <a:solidFill>
                  <a:srgbClr val="1D2A32"/>
                </a:solidFill>
                <a:latin typeface="Arial" pitchFamily="34" charset="0"/>
                <a:ea typeface="Arial" pitchFamily="34" charset="-122"/>
                <a:cs typeface="Arial" pitchFamily="34" charset="-120"/>
              </a:rPr>
              <a:t>Capacity</a:t>
            </a:r>
            <a:endParaRPr lang="en-US" sz="1230" dirty="0"/>
          </a:p>
        </p:txBody>
      </p:sp>
      <p:sp>
        <p:nvSpPr>
          <p:cNvPr id="26" name="Text 23"/>
          <p:cNvSpPr/>
          <p:nvPr/>
        </p:nvSpPr>
        <p:spPr>
          <a:xfrm>
            <a:off x="2670048" y="3849624"/>
            <a:ext cx="5925312" cy="393192"/>
          </a:xfrm>
          <a:prstGeom prst="rect">
            <a:avLst/>
          </a:prstGeom>
          <a:noFill/>
          <a:ln/>
        </p:spPr>
        <p:txBody>
          <a:bodyPr wrap="square" lIns="0" tIns="0" rIns="0" bIns="0" rtlCol="0" anchor="ctr">
            <a:normAutofit/>
          </a:bodyPr>
          <a:lstStyle/>
          <a:p>
            <a:pPr marL="0" indent="0">
              <a:buNone/>
            </a:pPr>
            <a:r>
              <a:rPr lang="en-US" sz="1100" dirty="0">
                <a:solidFill>
                  <a:srgbClr val="5C6670"/>
                </a:solidFill>
                <a:latin typeface="Arial" pitchFamily="34" charset="0"/>
                <a:ea typeface="Arial" pitchFamily="34" charset="-122"/>
                <a:cs typeface="Arial" pitchFamily="34" charset="-120"/>
              </a:rPr>
              <a:t>What remains local, and what external or interim support is needed?</a:t>
            </a:r>
            <a:endParaRPr lang="en-US" sz="1100" dirty="0"/>
          </a:p>
        </p:txBody>
      </p:sp>
      <p:sp>
        <p:nvSpPr>
          <p:cNvPr id="27" name="Shape 24"/>
          <p:cNvSpPr/>
          <p:nvPr/>
        </p:nvSpPr>
        <p:spPr>
          <a:xfrm>
            <a:off x="768096" y="4727448"/>
            <a:ext cx="457200" cy="457200"/>
          </a:xfrm>
          <a:prstGeom prst="ellipse">
            <a:avLst/>
          </a:prstGeom>
          <a:solidFill>
            <a:srgbClr val="006E72"/>
          </a:solidFill>
          <a:ln w="12700">
            <a:solidFill>
              <a:srgbClr val="006E72"/>
            </a:solidFill>
            <a:prstDash val="solid"/>
          </a:ln>
        </p:spPr>
        <p:txBody>
          <a:bodyPr/>
          <a:lstStyle/>
          <a:p>
            <a:endParaRPr/>
          </a:p>
        </p:txBody>
      </p:sp>
      <p:sp>
        <p:nvSpPr>
          <p:cNvPr id="28" name="Text 25"/>
          <p:cNvSpPr/>
          <p:nvPr/>
        </p:nvSpPr>
        <p:spPr>
          <a:xfrm>
            <a:off x="768096" y="4855464"/>
            <a:ext cx="457200" cy="128016"/>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S</a:t>
            </a:r>
            <a:endParaRPr lang="en-US" sz="1050" dirty="0"/>
          </a:p>
        </p:txBody>
      </p:sp>
      <p:sp>
        <p:nvSpPr>
          <p:cNvPr id="29" name="Text 26"/>
          <p:cNvSpPr/>
          <p:nvPr/>
        </p:nvSpPr>
        <p:spPr>
          <a:xfrm>
            <a:off x="1417320" y="4700016"/>
            <a:ext cx="1234440" cy="246888"/>
          </a:xfrm>
          <a:prstGeom prst="rect">
            <a:avLst/>
          </a:prstGeom>
          <a:noFill/>
          <a:ln/>
        </p:spPr>
        <p:txBody>
          <a:bodyPr wrap="square" lIns="0" tIns="0" rIns="0" bIns="0" rtlCol="0" anchor="ctr"/>
          <a:lstStyle/>
          <a:p>
            <a:pPr marL="0" indent="0">
              <a:buNone/>
            </a:pPr>
            <a:r>
              <a:rPr lang="en-US" sz="1230" b="1" dirty="0">
                <a:solidFill>
                  <a:srgbClr val="1D2A32"/>
                </a:solidFill>
                <a:latin typeface="Arial" pitchFamily="34" charset="0"/>
                <a:ea typeface="Arial" pitchFamily="34" charset="-122"/>
                <a:cs typeface="Arial" pitchFamily="34" charset="-120"/>
              </a:rPr>
              <a:t>Sustain</a:t>
            </a:r>
            <a:endParaRPr lang="en-US" sz="1230" dirty="0"/>
          </a:p>
        </p:txBody>
      </p:sp>
      <p:sp>
        <p:nvSpPr>
          <p:cNvPr id="30" name="Text 27"/>
          <p:cNvSpPr/>
          <p:nvPr/>
        </p:nvSpPr>
        <p:spPr>
          <a:xfrm>
            <a:off x="2670048" y="4681728"/>
            <a:ext cx="5925312" cy="393192"/>
          </a:xfrm>
          <a:prstGeom prst="rect">
            <a:avLst/>
          </a:prstGeom>
          <a:noFill/>
          <a:ln/>
        </p:spPr>
        <p:txBody>
          <a:bodyPr wrap="square" lIns="0" tIns="0" rIns="0" bIns="0" rtlCol="0" anchor="ctr">
            <a:normAutofit/>
          </a:bodyPr>
          <a:lstStyle/>
          <a:p>
            <a:pPr marL="0" indent="0">
              <a:buNone/>
            </a:pPr>
            <a:r>
              <a:rPr lang="en-US" sz="1100" dirty="0">
                <a:solidFill>
                  <a:srgbClr val="5C6670"/>
                </a:solidFill>
                <a:latin typeface="Arial" pitchFamily="34" charset="0"/>
                <a:ea typeface="Arial" pitchFamily="34" charset="-122"/>
                <a:cs typeface="Arial" pitchFamily="34" charset="-120"/>
              </a:rPr>
              <a:t>What 90 day fix, metric, or budget request prevents recurrence?</a:t>
            </a:r>
            <a:endParaRPr lang="en-US" sz="1100" dirty="0"/>
          </a:p>
        </p:txBody>
      </p:sp>
      <p:sp>
        <p:nvSpPr>
          <p:cNvPr id="31" name="Shape 28"/>
          <p:cNvSpPr/>
          <p:nvPr/>
        </p:nvSpPr>
        <p:spPr>
          <a:xfrm>
            <a:off x="8887968" y="1353312"/>
            <a:ext cx="2587752" cy="4279392"/>
          </a:xfrm>
          <a:prstGeom prst="roundRect">
            <a:avLst>
              <a:gd name="adj" fmla="val 1767"/>
            </a:avLst>
          </a:prstGeom>
          <a:solidFill>
            <a:srgbClr val="004D50"/>
          </a:solidFill>
          <a:ln w="12700">
            <a:solidFill>
              <a:srgbClr val="004D50"/>
            </a:solidFill>
            <a:prstDash val="solid"/>
          </a:ln>
        </p:spPr>
        <p:txBody>
          <a:bodyPr/>
          <a:lstStyle/>
          <a:p>
            <a:endParaRPr/>
          </a:p>
        </p:txBody>
      </p:sp>
      <p:sp>
        <p:nvSpPr>
          <p:cNvPr id="32" name="Text 29"/>
          <p:cNvSpPr/>
          <p:nvPr/>
        </p:nvSpPr>
        <p:spPr>
          <a:xfrm>
            <a:off x="9363456" y="1764792"/>
            <a:ext cx="1645920" cy="210312"/>
          </a:xfrm>
          <a:prstGeom prst="rect">
            <a:avLst/>
          </a:prstGeom>
          <a:noFill/>
          <a:ln/>
        </p:spPr>
        <p:txBody>
          <a:bodyPr wrap="square" lIns="0" tIns="0" rIns="0" bIns="0" rtlCol="0" anchor="ctr"/>
          <a:lstStyle/>
          <a:p>
            <a:pPr marL="0" indent="0" algn="ctr">
              <a:buNone/>
            </a:pPr>
            <a:r>
              <a:rPr lang="en-US" sz="1050" b="1" dirty="0">
                <a:solidFill>
                  <a:srgbClr val="9FD1CF"/>
                </a:solidFill>
                <a:latin typeface="Arial" pitchFamily="34" charset="0"/>
                <a:ea typeface="Arial" pitchFamily="34" charset="-122"/>
                <a:cs typeface="Arial" pitchFamily="34" charset="-120"/>
              </a:rPr>
              <a:t>DELIVERABLE</a:t>
            </a:r>
            <a:endParaRPr lang="en-US" sz="1050" dirty="0"/>
          </a:p>
        </p:txBody>
      </p:sp>
      <p:sp>
        <p:nvSpPr>
          <p:cNvPr id="33" name="Text 30"/>
          <p:cNvSpPr/>
          <p:nvPr/>
        </p:nvSpPr>
        <p:spPr>
          <a:xfrm>
            <a:off x="9198864" y="2304288"/>
            <a:ext cx="1956816" cy="640080"/>
          </a:xfrm>
          <a:prstGeom prst="rect">
            <a:avLst/>
          </a:prstGeom>
          <a:noFill/>
          <a:ln/>
        </p:spPr>
        <p:txBody>
          <a:bodyPr wrap="square" lIns="0" tIns="0" rIns="0" bIns="0" rtlCol="0" anchor="ctr">
            <a:normAutofit/>
          </a:bodyPr>
          <a:lstStyle/>
          <a:p>
            <a:pPr marL="0" indent="0" algn="ctr">
              <a:buNone/>
            </a:pPr>
            <a:r>
              <a:rPr lang="en-US" sz="1520" b="1" dirty="0">
                <a:solidFill>
                  <a:srgbClr val="FFFFFF"/>
                </a:solidFill>
                <a:latin typeface="Arial" pitchFamily="34" charset="0"/>
                <a:ea typeface="Arial" pitchFamily="34" charset="-122"/>
                <a:cs typeface="Arial" pitchFamily="34" charset="-120"/>
              </a:rPr>
              <a:t>Choose five actions and place them in sequence:</a:t>
            </a:r>
            <a:endParaRPr lang="en-US" sz="1520" dirty="0"/>
          </a:p>
        </p:txBody>
      </p:sp>
      <p:sp>
        <p:nvSpPr>
          <p:cNvPr id="34" name="Text 31"/>
          <p:cNvSpPr/>
          <p:nvPr/>
        </p:nvSpPr>
        <p:spPr>
          <a:xfrm>
            <a:off x="9308592" y="3200400"/>
            <a:ext cx="1737360" cy="1508760"/>
          </a:xfrm>
          <a:prstGeom prst="rect">
            <a:avLst/>
          </a:prstGeom>
          <a:noFill/>
          <a:ln/>
        </p:spPr>
        <p:txBody>
          <a:bodyPr wrap="square" lIns="0" tIns="0" rIns="0" bIns="0"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FIRST 48 HOURS</a:t>
            </a:r>
            <a:endParaRPr lang="en-US" sz="1250" dirty="0"/>
          </a:p>
          <a:p>
            <a:pPr marL="0" indent="0" algn="ctr">
              <a:buNone/>
            </a:pP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FIRST 30 DAYS</a:t>
            </a:r>
            <a:endParaRPr lang="en-US" sz="1250" dirty="0"/>
          </a:p>
          <a:p>
            <a:pPr marL="0" indent="0" algn="ctr">
              <a:buNone/>
            </a:pP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NEXT BUDGET CYCLE</a:t>
            </a:r>
            <a:endParaRPr lang="en-US" sz="1250" dirty="0"/>
          </a:p>
        </p:txBody>
      </p:sp>
      <p:sp>
        <p:nvSpPr>
          <p:cNvPr id="35" name="Shape 32"/>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6" name="Text 33"/>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Report out: one immediate risk, one structural fix, and one resource decision.</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EXERCISE DEBRIEF</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A Defensible Sequence for the Institution</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28</a:t>
            </a:r>
            <a:endParaRPr lang="en-US" sz="670" dirty="0"/>
          </a:p>
        </p:txBody>
      </p:sp>
      <p:sp>
        <p:nvSpPr>
          <p:cNvPr id="10" name="Shape 7"/>
          <p:cNvSpPr/>
          <p:nvPr/>
        </p:nvSpPr>
        <p:spPr>
          <a:xfrm>
            <a:off x="658368" y="1325880"/>
            <a:ext cx="5321808" cy="1188720"/>
          </a:xfrm>
          <a:prstGeom prst="roundRect">
            <a:avLst>
              <a:gd name="adj" fmla="val 4615"/>
            </a:avLst>
          </a:prstGeom>
          <a:solidFill>
            <a:srgbClr val="EEF4F4"/>
          </a:solidFill>
          <a:ln w="12700">
            <a:solidFill>
              <a:srgbClr val="EEF4F4"/>
            </a:solidFill>
            <a:prstDash val="solid"/>
          </a:ln>
        </p:spPr>
        <p:txBody>
          <a:bodyPr/>
          <a:lstStyle/>
          <a:p>
            <a:endParaRPr/>
          </a:p>
        </p:txBody>
      </p:sp>
      <p:sp>
        <p:nvSpPr>
          <p:cNvPr id="11" name="Shape 8"/>
          <p:cNvSpPr/>
          <p:nvPr/>
        </p:nvSpPr>
        <p:spPr>
          <a:xfrm>
            <a:off x="658368" y="1325880"/>
            <a:ext cx="73152" cy="1188720"/>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877824" y="1527048"/>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877824" y="162763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463040" y="1508760"/>
            <a:ext cx="4315968" cy="438912"/>
          </a:xfrm>
          <a:prstGeom prst="rect">
            <a:avLst/>
          </a:prstGeom>
          <a:noFill/>
          <a:ln/>
        </p:spPr>
        <p:txBody>
          <a:bodyPr wrap="square" lIns="0" tIns="0" rIns="0" bIns="0" rtlCol="0" anchor="ctr">
            <a:normAutofit/>
          </a:bodyPr>
          <a:lstStyle/>
          <a:p>
            <a:pPr marL="0" indent="0">
              <a:buNone/>
            </a:pPr>
            <a:r>
              <a:rPr lang="en-US" sz="1480" b="1" dirty="0">
                <a:solidFill>
                  <a:srgbClr val="1D2A32"/>
                </a:solidFill>
                <a:latin typeface="Arial" pitchFamily="34" charset="0"/>
                <a:ea typeface="Arial" pitchFamily="34" charset="-122"/>
                <a:cs typeface="Arial" pitchFamily="34" charset="-120"/>
              </a:rPr>
              <a:t>Stabilize</a:t>
            </a:r>
            <a:endParaRPr lang="en-US" sz="1480" dirty="0"/>
          </a:p>
        </p:txBody>
      </p:sp>
      <p:sp>
        <p:nvSpPr>
          <p:cNvPr id="15" name="Text 12"/>
          <p:cNvSpPr/>
          <p:nvPr/>
        </p:nvSpPr>
        <p:spPr>
          <a:xfrm>
            <a:off x="886968" y="2093976"/>
            <a:ext cx="4882896" cy="256032"/>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Acknowledge both reports, assess immediate support and safety, preserve information, and calendar known deadlines.</a:t>
            </a:r>
            <a:endParaRPr lang="en-US" sz="950" dirty="0"/>
          </a:p>
        </p:txBody>
      </p:sp>
      <p:sp>
        <p:nvSpPr>
          <p:cNvPr id="16" name="Shape 13"/>
          <p:cNvSpPr/>
          <p:nvPr/>
        </p:nvSpPr>
        <p:spPr>
          <a:xfrm>
            <a:off x="658368" y="2788920"/>
            <a:ext cx="5321808" cy="1188720"/>
          </a:xfrm>
          <a:prstGeom prst="roundRect">
            <a:avLst>
              <a:gd name="adj" fmla="val 4615"/>
            </a:avLst>
          </a:prstGeom>
          <a:solidFill>
            <a:srgbClr val="EEF4F4"/>
          </a:solidFill>
          <a:ln w="12700">
            <a:solidFill>
              <a:srgbClr val="EEF4F4"/>
            </a:solidFill>
            <a:prstDash val="solid"/>
          </a:ln>
        </p:spPr>
        <p:txBody>
          <a:bodyPr/>
          <a:lstStyle/>
          <a:p>
            <a:endParaRPr/>
          </a:p>
        </p:txBody>
      </p:sp>
      <p:sp>
        <p:nvSpPr>
          <p:cNvPr id="17" name="Shape 14"/>
          <p:cNvSpPr/>
          <p:nvPr/>
        </p:nvSpPr>
        <p:spPr>
          <a:xfrm>
            <a:off x="658368" y="2788920"/>
            <a:ext cx="73152" cy="1188720"/>
          </a:xfrm>
          <a:prstGeom prst="rect">
            <a:avLst/>
          </a:prstGeom>
          <a:solidFill>
            <a:srgbClr val="006E72"/>
          </a:solidFill>
          <a:ln w="12700">
            <a:solidFill>
              <a:srgbClr val="006E72"/>
            </a:solidFill>
            <a:prstDash val="solid"/>
          </a:ln>
        </p:spPr>
        <p:txBody>
          <a:bodyPr/>
          <a:lstStyle/>
          <a:p>
            <a:endParaRPr/>
          </a:p>
        </p:txBody>
      </p:sp>
      <p:sp>
        <p:nvSpPr>
          <p:cNvPr id="18" name="Shape 15"/>
          <p:cNvSpPr/>
          <p:nvPr/>
        </p:nvSpPr>
        <p:spPr>
          <a:xfrm>
            <a:off x="877824" y="2990088"/>
            <a:ext cx="475488" cy="475488"/>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877824" y="309067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0" name="Text 17"/>
          <p:cNvSpPr/>
          <p:nvPr/>
        </p:nvSpPr>
        <p:spPr>
          <a:xfrm>
            <a:off x="1463040" y="2971800"/>
            <a:ext cx="4315968" cy="438912"/>
          </a:xfrm>
          <a:prstGeom prst="rect">
            <a:avLst/>
          </a:prstGeom>
          <a:noFill/>
          <a:ln/>
        </p:spPr>
        <p:txBody>
          <a:bodyPr wrap="square" lIns="0" tIns="0" rIns="0" bIns="0" rtlCol="0" anchor="ctr">
            <a:normAutofit/>
          </a:bodyPr>
          <a:lstStyle/>
          <a:p>
            <a:pPr marL="0" indent="0">
              <a:buNone/>
            </a:pPr>
            <a:r>
              <a:rPr lang="en-US" sz="1480" b="1" dirty="0">
                <a:solidFill>
                  <a:srgbClr val="1D2A32"/>
                </a:solidFill>
                <a:latin typeface="Arial" pitchFamily="34" charset="0"/>
                <a:ea typeface="Arial" pitchFamily="34" charset="-122"/>
                <a:cs typeface="Arial" pitchFamily="34" charset="-120"/>
              </a:rPr>
              <a:t>Assign</a:t>
            </a:r>
            <a:endParaRPr lang="en-US" sz="1480" dirty="0"/>
          </a:p>
        </p:txBody>
      </p:sp>
      <p:sp>
        <p:nvSpPr>
          <p:cNvPr id="21" name="Text 18"/>
          <p:cNvSpPr/>
          <p:nvPr/>
        </p:nvSpPr>
        <p:spPr>
          <a:xfrm>
            <a:off x="886968" y="3557016"/>
            <a:ext cx="4882896" cy="256032"/>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Use an unconflicted coordinator and alternate intake contact. Document role and recusal decisions.</a:t>
            </a:r>
            <a:endParaRPr lang="en-US" sz="950" dirty="0"/>
          </a:p>
        </p:txBody>
      </p:sp>
      <p:sp>
        <p:nvSpPr>
          <p:cNvPr id="22" name="Shape 19"/>
          <p:cNvSpPr/>
          <p:nvPr/>
        </p:nvSpPr>
        <p:spPr>
          <a:xfrm>
            <a:off x="658368" y="4251960"/>
            <a:ext cx="5321808" cy="1188720"/>
          </a:xfrm>
          <a:prstGeom prst="roundRect">
            <a:avLst>
              <a:gd name="adj" fmla="val 4615"/>
            </a:avLst>
          </a:prstGeom>
          <a:solidFill>
            <a:srgbClr val="EEF4F4"/>
          </a:solidFill>
          <a:ln w="12700">
            <a:solidFill>
              <a:srgbClr val="EEF4F4"/>
            </a:solidFill>
            <a:prstDash val="solid"/>
          </a:ln>
        </p:spPr>
        <p:txBody>
          <a:bodyPr/>
          <a:lstStyle/>
          <a:p>
            <a:endParaRPr/>
          </a:p>
        </p:txBody>
      </p:sp>
      <p:sp>
        <p:nvSpPr>
          <p:cNvPr id="23" name="Shape 20"/>
          <p:cNvSpPr/>
          <p:nvPr/>
        </p:nvSpPr>
        <p:spPr>
          <a:xfrm>
            <a:off x="658368" y="4251960"/>
            <a:ext cx="73152" cy="1188720"/>
          </a:xfrm>
          <a:prstGeom prst="rect">
            <a:avLst/>
          </a:prstGeom>
          <a:solidFill>
            <a:srgbClr val="006E72"/>
          </a:solidFill>
          <a:ln w="12700">
            <a:solidFill>
              <a:srgbClr val="006E72"/>
            </a:solidFill>
            <a:prstDash val="solid"/>
          </a:ln>
        </p:spPr>
        <p:txBody>
          <a:bodyPr/>
          <a:lstStyle/>
          <a:p>
            <a:endParaRPr/>
          </a:p>
        </p:txBody>
      </p:sp>
      <p:sp>
        <p:nvSpPr>
          <p:cNvPr id="24" name="Shape 21"/>
          <p:cNvSpPr/>
          <p:nvPr/>
        </p:nvSpPr>
        <p:spPr>
          <a:xfrm>
            <a:off x="877824" y="4453128"/>
            <a:ext cx="475488" cy="475488"/>
          </a:xfrm>
          <a:prstGeom prst="ellipse">
            <a:avLst/>
          </a:prstGeom>
          <a:solidFill>
            <a:srgbClr val="006E72"/>
          </a:solidFill>
          <a:ln w="12700">
            <a:solidFill>
              <a:srgbClr val="006E72"/>
            </a:solidFill>
            <a:prstDash val="solid"/>
          </a:ln>
        </p:spPr>
        <p:txBody>
          <a:bodyPr/>
          <a:lstStyle/>
          <a:p>
            <a:endParaRPr/>
          </a:p>
        </p:txBody>
      </p:sp>
      <p:sp>
        <p:nvSpPr>
          <p:cNvPr id="25" name="Text 22"/>
          <p:cNvSpPr/>
          <p:nvPr/>
        </p:nvSpPr>
        <p:spPr>
          <a:xfrm>
            <a:off x="877824" y="455371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6" name="Text 23"/>
          <p:cNvSpPr/>
          <p:nvPr/>
        </p:nvSpPr>
        <p:spPr>
          <a:xfrm>
            <a:off x="1463040" y="4434840"/>
            <a:ext cx="4315968" cy="438912"/>
          </a:xfrm>
          <a:prstGeom prst="rect">
            <a:avLst/>
          </a:prstGeom>
          <a:noFill/>
          <a:ln/>
        </p:spPr>
        <p:txBody>
          <a:bodyPr wrap="square" lIns="0" tIns="0" rIns="0" bIns="0" rtlCol="0" anchor="ctr">
            <a:normAutofit/>
          </a:bodyPr>
          <a:lstStyle/>
          <a:p>
            <a:pPr marL="0" indent="0">
              <a:buNone/>
            </a:pPr>
            <a:r>
              <a:rPr lang="en-US" sz="1480" b="1" dirty="0">
                <a:solidFill>
                  <a:srgbClr val="1D2A32"/>
                </a:solidFill>
                <a:latin typeface="Arial" pitchFamily="34" charset="0"/>
                <a:ea typeface="Arial" pitchFamily="34" charset="-122"/>
                <a:cs typeface="Arial" pitchFamily="34" charset="-120"/>
              </a:rPr>
              <a:t>Coordinate</a:t>
            </a:r>
            <a:endParaRPr lang="en-US" sz="1480" dirty="0"/>
          </a:p>
        </p:txBody>
      </p:sp>
      <p:sp>
        <p:nvSpPr>
          <p:cNvPr id="27" name="Text 24"/>
          <p:cNvSpPr/>
          <p:nvPr/>
        </p:nvSpPr>
        <p:spPr>
          <a:xfrm>
            <a:off x="886968" y="5020056"/>
            <a:ext cx="4882896" cy="256032"/>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Create one case record, identify distinct process lanes, and explain the next step to each reporting party.</a:t>
            </a:r>
            <a:endParaRPr lang="en-US" sz="950" dirty="0"/>
          </a:p>
        </p:txBody>
      </p:sp>
      <p:sp>
        <p:nvSpPr>
          <p:cNvPr id="28" name="Shape 25"/>
          <p:cNvSpPr/>
          <p:nvPr/>
        </p:nvSpPr>
        <p:spPr>
          <a:xfrm>
            <a:off x="6172200" y="1325880"/>
            <a:ext cx="5321808" cy="1188720"/>
          </a:xfrm>
          <a:prstGeom prst="roundRect">
            <a:avLst>
              <a:gd name="adj" fmla="val 4615"/>
            </a:avLst>
          </a:prstGeom>
          <a:solidFill>
            <a:srgbClr val="FDEBD9"/>
          </a:solidFill>
          <a:ln w="12700">
            <a:solidFill>
              <a:srgbClr val="FDEBD9"/>
            </a:solidFill>
            <a:prstDash val="solid"/>
          </a:ln>
        </p:spPr>
        <p:txBody>
          <a:bodyPr/>
          <a:lstStyle/>
          <a:p>
            <a:endParaRPr/>
          </a:p>
        </p:txBody>
      </p:sp>
      <p:sp>
        <p:nvSpPr>
          <p:cNvPr id="29" name="Shape 26"/>
          <p:cNvSpPr/>
          <p:nvPr/>
        </p:nvSpPr>
        <p:spPr>
          <a:xfrm>
            <a:off x="6172200" y="1325880"/>
            <a:ext cx="73152" cy="1188720"/>
          </a:xfrm>
          <a:prstGeom prst="rect">
            <a:avLst/>
          </a:prstGeom>
          <a:solidFill>
            <a:srgbClr val="F28C28"/>
          </a:solidFill>
          <a:ln w="12700">
            <a:solidFill>
              <a:srgbClr val="F28C28"/>
            </a:solidFill>
            <a:prstDash val="solid"/>
          </a:ln>
        </p:spPr>
        <p:txBody>
          <a:bodyPr/>
          <a:lstStyle/>
          <a:p>
            <a:endParaRPr/>
          </a:p>
        </p:txBody>
      </p:sp>
      <p:sp>
        <p:nvSpPr>
          <p:cNvPr id="30" name="Shape 27"/>
          <p:cNvSpPr/>
          <p:nvPr/>
        </p:nvSpPr>
        <p:spPr>
          <a:xfrm>
            <a:off x="6391656" y="1527048"/>
            <a:ext cx="475488" cy="475488"/>
          </a:xfrm>
          <a:prstGeom prst="ellipse">
            <a:avLst/>
          </a:prstGeom>
          <a:solidFill>
            <a:srgbClr val="F28C28"/>
          </a:solidFill>
          <a:ln w="12700">
            <a:solidFill>
              <a:srgbClr val="F28C28"/>
            </a:solidFill>
            <a:prstDash val="solid"/>
          </a:ln>
        </p:spPr>
        <p:txBody>
          <a:bodyPr/>
          <a:lstStyle/>
          <a:p>
            <a:endParaRPr/>
          </a:p>
        </p:txBody>
      </p:sp>
      <p:sp>
        <p:nvSpPr>
          <p:cNvPr id="31" name="Text 28"/>
          <p:cNvSpPr/>
          <p:nvPr/>
        </p:nvSpPr>
        <p:spPr>
          <a:xfrm>
            <a:off x="6391656" y="162763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2" name="Text 29"/>
          <p:cNvSpPr/>
          <p:nvPr/>
        </p:nvSpPr>
        <p:spPr>
          <a:xfrm>
            <a:off x="6976872" y="1508760"/>
            <a:ext cx="4315968" cy="438912"/>
          </a:xfrm>
          <a:prstGeom prst="rect">
            <a:avLst/>
          </a:prstGeom>
          <a:noFill/>
          <a:ln/>
        </p:spPr>
        <p:txBody>
          <a:bodyPr wrap="square" lIns="0" tIns="0" rIns="0" bIns="0" rtlCol="0" anchor="ctr">
            <a:normAutofit/>
          </a:bodyPr>
          <a:lstStyle/>
          <a:p>
            <a:pPr marL="0" indent="0">
              <a:buNone/>
            </a:pPr>
            <a:r>
              <a:rPr lang="en-US" sz="1480" b="1" dirty="0">
                <a:solidFill>
                  <a:srgbClr val="1D2A32"/>
                </a:solidFill>
                <a:latin typeface="Arial" pitchFamily="34" charset="0"/>
                <a:ea typeface="Arial" pitchFamily="34" charset="-122"/>
                <a:cs typeface="Arial" pitchFamily="34" charset="-120"/>
              </a:rPr>
              <a:t>Add capacity</a:t>
            </a:r>
            <a:endParaRPr lang="en-US" sz="1480" dirty="0"/>
          </a:p>
        </p:txBody>
      </p:sp>
      <p:sp>
        <p:nvSpPr>
          <p:cNvPr id="33" name="Text 30"/>
          <p:cNvSpPr/>
          <p:nvPr/>
        </p:nvSpPr>
        <p:spPr>
          <a:xfrm>
            <a:off x="6400800" y="2093976"/>
            <a:ext cx="4882896" cy="256032"/>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Use interim or external support with written milestones rather than allowing a six week intake vacuum.</a:t>
            </a:r>
            <a:endParaRPr lang="en-US" sz="950" dirty="0"/>
          </a:p>
        </p:txBody>
      </p:sp>
      <p:sp>
        <p:nvSpPr>
          <p:cNvPr id="34" name="Shape 31"/>
          <p:cNvSpPr/>
          <p:nvPr/>
        </p:nvSpPr>
        <p:spPr>
          <a:xfrm>
            <a:off x="6172200" y="2788920"/>
            <a:ext cx="5321808" cy="1188720"/>
          </a:xfrm>
          <a:prstGeom prst="roundRect">
            <a:avLst>
              <a:gd name="adj" fmla="val 4615"/>
            </a:avLst>
          </a:prstGeom>
          <a:solidFill>
            <a:srgbClr val="EEF4F4"/>
          </a:solidFill>
          <a:ln w="12700">
            <a:solidFill>
              <a:srgbClr val="EEF4F4"/>
            </a:solidFill>
            <a:prstDash val="solid"/>
          </a:ln>
        </p:spPr>
        <p:txBody>
          <a:bodyPr/>
          <a:lstStyle/>
          <a:p>
            <a:endParaRPr/>
          </a:p>
        </p:txBody>
      </p:sp>
      <p:sp>
        <p:nvSpPr>
          <p:cNvPr id="35" name="Shape 32"/>
          <p:cNvSpPr/>
          <p:nvPr/>
        </p:nvSpPr>
        <p:spPr>
          <a:xfrm>
            <a:off x="6172200" y="2788920"/>
            <a:ext cx="73152" cy="1188720"/>
          </a:xfrm>
          <a:prstGeom prst="rect">
            <a:avLst/>
          </a:prstGeom>
          <a:solidFill>
            <a:srgbClr val="006E72"/>
          </a:solidFill>
          <a:ln w="12700">
            <a:solidFill>
              <a:srgbClr val="006E72"/>
            </a:solidFill>
            <a:prstDash val="solid"/>
          </a:ln>
        </p:spPr>
        <p:txBody>
          <a:bodyPr/>
          <a:lstStyle/>
          <a:p>
            <a:endParaRPr/>
          </a:p>
        </p:txBody>
      </p:sp>
      <p:sp>
        <p:nvSpPr>
          <p:cNvPr id="36" name="Shape 33"/>
          <p:cNvSpPr/>
          <p:nvPr/>
        </p:nvSpPr>
        <p:spPr>
          <a:xfrm>
            <a:off x="6391656" y="2990088"/>
            <a:ext cx="475488" cy="475488"/>
          </a:xfrm>
          <a:prstGeom prst="ellipse">
            <a:avLst/>
          </a:prstGeom>
          <a:solidFill>
            <a:srgbClr val="006E72"/>
          </a:solidFill>
          <a:ln w="12700">
            <a:solidFill>
              <a:srgbClr val="006E72"/>
            </a:solidFill>
            <a:prstDash val="solid"/>
          </a:ln>
        </p:spPr>
        <p:txBody>
          <a:bodyPr/>
          <a:lstStyle/>
          <a:p>
            <a:endParaRPr/>
          </a:p>
        </p:txBody>
      </p:sp>
      <p:sp>
        <p:nvSpPr>
          <p:cNvPr id="37" name="Text 34"/>
          <p:cNvSpPr/>
          <p:nvPr/>
        </p:nvSpPr>
        <p:spPr>
          <a:xfrm>
            <a:off x="6391656" y="309067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8" name="Text 35"/>
          <p:cNvSpPr/>
          <p:nvPr/>
        </p:nvSpPr>
        <p:spPr>
          <a:xfrm>
            <a:off x="6976872" y="2971800"/>
            <a:ext cx="4315968" cy="438912"/>
          </a:xfrm>
          <a:prstGeom prst="rect">
            <a:avLst/>
          </a:prstGeom>
          <a:noFill/>
          <a:ln/>
        </p:spPr>
        <p:txBody>
          <a:bodyPr wrap="square" lIns="0" tIns="0" rIns="0" bIns="0" rtlCol="0" anchor="ctr">
            <a:normAutofit/>
          </a:bodyPr>
          <a:lstStyle/>
          <a:p>
            <a:pPr marL="0" indent="0">
              <a:buNone/>
            </a:pPr>
            <a:r>
              <a:rPr lang="en-US" sz="1480" b="1" dirty="0">
                <a:solidFill>
                  <a:srgbClr val="1D2A32"/>
                </a:solidFill>
                <a:latin typeface="Arial" pitchFamily="34" charset="0"/>
                <a:ea typeface="Arial" pitchFamily="34" charset="-122"/>
                <a:cs typeface="Arial" pitchFamily="34" charset="-120"/>
              </a:rPr>
              <a:t>Repair the system</a:t>
            </a:r>
            <a:endParaRPr lang="en-US" sz="1480" dirty="0"/>
          </a:p>
        </p:txBody>
      </p:sp>
      <p:sp>
        <p:nvSpPr>
          <p:cNvPr id="39" name="Text 36"/>
          <p:cNvSpPr/>
          <p:nvPr/>
        </p:nvSpPr>
        <p:spPr>
          <a:xfrm>
            <a:off x="6400800" y="3557016"/>
            <a:ext cx="4882896" cy="256032"/>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Fix the public front door, standardize coding, reconcile policy and practice, and establish vendor controls.</a:t>
            </a:r>
            <a:endParaRPr lang="en-US" sz="950" dirty="0"/>
          </a:p>
        </p:txBody>
      </p:sp>
      <p:sp>
        <p:nvSpPr>
          <p:cNvPr id="40" name="Shape 37"/>
          <p:cNvSpPr/>
          <p:nvPr/>
        </p:nvSpPr>
        <p:spPr>
          <a:xfrm>
            <a:off x="6172200" y="4251960"/>
            <a:ext cx="5321808" cy="1188720"/>
          </a:xfrm>
          <a:prstGeom prst="roundRect">
            <a:avLst>
              <a:gd name="adj" fmla="val 4615"/>
            </a:avLst>
          </a:prstGeom>
          <a:solidFill>
            <a:srgbClr val="FDEBD9"/>
          </a:solidFill>
          <a:ln w="12700">
            <a:solidFill>
              <a:srgbClr val="FDEBD9"/>
            </a:solidFill>
            <a:prstDash val="solid"/>
          </a:ln>
        </p:spPr>
        <p:txBody>
          <a:bodyPr/>
          <a:lstStyle/>
          <a:p>
            <a:endParaRPr/>
          </a:p>
        </p:txBody>
      </p:sp>
      <p:sp>
        <p:nvSpPr>
          <p:cNvPr id="41" name="Shape 38"/>
          <p:cNvSpPr/>
          <p:nvPr/>
        </p:nvSpPr>
        <p:spPr>
          <a:xfrm>
            <a:off x="6172200" y="4251960"/>
            <a:ext cx="73152" cy="1188720"/>
          </a:xfrm>
          <a:prstGeom prst="rect">
            <a:avLst/>
          </a:prstGeom>
          <a:solidFill>
            <a:srgbClr val="F28C28"/>
          </a:solidFill>
          <a:ln w="12700">
            <a:solidFill>
              <a:srgbClr val="F28C28"/>
            </a:solidFill>
            <a:prstDash val="solid"/>
          </a:ln>
        </p:spPr>
        <p:txBody>
          <a:bodyPr/>
          <a:lstStyle/>
          <a:p>
            <a:endParaRPr/>
          </a:p>
        </p:txBody>
      </p:sp>
      <p:sp>
        <p:nvSpPr>
          <p:cNvPr id="42" name="Shape 39"/>
          <p:cNvSpPr/>
          <p:nvPr/>
        </p:nvSpPr>
        <p:spPr>
          <a:xfrm>
            <a:off x="6391656" y="4453128"/>
            <a:ext cx="475488" cy="475488"/>
          </a:xfrm>
          <a:prstGeom prst="ellipse">
            <a:avLst/>
          </a:prstGeom>
          <a:solidFill>
            <a:srgbClr val="F28C28"/>
          </a:solidFill>
          <a:ln w="12700">
            <a:solidFill>
              <a:srgbClr val="F28C28"/>
            </a:solidFill>
            <a:prstDash val="solid"/>
          </a:ln>
        </p:spPr>
        <p:txBody>
          <a:bodyPr/>
          <a:lstStyle/>
          <a:p>
            <a:endParaRPr/>
          </a:p>
        </p:txBody>
      </p:sp>
      <p:sp>
        <p:nvSpPr>
          <p:cNvPr id="43" name="Text 40"/>
          <p:cNvSpPr/>
          <p:nvPr/>
        </p:nvSpPr>
        <p:spPr>
          <a:xfrm>
            <a:off x="6391656" y="455371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4" name="Text 41"/>
          <p:cNvSpPr/>
          <p:nvPr/>
        </p:nvSpPr>
        <p:spPr>
          <a:xfrm>
            <a:off x="6976872" y="4434840"/>
            <a:ext cx="4315968" cy="438912"/>
          </a:xfrm>
          <a:prstGeom prst="rect">
            <a:avLst/>
          </a:prstGeom>
          <a:noFill/>
          <a:ln/>
        </p:spPr>
        <p:txBody>
          <a:bodyPr wrap="square" lIns="0" tIns="0" rIns="0" bIns="0" rtlCol="0" anchor="ctr">
            <a:normAutofit/>
          </a:bodyPr>
          <a:lstStyle/>
          <a:p>
            <a:pPr marL="0" indent="0">
              <a:buNone/>
            </a:pPr>
            <a:r>
              <a:rPr lang="en-US" sz="1480" b="1" dirty="0">
                <a:solidFill>
                  <a:srgbClr val="1D2A32"/>
                </a:solidFill>
                <a:latin typeface="Arial" pitchFamily="34" charset="0"/>
                <a:ea typeface="Arial" pitchFamily="34" charset="-122"/>
                <a:cs typeface="Arial" pitchFamily="34" charset="-120"/>
              </a:rPr>
              <a:t>Fund prevention</a:t>
            </a:r>
            <a:endParaRPr lang="en-US" sz="1480" dirty="0"/>
          </a:p>
        </p:txBody>
      </p:sp>
      <p:sp>
        <p:nvSpPr>
          <p:cNvPr id="45" name="Text 42"/>
          <p:cNvSpPr/>
          <p:nvPr/>
        </p:nvSpPr>
        <p:spPr>
          <a:xfrm>
            <a:off x="6400800" y="5020056"/>
            <a:ext cx="4882896" cy="256032"/>
          </a:xfrm>
          <a:prstGeom prst="rect">
            <a:avLst/>
          </a:prstGeom>
          <a:noFill/>
          <a:ln/>
        </p:spPr>
        <p:txBody>
          <a:bodyPr wrap="square" lIns="0" tIns="0" rIns="0" bIns="0" rtlCol="0" anchor="t">
            <a:normAutofit/>
          </a:bodyPr>
          <a:lstStyle/>
          <a:p>
            <a:pPr marL="0" indent="0">
              <a:buNone/>
            </a:pPr>
            <a:r>
              <a:rPr lang="en-US" sz="950" dirty="0">
                <a:solidFill>
                  <a:srgbClr val="5C6670"/>
                </a:solidFill>
                <a:latin typeface="Arial" pitchFamily="34" charset="0"/>
                <a:ea typeface="Arial" pitchFamily="34" charset="-122"/>
                <a:cs typeface="Arial" pitchFamily="34" charset="-120"/>
              </a:rPr>
              <a:t>Use the annual report and case experience to support staffing, training, and prevention decisions.</a:t>
            </a:r>
            <a:endParaRPr lang="en-US" sz="950" dirty="0"/>
          </a:p>
        </p:txBody>
      </p:sp>
      <p:sp>
        <p:nvSpPr>
          <p:cNvPr id="46" name="Shape 43"/>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47" name="Text 44"/>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Educational model only. Actual facts, law, policy, collective bargaining, and institutional roles control.</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ACTION PLANNING</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Choose Your Next Three Moves</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29</a:t>
            </a:r>
            <a:endParaRPr lang="en-US" sz="670" dirty="0"/>
          </a:p>
        </p:txBody>
      </p:sp>
      <p:sp>
        <p:nvSpPr>
          <p:cNvPr id="10" name="Shape 7"/>
          <p:cNvSpPr/>
          <p:nvPr/>
        </p:nvSpPr>
        <p:spPr>
          <a:xfrm>
            <a:off x="713232" y="1444752"/>
            <a:ext cx="3401568" cy="3977640"/>
          </a:xfrm>
          <a:prstGeom prst="roundRect">
            <a:avLst>
              <a:gd name="adj" fmla="val 1344"/>
            </a:avLst>
          </a:prstGeom>
          <a:solidFill>
            <a:srgbClr val="EEF4F4"/>
          </a:solidFill>
          <a:ln w="15240">
            <a:solidFill>
              <a:srgbClr val="006E72"/>
            </a:solidFill>
            <a:prstDash val="solid"/>
          </a:ln>
        </p:spPr>
        <p:txBody>
          <a:bodyPr/>
          <a:lstStyle/>
          <a:p>
            <a:endParaRPr/>
          </a:p>
        </p:txBody>
      </p:sp>
      <p:sp>
        <p:nvSpPr>
          <p:cNvPr id="11" name="Shape 8"/>
          <p:cNvSpPr/>
          <p:nvPr/>
        </p:nvSpPr>
        <p:spPr>
          <a:xfrm>
            <a:off x="1408176" y="1764792"/>
            <a:ext cx="201168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12" name="Text 9"/>
          <p:cNvSpPr/>
          <p:nvPr/>
        </p:nvSpPr>
        <p:spPr>
          <a:xfrm>
            <a:off x="1481328" y="1828800"/>
            <a:ext cx="1865376" cy="164592"/>
          </a:xfrm>
          <a:prstGeom prst="rect">
            <a:avLst/>
          </a:prstGeom>
          <a:noFill/>
          <a:ln/>
        </p:spPr>
        <p:txBody>
          <a:bodyPr wrap="square" lIns="0" tIns="0" rIns="0" bIns="0" rtlCol="0" anchor="ctr"/>
          <a:lstStyle/>
          <a:p>
            <a:pPr marL="0" indent="0" algn="ctr">
              <a:buNone/>
            </a:pPr>
            <a:r>
              <a:rPr lang="en-US" sz="920" b="1" dirty="0">
                <a:solidFill>
                  <a:srgbClr val="006E72"/>
                </a:solidFill>
                <a:latin typeface="Arial" pitchFamily="34" charset="0"/>
                <a:ea typeface="Arial" pitchFamily="34" charset="-122"/>
                <a:cs typeface="Arial" pitchFamily="34" charset="-120"/>
              </a:rPr>
              <a:t>MONDAY</a:t>
            </a:r>
            <a:endParaRPr lang="en-US" sz="920" dirty="0"/>
          </a:p>
        </p:txBody>
      </p:sp>
      <p:sp>
        <p:nvSpPr>
          <p:cNvPr id="13" name="Text 10"/>
          <p:cNvSpPr/>
          <p:nvPr/>
        </p:nvSpPr>
        <p:spPr>
          <a:xfrm>
            <a:off x="987552" y="2487168"/>
            <a:ext cx="2852928" cy="530352"/>
          </a:xfrm>
          <a:prstGeom prst="rect">
            <a:avLst/>
          </a:prstGeom>
          <a:noFill/>
          <a:ln/>
        </p:spPr>
        <p:txBody>
          <a:bodyPr wrap="square" lIns="0" tIns="0" rIns="0" bIns="0" rtlCol="0" anchor="ctr">
            <a:normAutofit/>
          </a:bodyPr>
          <a:lstStyle/>
          <a:p>
            <a:pPr marL="0" indent="0" algn="ctr">
              <a:buNone/>
            </a:pPr>
            <a:r>
              <a:rPr lang="en-US" sz="1820" b="1" dirty="0">
                <a:solidFill>
                  <a:srgbClr val="1D2A32"/>
                </a:solidFill>
                <a:latin typeface="Arial" pitchFamily="34" charset="0"/>
                <a:ea typeface="Arial" pitchFamily="34" charset="-122"/>
                <a:cs typeface="Arial" pitchFamily="34" charset="-120"/>
              </a:rPr>
              <a:t>One immediate control</a:t>
            </a:r>
            <a:endParaRPr lang="en-US" sz="1820" dirty="0"/>
          </a:p>
        </p:txBody>
      </p:sp>
      <p:sp>
        <p:nvSpPr>
          <p:cNvPr id="14" name="Text 11"/>
          <p:cNvSpPr/>
          <p:nvPr/>
        </p:nvSpPr>
        <p:spPr>
          <a:xfrm>
            <a:off x="1060704" y="3273552"/>
            <a:ext cx="2706624" cy="1005840"/>
          </a:xfrm>
          <a:prstGeom prst="rect">
            <a:avLst/>
          </a:prstGeom>
          <a:noFill/>
          <a:ln/>
        </p:spPr>
        <p:txBody>
          <a:bodyPr wrap="square" lIns="0" tIns="0" rIns="0" bIns="0" rtlCol="0" anchor="ctr">
            <a:normAutofit/>
          </a:bodyPr>
          <a:lstStyle/>
          <a:p>
            <a:pPr marL="0" indent="0" algn="ctr">
              <a:buNone/>
            </a:pPr>
            <a:r>
              <a:rPr lang="en-US" sz="1150" dirty="0">
                <a:solidFill>
                  <a:srgbClr val="5C6670"/>
                </a:solidFill>
                <a:latin typeface="Arial" pitchFamily="34" charset="0"/>
                <a:ea typeface="Arial" pitchFamily="34" charset="-122"/>
                <a:cs typeface="Arial" pitchFamily="34" charset="-120"/>
              </a:rPr>
              <a:t>Fix a broken link, name a backup, review an aged case, or test the reporting path.</a:t>
            </a:r>
            <a:endParaRPr lang="en-US" sz="1150" dirty="0"/>
          </a:p>
        </p:txBody>
      </p:sp>
      <p:sp>
        <p:nvSpPr>
          <p:cNvPr id="15" name="Shape 12"/>
          <p:cNvSpPr/>
          <p:nvPr/>
        </p:nvSpPr>
        <p:spPr>
          <a:xfrm>
            <a:off x="1170432" y="4681728"/>
            <a:ext cx="2487168" cy="0"/>
          </a:xfrm>
          <a:prstGeom prst="line">
            <a:avLst/>
          </a:prstGeom>
          <a:noFill/>
          <a:ln w="13970">
            <a:solidFill>
              <a:srgbClr val="8A949C"/>
            </a:solidFill>
            <a:prstDash val="solid"/>
          </a:ln>
        </p:spPr>
        <p:txBody>
          <a:bodyPr/>
          <a:lstStyle/>
          <a:p>
            <a:endParaRPr/>
          </a:p>
        </p:txBody>
      </p:sp>
      <p:sp>
        <p:nvSpPr>
          <p:cNvPr id="16" name="Text 13"/>
          <p:cNvSpPr/>
          <p:nvPr/>
        </p:nvSpPr>
        <p:spPr>
          <a:xfrm>
            <a:off x="1353312" y="4800600"/>
            <a:ext cx="2121408" cy="182880"/>
          </a:xfrm>
          <a:prstGeom prst="rect">
            <a:avLst/>
          </a:prstGeom>
          <a:noFill/>
          <a:ln/>
        </p:spPr>
        <p:txBody>
          <a:bodyPr wrap="square" lIns="0" tIns="0" rIns="0" bIns="0" rtlCol="0" anchor="ctr"/>
          <a:lstStyle/>
          <a:p>
            <a:pPr marL="0" indent="0" algn="ctr">
              <a:buNone/>
            </a:pPr>
            <a:r>
              <a:rPr lang="en-US" sz="850" i="1" dirty="0">
                <a:solidFill>
                  <a:srgbClr val="8A949C"/>
                </a:solidFill>
                <a:latin typeface="Arial" pitchFamily="34" charset="0"/>
                <a:ea typeface="Arial" pitchFamily="34" charset="-122"/>
                <a:cs typeface="Arial" pitchFamily="34" charset="-120"/>
              </a:rPr>
              <a:t>Write your action here</a:t>
            </a:r>
            <a:endParaRPr lang="en-US" sz="850" dirty="0"/>
          </a:p>
        </p:txBody>
      </p:sp>
      <p:sp>
        <p:nvSpPr>
          <p:cNvPr id="17" name="Shape 14"/>
          <p:cNvSpPr/>
          <p:nvPr/>
        </p:nvSpPr>
        <p:spPr>
          <a:xfrm>
            <a:off x="4507992" y="1444752"/>
            <a:ext cx="3401568" cy="3977640"/>
          </a:xfrm>
          <a:prstGeom prst="roundRect">
            <a:avLst>
              <a:gd name="adj" fmla="val 1344"/>
            </a:avLst>
          </a:prstGeom>
          <a:solidFill>
            <a:srgbClr val="EEF4F4"/>
          </a:solidFill>
          <a:ln w="15240">
            <a:solidFill>
              <a:srgbClr val="006E72"/>
            </a:solidFill>
            <a:prstDash val="solid"/>
          </a:ln>
        </p:spPr>
        <p:txBody>
          <a:bodyPr/>
          <a:lstStyle/>
          <a:p>
            <a:endParaRPr/>
          </a:p>
        </p:txBody>
      </p:sp>
      <p:sp>
        <p:nvSpPr>
          <p:cNvPr id="18" name="Shape 15"/>
          <p:cNvSpPr/>
          <p:nvPr/>
        </p:nvSpPr>
        <p:spPr>
          <a:xfrm>
            <a:off x="5202936" y="1764792"/>
            <a:ext cx="201168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19" name="Text 16"/>
          <p:cNvSpPr/>
          <p:nvPr/>
        </p:nvSpPr>
        <p:spPr>
          <a:xfrm>
            <a:off x="5276088" y="1828800"/>
            <a:ext cx="1865376" cy="164592"/>
          </a:xfrm>
          <a:prstGeom prst="rect">
            <a:avLst/>
          </a:prstGeom>
          <a:noFill/>
          <a:ln/>
        </p:spPr>
        <p:txBody>
          <a:bodyPr wrap="square" lIns="0" tIns="0" rIns="0" bIns="0" rtlCol="0" anchor="ctr"/>
          <a:lstStyle/>
          <a:p>
            <a:pPr marL="0" indent="0" algn="ctr">
              <a:buNone/>
            </a:pPr>
            <a:r>
              <a:rPr lang="en-US" sz="920" b="1" dirty="0">
                <a:solidFill>
                  <a:srgbClr val="006E72"/>
                </a:solidFill>
                <a:latin typeface="Arial" pitchFamily="34" charset="0"/>
                <a:ea typeface="Arial" pitchFamily="34" charset="-122"/>
                <a:cs typeface="Arial" pitchFamily="34" charset="-120"/>
              </a:rPr>
              <a:t>WITHIN 30 DAYS</a:t>
            </a:r>
            <a:endParaRPr lang="en-US" sz="920" dirty="0"/>
          </a:p>
        </p:txBody>
      </p:sp>
      <p:sp>
        <p:nvSpPr>
          <p:cNvPr id="20" name="Text 17"/>
          <p:cNvSpPr/>
          <p:nvPr/>
        </p:nvSpPr>
        <p:spPr>
          <a:xfrm>
            <a:off x="4782312" y="2487168"/>
            <a:ext cx="2852928" cy="530352"/>
          </a:xfrm>
          <a:prstGeom prst="rect">
            <a:avLst/>
          </a:prstGeom>
          <a:noFill/>
          <a:ln/>
        </p:spPr>
        <p:txBody>
          <a:bodyPr wrap="square" lIns="0" tIns="0" rIns="0" bIns="0" rtlCol="0" anchor="ctr">
            <a:normAutofit/>
          </a:bodyPr>
          <a:lstStyle/>
          <a:p>
            <a:pPr marL="0" indent="0" algn="ctr">
              <a:buNone/>
            </a:pPr>
            <a:r>
              <a:rPr lang="en-US" sz="1820" b="1" dirty="0">
                <a:solidFill>
                  <a:srgbClr val="1D2A32"/>
                </a:solidFill>
                <a:latin typeface="Arial" pitchFamily="34" charset="0"/>
                <a:ea typeface="Arial" pitchFamily="34" charset="-122"/>
                <a:cs typeface="Arial" pitchFamily="34" charset="-120"/>
              </a:rPr>
              <a:t>One repeatable system</a:t>
            </a:r>
            <a:endParaRPr lang="en-US" sz="1820" dirty="0"/>
          </a:p>
        </p:txBody>
      </p:sp>
      <p:sp>
        <p:nvSpPr>
          <p:cNvPr id="21" name="Text 18"/>
          <p:cNvSpPr/>
          <p:nvPr/>
        </p:nvSpPr>
        <p:spPr>
          <a:xfrm>
            <a:off x="4855464" y="3273552"/>
            <a:ext cx="2706624" cy="1005840"/>
          </a:xfrm>
          <a:prstGeom prst="rect">
            <a:avLst/>
          </a:prstGeom>
          <a:noFill/>
          <a:ln/>
        </p:spPr>
        <p:txBody>
          <a:bodyPr wrap="square" lIns="0" tIns="0" rIns="0" bIns="0" rtlCol="0" anchor="ctr">
            <a:normAutofit/>
          </a:bodyPr>
          <a:lstStyle/>
          <a:p>
            <a:pPr marL="0" indent="0" algn="ctr">
              <a:buNone/>
            </a:pPr>
            <a:r>
              <a:rPr lang="en-US" sz="1150" dirty="0">
                <a:solidFill>
                  <a:srgbClr val="5C6670"/>
                </a:solidFill>
                <a:latin typeface="Arial" pitchFamily="34" charset="0"/>
                <a:ea typeface="Arial" pitchFamily="34" charset="-122"/>
                <a:cs typeface="Arial" pitchFamily="34" charset="-120"/>
              </a:rPr>
              <a:t>Adopt a routing protocol, role map, case field set, vendor standard, or prevention calendar.</a:t>
            </a:r>
            <a:endParaRPr lang="en-US" sz="1150" dirty="0"/>
          </a:p>
        </p:txBody>
      </p:sp>
      <p:sp>
        <p:nvSpPr>
          <p:cNvPr id="22" name="Shape 19"/>
          <p:cNvSpPr/>
          <p:nvPr/>
        </p:nvSpPr>
        <p:spPr>
          <a:xfrm>
            <a:off x="4965192" y="4681728"/>
            <a:ext cx="2487168" cy="0"/>
          </a:xfrm>
          <a:prstGeom prst="line">
            <a:avLst/>
          </a:prstGeom>
          <a:noFill/>
          <a:ln w="13970">
            <a:solidFill>
              <a:srgbClr val="8A949C"/>
            </a:solidFill>
            <a:prstDash val="solid"/>
          </a:ln>
        </p:spPr>
        <p:txBody>
          <a:bodyPr/>
          <a:lstStyle/>
          <a:p>
            <a:endParaRPr/>
          </a:p>
        </p:txBody>
      </p:sp>
      <p:sp>
        <p:nvSpPr>
          <p:cNvPr id="23" name="Text 20"/>
          <p:cNvSpPr/>
          <p:nvPr/>
        </p:nvSpPr>
        <p:spPr>
          <a:xfrm>
            <a:off x="5148072" y="4800600"/>
            <a:ext cx="2121408" cy="182880"/>
          </a:xfrm>
          <a:prstGeom prst="rect">
            <a:avLst/>
          </a:prstGeom>
          <a:noFill/>
          <a:ln/>
        </p:spPr>
        <p:txBody>
          <a:bodyPr wrap="square" lIns="0" tIns="0" rIns="0" bIns="0" rtlCol="0" anchor="ctr"/>
          <a:lstStyle/>
          <a:p>
            <a:pPr marL="0" indent="0" algn="ctr">
              <a:buNone/>
            </a:pPr>
            <a:r>
              <a:rPr lang="en-US" sz="850" i="1" dirty="0">
                <a:solidFill>
                  <a:srgbClr val="8A949C"/>
                </a:solidFill>
                <a:latin typeface="Arial" pitchFamily="34" charset="0"/>
                <a:ea typeface="Arial" pitchFamily="34" charset="-122"/>
                <a:cs typeface="Arial" pitchFamily="34" charset="-120"/>
              </a:rPr>
              <a:t>Write your action here</a:t>
            </a:r>
            <a:endParaRPr lang="en-US" sz="850" dirty="0"/>
          </a:p>
        </p:txBody>
      </p:sp>
      <p:sp>
        <p:nvSpPr>
          <p:cNvPr id="24" name="Shape 21"/>
          <p:cNvSpPr/>
          <p:nvPr/>
        </p:nvSpPr>
        <p:spPr>
          <a:xfrm>
            <a:off x="8302752" y="1444752"/>
            <a:ext cx="3401568" cy="3977640"/>
          </a:xfrm>
          <a:prstGeom prst="roundRect">
            <a:avLst>
              <a:gd name="adj" fmla="val 1344"/>
            </a:avLst>
          </a:prstGeom>
          <a:solidFill>
            <a:srgbClr val="FDEBD9"/>
          </a:solidFill>
          <a:ln w="15240">
            <a:solidFill>
              <a:srgbClr val="F28C28"/>
            </a:solidFill>
            <a:prstDash val="solid"/>
          </a:ln>
        </p:spPr>
        <p:txBody>
          <a:bodyPr/>
          <a:lstStyle/>
          <a:p>
            <a:endParaRPr/>
          </a:p>
        </p:txBody>
      </p:sp>
      <p:sp>
        <p:nvSpPr>
          <p:cNvPr id="25" name="Shape 22"/>
          <p:cNvSpPr/>
          <p:nvPr/>
        </p:nvSpPr>
        <p:spPr>
          <a:xfrm>
            <a:off x="8997696" y="1764792"/>
            <a:ext cx="2011680"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26" name="Text 23"/>
          <p:cNvSpPr/>
          <p:nvPr/>
        </p:nvSpPr>
        <p:spPr>
          <a:xfrm>
            <a:off x="9070848" y="1828800"/>
            <a:ext cx="1865376" cy="164592"/>
          </a:xfrm>
          <a:prstGeom prst="rect">
            <a:avLst/>
          </a:prstGeom>
          <a:noFill/>
          <a:ln/>
        </p:spPr>
        <p:txBody>
          <a:bodyPr wrap="square" lIns="0" tIns="0" rIns="0" bIns="0" rtlCol="0" anchor="ctr"/>
          <a:lstStyle/>
          <a:p>
            <a:pPr marL="0" indent="0" algn="ctr">
              <a:buNone/>
            </a:pPr>
            <a:r>
              <a:rPr lang="en-US" sz="920" b="1" dirty="0">
                <a:solidFill>
                  <a:srgbClr val="F28C28"/>
                </a:solidFill>
                <a:latin typeface="Arial" pitchFamily="34" charset="0"/>
                <a:ea typeface="Arial" pitchFamily="34" charset="-122"/>
                <a:cs typeface="Arial" pitchFamily="34" charset="-120"/>
              </a:rPr>
              <a:t>NEXT BUDGET CYCLE</a:t>
            </a:r>
            <a:endParaRPr lang="en-US" sz="920" dirty="0"/>
          </a:p>
        </p:txBody>
      </p:sp>
      <p:sp>
        <p:nvSpPr>
          <p:cNvPr id="27" name="Text 24"/>
          <p:cNvSpPr/>
          <p:nvPr/>
        </p:nvSpPr>
        <p:spPr>
          <a:xfrm>
            <a:off x="8577072" y="2487168"/>
            <a:ext cx="2852928" cy="530352"/>
          </a:xfrm>
          <a:prstGeom prst="rect">
            <a:avLst/>
          </a:prstGeom>
          <a:noFill/>
          <a:ln/>
        </p:spPr>
        <p:txBody>
          <a:bodyPr wrap="square" lIns="0" tIns="0" rIns="0" bIns="0" rtlCol="0" anchor="ctr">
            <a:normAutofit/>
          </a:bodyPr>
          <a:lstStyle/>
          <a:p>
            <a:pPr marL="0" indent="0" algn="ctr">
              <a:buNone/>
            </a:pPr>
            <a:r>
              <a:rPr lang="en-US" sz="1820" b="1" dirty="0">
                <a:solidFill>
                  <a:srgbClr val="1D2A32"/>
                </a:solidFill>
                <a:latin typeface="Arial" pitchFamily="34" charset="0"/>
                <a:ea typeface="Arial" pitchFamily="34" charset="-122"/>
                <a:cs typeface="Arial" pitchFamily="34" charset="-120"/>
              </a:rPr>
              <a:t>One structural investment</a:t>
            </a:r>
            <a:endParaRPr lang="en-US" sz="1820" dirty="0"/>
          </a:p>
        </p:txBody>
      </p:sp>
      <p:sp>
        <p:nvSpPr>
          <p:cNvPr id="28" name="Text 25"/>
          <p:cNvSpPr/>
          <p:nvPr/>
        </p:nvSpPr>
        <p:spPr>
          <a:xfrm>
            <a:off x="8650224" y="3273552"/>
            <a:ext cx="2706624" cy="1005840"/>
          </a:xfrm>
          <a:prstGeom prst="rect">
            <a:avLst/>
          </a:prstGeom>
          <a:noFill/>
          <a:ln/>
        </p:spPr>
        <p:txBody>
          <a:bodyPr wrap="square" lIns="0" tIns="0" rIns="0" bIns="0" rtlCol="0" anchor="ctr">
            <a:normAutofit/>
          </a:bodyPr>
          <a:lstStyle/>
          <a:p>
            <a:pPr marL="0" indent="0" algn="ctr">
              <a:buNone/>
            </a:pPr>
            <a:r>
              <a:rPr lang="en-US" sz="1150" dirty="0">
                <a:solidFill>
                  <a:srgbClr val="5C6670"/>
                </a:solidFill>
                <a:latin typeface="Arial" pitchFamily="34" charset="0"/>
                <a:ea typeface="Arial" pitchFamily="34" charset="-122"/>
                <a:cs typeface="Arial" pitchFamily="34" charset="-120"/>
              </a:rPr>
              <a:t>Staffing, case management technology, external capacity, training, or dedicated prevention support.</a:t>
            </a:r>
            <a:endParaRPr lang="en-US" sz="1150" dirty="0"/>
          </a:p>
        </p:txBody>
      </p:sp>
      <p:sp>
        <p:nvSpPr>
          <p:cNvPr id="29" name="Shape 26"/>
          <p:cNvSpPr/>
          <p:nvPr/>
        </p:nvSpPr>
        <p:spPr>
          <a:xfrm>
            <a:off x="8759952" y="4681728"/>
            <a:ext cx="2487168" cy="0"/>
          </a:xfrm>
          <a:prstGeom prst="line">
            <a:avLst/>
          </a:prstGeom>
          <a:noFill/>
          <a:ln w="13970">
            <a:solidFill>
              <a:srgbClr val="8A949C"/>
            </a:solidFill>
            <a:prstDash val="solid"/>
          </a:ln>
        </p:spPr>
        <p:txBody>
          <a:bodyPr/>
          <a:lstStyle/>
          <a:p>
            <a:endParaRPr/>
          </a:p>
        </p:txBody>
      </p:sp>
      <p:sp>
        <p:nvSpPr>
          <p:cNvPr id="30" name="Text 27"/>
          <p:cNvSpPr/>
          <p:nvPr/>
        </p:nvSpPr>
        <p:spPr>
          <a:xfrm>
            <a:off x="8942832" y="4800600"/>
            <a:ext cx="2121408" cy="182880"/>
          </a:xfrm>
          <a:prstGeom prst="rect">
            <a:avLst/>
          </a:prstGeom>
          <a:noFill/>
          <a:ln/>
        </p:spPr>
        <p:txBody>
          <a:bodyPr wrap="square" lIns="0" tIns="0" rIns="0" bIns="0" rtlCol="0" anchor="ctr"/>
          <a:lstStyle/>
          <a:p>
            <a:pPr marL="0" indent="0" algn="ctr">
              <a:buNone/>
            </a:pPr>
            <a:r>
              <a:rPr lang="en-US" sz="850" i="1" dirty="0">
                <a:solidFill>
                  <a:srgbClr val="8A949C"/>
                </a:solidFill>
                <a:latin typeface="Arial" pitchFamily="34" charset="0"/>
                <a:ea typeface="Arial" pitchFamily="34" charset="-122"/>
                <a:cs typeface="Arial" pitchFamily="34" charset="-120"/>
              </a:rPr>
              <a:t>Write your action here</a:t>
            </a:r>
            <a:endParaRPr lang="en-US" sz="850" dirty="0"/>
          </a:p>
        </p:txBody>
      </p:sp>
      <p:sp>
        <p:nvSpPr>
          <p:cNvPr id="31" name="Shape 28"/>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2" name="Text 29"/>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A plan becomes credible when every action has an owner, a date, and a decision forum.</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004D50"/>
        </a:solidFill>
        <a:effectLst/>
      </p:bgPr>
    </p:bg>
    <p:spTree>
      <p:nvGrpSpPr>
        <p:cNvPr id="1" name=""/>
        <p:cNvGrpSpPr/>
        <p:nvPr/>
      </p:nvGrpSpPr>
      <p:grpSpPr>
        <a:xfrm>
          <a:off x="0" y="0"/>
          <a:ext cx="0" cy="0"/>
          <a:chOff x="0" y="0"/>
          <a:chExt cx="0" cy="0"/>
        </a:xfrm>
      </p:grpSpPr>
      <p:pic>
        <p:nvPicPr>
          <p:cNvPr id="2" name="Image 0" descr="Decorative wave bands"/>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4617720"/>
            <a:ext cx="12191695" cy="2240280"/>
          </a:xfrm>
          <a:prstGeom prst="rect">
            <a:avLst/>
          </a:prstGeom>
        </p:spPr>
      </p:pic>
      <p:pic>
        <p:nvPicPr>
          <p:cNvPr id="3" name="Image 1" descr="BBK logo mark"/>
          <p:cNvPicPr>
            <a:picLocks noChangeAspect="1"/>
          </p:cNvPicPr>
          <p:nvPr/>
        </p:nvPicPr>
        <p:blipFill>
          <a:blip r:embed="rId5"/>
          <a:stretch>
            <a:fillRect/>
          </a:stretch>
        </p:blipFill>
        <p:spPr>
          <a:xfrm>
            <a:off x="505727" y="457200"/>
            <a:ext cx="561315" cy="566928"/>
          </a:xfrm>
          <a:prstGeom prst="rect">
            <a:avLst/>
          </a:prstGeom>
        </p:spPr>
      </p:pic>
      <p:sp>
        <p:nvSpPr>
          <p:cNvPr id="4" name="Text 0"/>
          <p:cNvSpPr/>
          <p:nvPr/>
        </p:nvSpPr>
        <p:spPr>
          <a:xfrm>
            <a:off x="658368" y="1298448"/>
            <a:ext cx="4297680" cy="713232"/>
          </a:xfrm>
          <a:prstGeom prst="rect">
            <a:avLst/>
          </a:prstGeom>
          <a:noFill/>
          <a:ln/>
        </p:spPr>
        <p:txBody>
          <a:bodyPr wrap="square" lIns="0" tIns="0" rIns="0" bIns="0" rtlCol="0" anchor="ctr"/>
          <a:lstStyle/>
          <a:p>
            <a:pPr marL="0" indent="0">
              <a:buNone/>
            </a:pPr>
            <a:r>
              <a:rPr lang="en-US" sz="3900" b="1" dirty="0">
                <a:solidFill>
                  <a:srgbClr val="FFFFFF"/>
                </a:solidFill>
                <a:latin typeface="Arial" pitchFamily="34" charset="0"/>
                <a:ea typeface="Arial" pitchFamily="34" charset="-122"/>
                <a:cs typeface="Arial" pitchFamily="34" charset="-120"/>
              </a:rPr>
              <a:t>Questions?</a:t>
            </a:r>
            <a:endParaRPr lang="en-US" sz="3900" dirty="0"/>
          </a:p>
        </p:txBody>
      </p:sp>
      <p:sp>
        <p:nvSpPr>
          <p:cNvPr id="5" name="Text 1"/>
          <p:cNvSpPr/>
          <p:nvPr/>
        </p:nvSpPr>
        <p:spPr>
          <a:xfrm>
            <a:off x="685800" y="2258568"/>
            <a:ext cx="9692640" cy="822960"/>
          </a:xfrm>
          <a:prstGeom prst="rect">
            <a:avLst/>
          </a:prstGeom>
          <a:noFill/>
          <a:ln/>
        </p:spPr>
        <p:txBody>
          <a:bodyPr wrap="square" lIns="0" tIns="0" rIns="0" bIns="0" rtlCol="0" anchor="ctr">
            <a:normAutofit/>
          </a:bodyPr>
          <a:lstStyle/>
          <a:p>
            <a:pPr marL="0" indent="0">
              <a:buNone/>
            </a:pPr>
            <a:r>
              <a:rPr lang="en-US" sz="2400" b="1" dirty="0">
                <a:solidFill>
                  <a:srgbClr val="9FD1CF"/>
                </a:solidFill>
                <a:latin typeface="Arial" pitchFamily="34" charset="0"/>
                <a:ea typeface="Arial" pitchFamily="34" charset="-122"/>
                <a:cs typeface="Arial" pitchFamily="34" charset="-120"/>
              </a:rPr>
              <a:t>System reform may take time. Institutional clarity can start Monday.</a:t>
            </a:r>
            <a:endParaRPr lang="en-US" sz="2400" dirty="0"/>
          </a:p>
        </p:txBody>
      </p:sp>
      <p:sp>
        <p:nvSpPr>
          <p:cNvPr id="6" name="Shape 2"/>
          <p:cNvSpPr/>
          <p:nvPr/>
        </p:nvSpPr>
        <p:spPr>
          <a:xfrm>
            <a:off x="713232" y="3767328"/>
            <a:ext cx="566928" cy="566928"/>
          </a:xfrm>
          <a:prstGeom prst="ellipse">
            <a:avLst/>
          </a:prstGeom>
          <a:solidFill>
            <a:srgbClr val="F28C28"/>
          </a:solidFill>
          <a:ln w="12700">
            <a:solidFill>
              <a:srgbClr val="F28C28"/>
            </a:solidFill>
            <a:prstDash val="solid"/>
          </a:ln>
        </p:spPr>
        <p:txBody>
          <a:bodyPr/>
          <a:lstStyle/>
          <a:p>
            <a:endParaRPr/>
          </a:p>
        </p:txBody>
      </p:sp>
      <p:sp>
        <p:nvSpPr>
          <p:cNvPr id="7" name="Text 3"/>
          <p:cNvSpPr/>
          <p:nvPr/>
        </p:nvSpPr>
        <p:spPr>
          <a:xfrm>
            <a:off x="713232" y="3926068"/>
            <a:ext cx="566928" cy="158740"/>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W</a:t>
            </a:r>
            <a:endParaRPr lang="en-US" sz="1050" dirty="0"/>
          </a:p>
        </p:txBody>
      </p:sp>
      <p:sp>
        <p:nvSpPr>
          <p:cNvPr id="8" name="Text 4"/>
          <p:cNvSpPr/>
          <p:nvPr/>
        </p:nvSpPr>
        <p:spPr>
          <a:xfrm>
            <a:off x="1408176" y="3922776"/>
            <a:ext cx="1005840" cy="219456"/>
          </a:xfrm>
          <a:prstGeom prst="rect">
            <a:avLst/>
          </a:prstGeom>
          <a:noFill/>
          <a:ln/>
        </p:spPr>
        <p:txBody>
          <a:bodyPr wrap="square" lIns="0" tIns="0" rIns="0" bIns="0" rtlCol="0" anchor="ctr">
            <a:normAutofit/>
          </a:bodyPr>
          <a:lstStyle/>
          <a:p>
            <a:pPr marL="0" indent="0">
              <a:buNone/>
            </a:pPr>
            <a:r>
              <a:rPr lang="en-US" sz="930" b="1" dirty="0">
                <a:solidFill>
                  <a:srgbClr val="FFFFFF"/>
                </a:solidFill>
                <a:latin typeface="Arial" pitchFamily="34" charset="0"/>
                <a:ea typeface="Arial" pitchFamily="34" charset="-122"/>
                <a:cs typeface="Arial" pitchFamily="34" charset="-120"/>
              </a:rPr>
              <a:t>Baseline</a:t>
            </a:r>
            <a:endParaRPr lang="en-US" sz="930" dirty="0"/>
          </a:p>
        </p:txBody>
      </p:sp>
      <p:sp>
        <p:nvSpPr>
          <p:cNvPr id="9" name="Shape 5"/>
          <p:cNvSpPr/>
          <p:nvPr/>
        </p:nvSpPr>
        <p:spPr>
          <a:xfrm>
            <a:off x="2505456" y="3767328"/>
            <a:ext cx="566928" cy="566928"/>
          </a:xfrm>
          <a:prstGeom prst="ellipse">
            <a:avLst/>
          </a:prstGeom>
          <a:solidFill>
            <a:srgbClr val="9FD1CF"/>
          </a:solidFill>
          <a:ln w="12700">
            <a:solidFill>
              <a:srgbClr val="9FD1CF"/>
            </a:solidFill>
            <a:prstDash val="solid"/>
          </a:ln>
        </p:spPr>
        <p:txBody>
          <a:bodyPr/>
          <a:lstStyle/>
          <a:p>
            <a:endParaRPr/>
          </a:p>
        </p:txBody>
      </p:sp>
      <p:sp>
        <p:nvSpPr>
          <p:cNvPr id="10" name="Text 6"/>
          <p:cNvSpPr/>
          <p:nvPr/>
        </p:nvSpPr>
        <p:spPr>
          <a:xfrm>
            <a:off x="2505456" y="3926068"/>
            <a:ext cx="566928" cy="158740"/>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A</a:t>
            </a:r>
            <a:endParaRPr lang="en-US" sz="1050" dirty="0"/>
          </a:p>
        </p:txBody>
      </p:sp>
      <p:sp>
        <p:nvSpPr>
          <p:cNvPr id="11" name="Text 7"/>
          <p:cNvSpPr/>
          <p:nvPr/>
        </p:nvSpPr>
        <p:spPr>
          <a:xfrm>
            <a:off x="3200400" y="3922776"/>
            <a:ext cx="1005840" cy="219456"/>
          </a:xfrm>
          <a:prstGeom prst="rect">
            <a:avLst/>
          </a:prstGeom>
          <a:noFill/>
          <a:ln/>
        </p:spPr>
        <p:txBody>
          <a:bodyPr wrap="square" lIns="0" tIns="0" rIns="0" bIns="0" rtlCol="0" anchor="ctr">
            <a:normAutofit/>
          </a:bodyPr>
          <a:lstStyle/>
          <a:p>
            <a:pPr marL="0" indent="0">
              <a:buNone/>
            </a:pPr>
            <a:r>
              <a:rPr lang="en-US" sz="930" b="1" dirty="0">
                <a:solidFill>
                  <a:srgbClr val="FFFFFF"/>
                </a:solidFill>
                <a:latin typeface="Arial" pitchFamily="34" charset="0"/>
                <a:ea typeface="Arial" pitchFamily="34" charset="-122"/>
                <a:cs typeface="Arial" pitchFamily="34" charset="-120"/>
              </a:rPr>
              <a:t>Ownership</a:t>
            </a:r>
            <a:endParaRPr lang="en-US" sz="930" dirty="0"/>
          </a:p>
        </p:txBody>
      </p:sp>
      <p:sp>
        <p:nvSpPr>
          <p:cNvPr id="12" name="Shape 8"/>
          <p:cNvSpPr/>
          <p:nvPr/>
        </p:nvSpPr>
        <p:spPr>
          <a:xfrm>
            <a:off x="4297680" y="3767328"/>
            <a:ext cx="566928" cy="566928"/>
          </a:xfrm>
          <a:prstGeom prst="ellipse">
            <a:avLst/>
          </a:prstGeom>
          <a:solidFill>
            <a:srgbClr val="F28C28"/>
          </a:solidFill>
          <a:ln w="12700">
            <a:solidFill>
              <a:srgbClr val="F28C28"/>
            </a:solidFill>
            <a:prstDash val="solid"/>
          </a:ln>
        </p:spPr>
        <p:txBody>
          <a:bodyPr/>
          <a:lstStyle/>
          <a:p>
            <a:endParaRPr/>
          </a:p>
        </p:txBody>
      </p:sp>
      <p:sp>
        <p:nvSpPr>
          <p:cNvPr id="13" name="Text 9"/>
          <p:cNvSpPr/>
          <p:nvPr/>
        </p:nvSpPr>
        <p:spPr>
          <a:xfrm>
            <a:off x="4297680" y="3926068"/>
            <a:ext cx="566928" cy="158740"/>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V</a:t>
            </a:r>
            <a:endParaRPr lang="en-US" sz="1050" dirty="0"/>
          </a:p>
        </p:txBody>
      </p:sp>
      <p:sp>
        <p:nvSpPr>
          <p:cNvPr id="14" name="Text 10"/>
          <p:cNvSpPr/>
          <p:nvPr/>
        </p:nvSpPr>
        <p:spPr>
          <a:xfrm>
            <a:off x="4992624" y="3922776"/>
            <a:ext cx="1005840" cy="219456"/>
          </a:xfrm>
          <a:prstGeom prst="rect">
            <a:avLst/>
          </a:prstGeom>
          <a:noFill/>
          <a:ln/>
        </p:spPr>
        <p:txBody>
          <a:bodyPr wrap="square" lIns="0" tIns="0" rIns="0" bIns="0" rtlCol="0" anchor="ctr">
            <a:normAutofit/>
          </a:bodyPr>
          <a:lstStyle/>
          <a:p>
            <a:pPr marL="0" indent="0">
              <a:buNone/>
            </a:pPr>
            <a:r>
              <a:rPr lang="en-US" sz="930" b="1" dirty="0">
                <a:solidFill>
                  <a:srgbClr val="FFFFFF"/>
                </a:solidFill>
                <a:latin typeface="Arial" pitchFamily="34" charset="0"/>
                <a:ea typeface="Arial" pitchFamily="34" charset="-122"/>
                <a:cs typeface="Arial" pitchFamily="34" charset="-120"/>
              </a:rPr>
              <a:t>Case flow</a:t>
            </a:r>
            <a:endParaRPr lang="en-US" sz="930" dirty="0"/>
          </a:p>
        </p:txBody>
      </p:sp>
      <p:sp>
        <p:nvSpPr>
          <p:cNvPr id="15" name="Shape 11"/>
          <p:cNvSpPr/>
          <p:nvPr/>
        </p:nvSpPr>
        <p:spPr>
          <a:xfrm>
            <a:off x="6089904" y="3767328"/>
            <a:ext cx="566928" cy="566928"/>
          </a:xfrm>
          <a:prstGeom prst="ellipse">
            <a:avLst/>
          </a:prstGeom>
          <a:solidFill>
            <a:srgbClr val="9FD1CF"/>
          </a:solidFill>
          <a:ln w="12700">
            <a:solidFill>
              <a:srgbClr val="9FD1CF"/>
            </a:solidFill>
            <a:prstDash val="solid"/>
          </a:ln>
        </p:spPr>
        <p:txBody>
          <a:bodyPr/>
          <a:lstStyle/>
          <a:p>
            <a:endParaRPr/>
          </a:p>
        </p:txBody>
      </p:sp>
      <p:sp>
        <p:nvSpPr>
          <p:cNvPr id="16" name="Text 12"/>
          <p:cNvSpPr/>
          <p:nvPr/>
        </p:nvSpPr>
        <p:spPr>
          <a:xfrm>
            <a:off x="6089904" y="3926068"/>
            <a:ext cx="566928" cy="158740"/>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E</a:t>
            </a:r>
            <a:endParaRPr lang="en-US" sz="1050" dirty="0"/>
          </a:p>
        </p:txBody>
      </p:sp>
      <p:sp>
        <p:nvSpPr>
          <p:cNvPr id="17" name="Text 13"/>
          <p:cNvSpPr/>
          <p:nvPr/>
        </p:nvSpPr>
        <p:spPr>
          <a:xfrm>
            <a:off x="6784848" y="3922776"/>
            <a:ext cx="1005840" cy="219456"/>
          </a:xfrm>
          <a:prstGeom prst="rect">
            <a:avLst/>
          </a:prstGeom>
          <a:noFill/>
          <a:ln/>
        </p:spPr>
        <p:txBody>
          <a:bodyPr wrap="square" lIns="0" tIns="0" rIns="0" bIns="0" rtlCol="0" anchor="ctr">
            <a:normAutofit/>
          </a:bodyPr>
          <a:lstStyle/>
          <a:p>
            <a:pPr marL="0" indent="0">
              <a:buNone/>
            </a:pPr>
            <a:r>
              <a:rPr lang="en-US" sz="930" b="1" dirty="0">
                <a:solidFill>
                  <a:srgbClr val="FFFFFF"/>
                </a:solidFill>
                <a:latin typeface="Arial" pitchFamily="34" charset="0"/>
                <a:ea typeface="Arial" pitchFamily="34" charset="-122"/>
                <a:cs typeface="Arial" pitchFamily="34" charset="-120"/>
              </a:rPr>
              <a:t>Capacity</a:t>
            </a:r>
            <a:endParaRPr lang="en-US" sz="930" dirty="0"/>
          </a:p>
        </p:txBody>
      </p:sp>
      <p:sp>
        <p:nvSpPr>
          <p:cNvPr id="18" name="Shape 14"/>
          <p:cNvSpPr/>
          <p:nvPr/>
        </p:nvSpPr>
        <p:spPr>
          <a:xfrm>
            <a:off x="7882128" y="3767328"/>
            <a:ext cx="566928" cy="566928"/>
          </a:xfrm>
          <a:prstGeom prst="ellipse">
            <a:avLst/>
          </a:prstGeom>
          <a:solidFill>
            <a:srgbClr val="F28C28"/>
          </a:solidFill>
          <a:ln w="12700">
            <a:solidFill>
              <a:srgbClr val="F28C28"/>
            </a:solidFill>
            <a:prstDash val="solid"/>
          </a:ln>
        </p:spPr>
        <p:txBody>
          <a:bodyPr/>
          <a:lstStyle/>
          <a:p>
            <a:endParaRPr/>
          </a:p>
        </p:txBody>
      </p:sp>
      <p:sp>
        <p:nvSpPr>
          <p:cNvPr id="19" name="Text 15"/>
          <p:cNvSpPr/>
          <p:nvPr/>
        </p:nvSpPr>
        <p:spPr>
          <a:xfrm>
            <a:off x="7882128" y="3926068"/>
            <a:ext cx="566928" cy="158740"/>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S</a:t>
            </a:r>
            <a:endParaRPr lang="en-US" sz="1050" dirty="0"/>
          </a:p>
        </p:txBody>
      </p:sp>
      <p:sp>
        <p:nvSpPr>
          <p:cNvPr id="20" name="Text 16"/>
          <p:cNvSpPr/>
          <p:nvPr/>
        </p:nvSpPr>
        <p:spPr>
          <a:xfrm>
            <a:off x="8577072" y="3922776"/>
            <a:ext cx="1005840" cy="219456"/>
          </a:xfrm>
          <a:prstGeom prst="rect">
            <a:avLst/>
          </a:prstGeom>
          <a:noFill/>
          <a:ln/>
        </p:spPr>
        <p:txBody>
          <a:bodyPr wrap="square" lIns="0" tIns="0" rIns="0" bIns="0" rtlCol="0" anchor="ctr">
            <a:normAutofit/>
          </a:bodyPr>
          <a:lstStyle/>
          <a:p>
            <a:pPr marL="0" indent="0">
              <a:buNone/>
            </a:pPr>
            <a:r>
              <a:rPr lang="en-US" sz="930" b="1" dirty="0">
                <a:solidFill>
                  <a:srgbClr val="FFFFFF"/>
                </a:solidFill>
                <a:latin typeface="Arial" pitchFamily="34" charset="0"/>
                <a:ea typeface="Arial" pitchFamily="34" charset="-122"/>
                <a:cs typeface="Arial" pitchFamily="34" charset="-120"/>
              </a:rPr>
              <a:t>Sustainability</a:t>
            </a:r>
            <a:endParaRPr lang="en-US" sz="930" dirty="0"/>
          </a:p>
        </p:txBody>
      </p:sp>
      <p:sp>
        <p:nvSpPr>
          <p:cNvPr id="21" name="Text 17"/>
          <p:cNvSpPr/>
          <p:nvPr/>
        </p:nvSpPr>
        <p:spPr>
          <a:xfrm>
            <a:off x="722376" y="5193792"/>
            <a:ext cx="4160520" cy="237744"/>
          </a:xfrm>
          <a:prstGeom prst="rect">
            <a:avLst/>
          </a:prstGeom>
          <a:noFill/>
          <a:ln/>
        </p:spPr>
        <p:txBody>
          <a:bodyPr wrap="square" lIns="0" tIns="0" rIns="0" bIns="0" rtlCol="0" anchor="ctr"/>
          <a:lstStyle/>
          <a:p>
            <a:pPr marL="0" indent="0">
              <a:buNone/>
            </a:pPr>
            <a:r>
              <a:rPr lang="en-US" sz="1020" dirty="0">
                <a:solidFill>
                  <a:srgbClr val="FFFFFF"/>
                </a:solidFill>
                <a:latin typeface="Arial" pitchFamily="34" charset="0"/>
                <a:ea typeface="Arial" pitchFamily="34" charset="-122"/>
                <a:cs typeface="Arial" pitchFamily="34" charset="-120"/>
              </a:rPr>
              <a:t>Michael Travis  |  michael.travis@bbklaw.com</a:t>
            </a:r>
            <a:endParaRPr lang="en-US" sz="1020" dirty="0"/>
          </a:p>
        </p:txBody>
      </p:sp>
      <p:sp>
        <p:nvSpPr>
          <p:cNvPr id="22" name="Text 18"/>
          <p:cNvSpPr/>
          <p:nvPr/>
        </p:nvSpPr>
        <p:spPr>
          <a:xfrm>
            <a:off x="722376" y="5513832"/>
            <a:ext cx="5303520" cy="237744"/>
          </a:xfrm>
          <a:prstGeom prst="rect">
            <a:avLst/>
          </a:prstGeom>
          <a:noFill/>
          <a:ln/>
        </p:spPr>
        <p:txBody>
          <a:bodyPr wrap="square" lIns="0" tIns="0" rIns="0" bIns="0" rtlCol="0" anchor="ctr"/>
          <a:lstStyle/>
          <a:p>
            <a:pPr marL="0" indent="0">
              <a:buNone/>
            </a:pPr>
            <a:r>
              <a:rPr lang="en-US" sz="1020" dirty="0">
                <a:solidFill>
                  <a:srgbClr val="FFFFFF"/>
                </a:solidFill>
                <a:latin typeface="Arial" pitchFamily="34" charset="0"/>
                <a:ea typeface="Arial" pitchFamily="34" charset="-122"/>
                <a:cs typeface="Arial" pitchFamily="34" charset="-120"/>
              </a:rPr>
              <a:t>Lauren Elan Helsper, Ed.D.  |  Antelope Valley College</a:t>
            </a:r>
            <a:endParaRPr lang="en-US" sz="1020" dirty="0"/>
          </a:p>
        </p:txBody>
      </p:sp>
      <p:sp>
        <p:nvSpPr>
          <p:cNvPr id="23" name="Text 19"/>
          <p:cNvSpPr/>
          <p:nvPr/>
        </p:nvSpPr>
        <p:spPr>
          <a:xfrm>
            <a:off x="685800" y="4526280"/>
            <a:ext cx="10561320" cy="457200"/>
          </a:xfrm>
          <a:prstGeom prst="rect">
            <a:avLst/>
          </a:prstGeom>
          <a:noFill/>
          <a:ln/>
        </p:spPr>
        <p:txBody>
          <a:bodyPr wrap="square" lIns="0" tIns="0" rIns="0" bIns="0" rtlCol="0" anchor="ctr">
            <a:normAutofit/>
          </a:bodyPr>
          <a:lstStyle/>
          <a:p>
            <a:pPr marL="0" indent="0">
              <a:buNone/>
            </a:pPr>
            <a:r>
              <a:rPr lang="en-US" sz="800" dirty="0">
                <a:solidFill>
                  <a:srgbClr val="FFFFFF"/>
                </a:solidFill>
                <a:latin typeface="Arial" pitchFamily="34" charset="0"/>
                <a:ea typeface="Arial" pitchFamily="34" charset="-122"/>
                <a:cs typeface="Arial" pitchFamily="34" charset="-120"/>
              </a:rPr>
              <a:t>DISCLAIMER: This presentation is for educational purposes and is not legal advice. Facts, local policy, collective bargaining obligations, and future legal developments may affect any analysis. Audio or video recording is prohibited without prior consent. © 2026 Best Best &amp; Krieger LLP</a:t>
            </a:r>
            <a:endParaRPr lang="en-US" sz="800" dirty="0"/>
          </a:p>
        </p:txBody>
      </p:sp>
      <p:sp>
        <p:nvSpPr>
          <p:cNvPr id="24" name="Text 20"/>
          <p:cNvSpPr/>
          <p:nvPr/>
        </p:nvSpPr>
        <p:spPr>
          <a:xfrm>
            <a:off x="11631168" y="6547104"/>
            <a:ext cx="274320" cy="128016"/>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30</a:t>
            </a:r>
            <a:endParaRPr lang="en-US" sz="67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9">
    <p:bg>
      <p:bgPr>
        <a:solidFill>
          <a:srgbClr val="004D50"/>
        </a:solidFill>
        <a:effectLst/>
      </p:bgPr>
    </p:bg>
    <p:spTree>
      <p:nvGrpSpPr>
        <p:cNvPr id="1" name=""/>
        <p:cNvGrpSpPr/>
        <p:nvPr/>
      </p:nvGrpSpPr>
      <p:grpSpPr>
        <a:xfrm>
          <a:off x="0" y="0"/>
          <a:ext cx="0" cy="0"/>
          <a:chOff x="0" y="0"/>
          <a:chExt cx="0" cy="0"/>
        </a:xfrm>
      </p:grpSpPr>
      <p:pic>
        <p:nvPicPr>
          <p:cNvPr id="2" name="Image 0" descr="Decorative wave bands"/>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4709160"/>
            <a:ext cx="12191695" cy="2148840"/>
          </a:xfrm>
          <a:prstGeom prst="rect">
            <a:avLst/>
          </a:prstGeom>
        </p:spPr>
      </p:pic>
      <p:sp>
        <p:nvSpPr>
          <p:cNvPr id="3" name="Text 0"/>
          <p:cNvSpPr/>
          <p:nvPr/>
        </p:nvSpPr>
        <p:spPr>
          <a:xfrm>
            <a:off x="603504" y="576072"/>
            <a:ext cx="960120" cy="566928"/>
          </a:xfrm>
          <a:prstGeom prst="rect">
            <a:avLst/>
          </a:prstGeom>
          <a:noFill/>
          <a:ln/>
        </p:spPr>
        <p:txBody>
          <a:bodyPr wrap="square" lIns="0" tIns="0" rIns="0" bIns="0" rtlCol="0" anchor="ctr"/>
          <a:lstStyle/>
          <a:p>
            <a:pPr marL="0" indent="0">
              <a:buNone/>
            </a:pPr>
            <a:r>
              <a:rPr lang="en-US" sz="3200" b="1" dirty="0">
                <a:solidFill>
                  <a:srgbClr val="F28C28"/>
                </a:solidFill>
                <a:latin typeface="Arial" pitchFamily="34" charset="0"/>
                <a:ea typeface="Arial" pitchFamily="34" charset="-122"/>
                <a:cs typeface="Arial" pitchFamily="34" charset="-120"/>
              </a:rPr>
              <a:t>A</a:t>
            </a:r>
            <a:endParaRPr lang="en-US" sz="3200" dirty="0"/>
          </a:p>
        </p:txBody>
      </p:sp>
      <p:sp>
        <p:nvSpPr>
          <p:cNvPr id="4" name="Text 1"/>
          <p:cNvSpPr/>
          <p:nvPr/>
        </p:nvSpPr>
        <p:spPr>
          <a:xfrm>
            <a:off x="603504" y="1335024"/>
            <a:ext cx="10012680" cy="1188720"/>
          </a:xfrm>
          <a:prstGeom prst="rect">
            <a:avLst/>
          </a:prstGeom>
          <a:noFill/>
          <a:ln/>
        </p:spPr>
        <p:txBody>
          <a:bodyPr wrap="square" lIns="0" tIns="0" rIns="0" bIns="0" rtlCol="0" anchor="ctr">
            <a:normAutofit/>
          </a:bodyPr>
          <a:lstStyle/>
          <a:p>
            <a:pPr marL="0" indent="0">
              <a:buNone/>
            </a:pPr>
            <a:r>
              <a:rPr lang="en-US" sz="3300" b="1" dirty="0">
                <a:solidFill>
                  <a:srgbClr val="FFFFFF"/>
                </a:solidFill>
                <a:latin typeface="Arial" pitchFamily="34" charset="0"/>
                <a:ea typeface="Arial" pitchFamily="34" charset="-122"/>
                <a:cs typeface="Arial" pitchFamily="34" charset="-120"/>
              </a:rPr>
              <a:t>Appendix and Implementation Tools</a:t>
            </a:r>
            <a:endParaRPr lang="en-US" sz="3300" dirty="0"/>
          </a:p>
        </p:txBody>
      </p:sp>
      <p:sp>
        <p:nvSpPr>
          <p:cNvPr id="5" name="Text 2"/>
          <p:cNvSpPr/>
          <p:nvPr/>
        </p:nvSpPr>
        <p:spPr>
          <a:xfrm>
            <a:off x="640080" y="2779776"/>
            <a:ext cx="9235440" cy="640080"/>
          </a:xfrm>
          <a:prstGeom prst="rect">
            <a:avLst/>
          </a:prstGeom>
          <a:noFill/>
          <a:ln/>
        </p:spPr>
        <p:txBody>
          <a:bodyPr wrap="square" lIns="0" tIns="0" rIns="0" bIns="0" rtlCol="0" anchor="ctr">
            <a:normAutofit/>
          </a:bodyPr>
          <a:lstStyle/>
          <a:p>
            <a:pPr marL="0" indent="0">
              <a:buNone/>
            </a:pPr>
            <a:r>
              <a:rPr lang="en-US" sz="1620" dirty="0">
                <a:solidFill>
                  <a:srgbClr val="DCE9E9"/>
                </a:solidFill>
                <a:latin typeface="Arial" pitchFamily="34" charset="0"/>
                <a:ea typeface="Arial" pitchFamily="34" charset="-122"/>
                <a:cs typeface="Arial" pitchFamily="34" charset="-120"/>
              </a:rPr>
              <a:t>Reference slides for policy review, role mapping, case controls, providers, and dashboards.</a:t>
            </a:r>
            <a:endParaRPr lang="en-US" sz="1620" dirty="0"/>
          </a:p>
        </p:txBody>
      </p:sp>
      <p:pic>
        <p:nvPicPr>
          <p:cNvPr id="6" name="Image 1" descr="BBK logo mark"/>
          <p:cNvPicPr>
            <a:picLocks noChangeAspect="1"/>
          </p:cNvPicPr>
          <p:nvPr/>
        </p:nvPicPr>
        <p:blipFill>
          <a:blip r:embed="rId5"/>
          <a:stretch>
            <a:fillRect/>
          </a:stretch>
        </p:blipFill>
        <p:spPr>
          <a:xfrm>
            <a:off x="11267898" y="347472"/>
            <a:ext cx="497941" cy="502920"/>
          </a:xfrm>
          <a:prstGeom prst="rect">
            <a:avLst/>
          </a:prstGeom>
        </p:spPr>
      </p:pic>
      <p:sp>
        <p:nvSpPr>
          <p:cNvPr id="7" name="Text 3"/>
          <p:cNvSpPr/>
          <p:nvPr/>
        </p:nvSpPr>
        <p:spPr>
          <a:xfrm>
            <a:off x="274320" y="6537960"/>
            <a:ext cx="1097280" cy="128016"/>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4"/>
          <p:cNvSpPr/>
          <p:nvPr/>
        </p:nvSpPr>
        <p:spPr>
          <a:xfrm>
            <a:off x="11667744" y="6537960"/>
            <a:ext cx="228600" cy="128016"/>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31</a:t>
            </a:r>
            <a:endParaRPr lang="en-US" sz="67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Detailed Report Findings for Institutional Self Assessment</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32</a:t>
            </a:r>
            <a:endParaRPr lang="en-US" sz="670" dirty="0"/>
          </a:p>
        </p:txBody>
      </p:sp>
      <p:sp>
        <p:nvSpPr>
          <p:cNvPr id="10" name="Shape 7"/>
          <p:cNvSpPr/>
          <p:nvPr/>
        </p:nvSpPr>
        <p:spPr>
          <a:xfrm>
            <a:off x="731520" y="1371600"/>
            <a:ext cx="2103120" cy="484632"/>
          </a:xfrm>
          <a:prstGeom prst="rect">
            <a:avLst/>
          </a:prstGeom>
          <a:solidFill>
            <a:srgbClr val="004D50"/>
          </a:solidFill>
          <a:ln w="12700">
            <a:solidFill>
              <a:srgbClr val="FFFFFF"/>
            </a:solidFill>
            <a:prstDash val="solid"/>
          </a:ln>
        </p:spPr>
        <p:txBody>
          <a:bodyPr/>
          <a:lstStyle/>
          <a:p>
            <a:endParaRPr/>
          </a:p>
        </p:txBody>
      </p:sp>
      <p:sp>
        <p:nvSpPr>
          <p:cNvPr id="11" name="Shape 8"/>
          <p:cNvSpPr/>
          <p:nvPr/>
        </p:nvSpPr>
        <p:spPr>
          <a:xfrm>
            <a:off x="2834640" y="1371600"/>
            <a:ext cx="8531352" cy="484632"/>
          </a:xfrm>
          <a:prstGeom prst="rect">
            <a:avLst/>
          </a:prstGeom>
          <a:solidFill>
            <a:srgbClr val="006E72"/>
          </a:solidFill>
          <a:ln w="12700">
            <a:solidFill>
              <a:srgbClr val="FFFFFF"/>
            </a:solidFill>
            <a:prstDash val="solid"/>
          </a:ln>
        </p:spPr>
        <p:txBody>
          <a:bodyPr/>
          <a:lstStyle/>
          <a:p>
            <a:endParaRPr/>
          </a:p>
        </p:txBody>
      </p:sp>
      <p:sp>
        <p:nvSpPr>
          <p:cNvPr id="12" name="Text 9"/>
          <p:cNvSpPr/>
          <p:nvPr/>
        </p:nvSpPr>
        <p:spPr>
          <a:xfrm>
            <a:off x="822960" y="1527048"/>
            <a:ext cx="1920240" cy="146304"/>
          </a:xfrm>
          <a:prstGeom prst="rect">
            <a:avLst/>
          </a:prstGeom>
          <a:noFill/>
          <a:ln/>
        </p:spPr>
        <p:txBody>
          <a:bodyPr wrap="square" lIns="0" tIns="0" rIns="0" bIns="0" rtlCol="0" anchor="ctr"/>
          <a:lstStyle/>
          <a:p>
            <a:pPr marL="0" indent="0" algn="ctr">
              <a:buNone/>
            </a:pPr>
            <a:r>
              <a:rPr lang="en-US" sz="920" b="1" dirty="0">
                <a:solidFill>
                  <a:srgbClr val="FFFFFF"/>
                </a:solidFill>
                <a:latin typeface="Arial" pitchFamily="34" charset="0"/>
                <a:ea typeface="Arial" pitchFamily="34" charset="-122"/>
                <a:cs typeface="Arial" pitchFamily="34" charset="-120"/>
              </a:rPr>
              <a:t>AREA</a:t>
            </a:r>
            <a:endParaRPr lang="en-US" sz="920" dirty="0"/>
          </a:p>
        </p:txBody>
      </p:sp>
      <p:sp>
        <p:nvSpPr>
          <p:cNvPr id="13" name="Text 10"/>
          <p:cNvSpPr/>
          <p:nvPr/>
        </p:nvSpPr>
        <p:spPr>
          <a:xfrm>
            <a:off x="2980944" y="1527048"/>
            <a:ext cx="8229600" cy="146304"/>
          </a:xfrm>
          <a:prstGeom prst="rect">
            <a:avLst/>
          </a:prstGeom>
          <a:noFill/>
          <a:ln/>
        </p:spPr>
        <p:txBody>
          <a:bodyPr wrap="square" lIns="0" tIns="0" rIns="0" bIns="0" rtlCol="0" anchor="ctr"/>
          <a:lstStyle/>
          <a:p>
            <a:pPr marL="0" indent="0" algn="ctr">
              <a:buNone/>
            </a:pPr>
            <a:r>
              <a:rPr lang="en-US" sz="920" b="1" dirty="0">
                <a:solidFill>
                  <a:srgbClr val="FFFFFF"/>
                </a:solidFill>
                <a:latin typeface="Arial" pitchFamily="34" charset="0"/>
                <a:ea typeface="Arial" pitchFamily="34" charset="-122"/>
                <a:cs typeface="Arial" pitchFamily="34" charset="-120"/>
              </a:rPr>
              <a:t>SELF ASSESSMENT QUESTION</a:t>
            </a:r>
            <a:endParaRPr lang="en-US" sz="920" dirty="0"/>
          </a:p>
        </p:txBody>
      </p:sp>
      <p:sp>
        <p:nvSpPr>
          <p:cNvPr id="14" name="Shape 11"/>
          <p:cNvSpPr/>
          <p:nvPr/>
        </p:nvSpPr>
        <p:spPr>
          <a:xfrm>
            <a:off x="731520" y="1856232"/>
            <a:ext cx="2103120" cy="640080"/>
          </a:xfrm>
          <a:prstGeom prst="rect">
            <a:avLst/>
          </a:prstGeom>
          <a:solidFill>
            <a:srgbClr val="EEF4F4"/>
          </a:solidFill>
          <a:ln w="12700">
            <a:solidFill>
              <a:srgbClr val="DCE9E9"/>
            </a:solidFill>
            <a:prstDash val="solid"/>
          </a:ln>
        </p:spPr>
        <p:txBody>
          <a:bodyPr/>
          <a:lstStyle/>
          <a:p>
            <a:endParaRPr/>
          </a:p>
        </p:txBody>
      </p:sp>
      <p:sp>
        <p:nvSpPr>
          <p:cNvPr id="15" name="Shape 12"/>
          <p:cNvSpPr/>
          <p:nvPr/>
        </p:nvSpPr>
        <p:spPr>
          <a:xfrm>
            <a:off x="2834640" y="1856232"/>
            <a:ext cx="8531352" cy="640080"/>
          </a:xfrm>
          <a:prstGeom prst="rect">
            <a:avLst/>
          </a:prstGeom>
          <a:solidFill>
            <a:srgbClr val="EEF4F4"/>
          </a:solidFill>
          <a:ln w="12700">
            <a:solidFill>
              <a:srgbClr val="DCE9E9"/>
            </a:solidFill>
            <a:prstDash val="solid"/>
          </a:ln>
        </p:spPr>
        <p:txBody>
          <a:bodyPr/>
          <a:lstStyle/>
          <a:p>
            <a:endParaRPr/>
          </a:p>
        </p:txBody>
      </p:sp>
      <p:sp>
        <p:nvSpPr>
          <p:cNvPr id="16" name="Text 13"/>
          <p:cNvSpPr/>
          <p:nvPr/>
        </p:nvSpPr>
        <p:spPr>
          <a:xfrm>
            <a:off x="914400" y="2057400"/>
            <a:ext cx="1737360" cy="182880"/>
          </a:xfrm>
          <a:prstGeom prst="rect">
            <a:avLst/>
          </a:prstGeom>
          <a:noFill/>
          <a:ln/>
        </p:spPr>
        <p:txBody>
          <a:bodyPr wrap="square" lIns="0" tIns="0" rIns="0" bIns="0" rtlCol="0" anchor="ctr"/>
          <a:lstStyle/>
          <a:p>
            <a:pPr marL="0" indent="0" algn="ctr">
              <a:buNone/>
            </a:pPr>
            <a:r>
              <a:rPr lang="en-US" sz="1020" b="1" dirty="0">
                <a:solidFill>
                  <a:srgbClr val="1D2A32"/>
                </a:solidFill>
                <a:latin typeface="Arial" pitchFamily="34" charset="0"/>
                <a:ea typeface="Arial" pitchFamily="34" charset="-122"/>
                <a:cs typeface="Arial" pitchFamily="34" charset="-120"/>
              </a:rPr>
              <a:t>Policies</a:t>
            </a:r>
            <a:endParaRPr lang="en-US" sz="1020" dirty="0"/>
          </a:p>
        </p:txBody>
      </p:sp>
      <p:sp>
        <p:nvSpPr>
          <p:cNvPr id="17" name="Text 14"/>
          <p:cNvSpPr/>
          <p:nvPr/>
        </p:nvSpPr>
        <p:spPr>
          <a:xfrm>
            <a:off x="3054096" y="1993392"/>
            <a:ext cx="807415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Does our institution have evidence of outdated, fragmented, inaccessible, or inconsistent with current law and practice?</a:t>
            </a:r>
            <a:endParaRPr lang="en-US" sz="1020" dirty="0"/>
          </a:p>
        </p:txBody>
      </p:sp>
      <p:sp>
        <p:nvSpPr>
          <p:cNvPr id="18" name="Shape 15"/>
          <p:cNvSpPr/>
          <p:nvPr/>
        </p:nvSpPr>
        <p:spPr>
          <a:xfrm>
            <a:off x="731520" y="2496312"/>
            <a:ext cx="2103120" cy="640080"/>
          </a:xfrm>
          <a:prstGeom prst="rect">
            <a:avLst/>
          </a:prstGeom>
          <a:solidFill>
            <a:srgbClr val="FFFFFF"/>
          </a:solidFill>
          <a:ln w="12700">
            <a:solidFill>
              <a:srgbClr val="DCE9E9"/>
            </a:solidFill>
            <a:prstDash val="solid"/>
          </a:ln>
        </p:spPr>
        <p:txBody>
          <a:bodyPr/>
          <a:lstStyle/>
          <a:p>
            <a:endParaRPr/>
          </a:p>
        </p:txBody>
      </p:sp>
      <p:sp>
        <p:nvSpPr>
          <p:cNvPr id="19" name="Shape 16"/>
          <p:cNvSpPr/>
          <p:nvPr/>
        </p:nvSpPr>
        <p:spPr>
          <a:xfrm>
            <a:off x="2834640" y="2496312"/>
            <a:ext cx="8531352" cy="640080"/>
          </a:xfrm>
          <a:prstGeom prst="rect">
            <a:avLst/>
          </a:prstGeom>
          <a:solidFill>
            <a:srgbClr val="FFFFFF"/>
          </a:solidFill>
          <a:ln w="12700">
            <a:solidFill>
              <a:srgbClr val="DCE9E9"/>
            </a:solidFill>
            <a:prstDash val="solid"/>
          </a:ln>
        </p:spPr>
        <p:txBody>
          <a:bodyPr/>
          <a:lstStyle/>
          <a:p>
            <a:endParaRPr/>
          </a:p>
        </p:txBody>
      </p:sp>
      <p:sp>
        <p:nvSpPr>
          <p:cNvPr id="20" name="Text 17"/>
          <p:cNvSpPr/>
          <p:nvPr/>
        </p:nvSpPr>
        <p:spPr>
          <a:xfrm>
            <a:off x="914400" y="2697480"/>
            <a:ext cx="1737360" cy="182880"/>
          </a:xfrm>
          <a:prstGeom prst="rect">
            <a:avLst/>
          </a:prstGeom>
          <a:noFill/>
          <a:ln/>
        </p:spPr>
        <p:txBody>
          <a:bodyPr wrap="square" lIns="0" tIns="0" rIns="0" bIns="0" rtlCol="0" anchor="ctr"/>
          <a:lstStyle/>
          <a:p>
            <a:pPr marL="0" indent="0" algn="ctr">
              <a:buNone/>
            </a:pPr>
            <a:r>
              <a:rPr lang="en-US" sz="1020" b="1" dirty="0">
                <a:solidFill>
                  <a:srgbClr val="1D2A32"/>
                </a:solidFill>
                <a:latin typeface="Arial" pitchFamily="34" charset="0"/>
                <a:ea typeface="Arial" pitchFamily="34" charset="-122"/>
                <a:cs typeface="Arial" pitchFamily="34" charset="-120"/>
              </a:rPr>
              <a:t>Resolution</a:t>
            </a:r>
            <a:endParaRPr lang="en-US" sz="1020" dirty="0"/>
          </a:p>
        </p:txBody>
      </p:sp>
      <p:sp>
        <p:nvSpPr>
          <p:cNvPr id="21" name="Text 18"/>
          <p:cNvSpPr/>
          <p:nvPr/>
        </p:nvSpPr>
        <p:spPr>
          <a:xfrm>
            <a:off x="3054096" y="2633472"/>
            <a:ext cx="807415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Does our institution have evidence of misrouting, delay, weak case management, and uneven outsourced work product?</a:t>
            </a:r>
            <a:endParaRPr lang="en-US" sz="1020" dirty="0"/>
          </a:p>
        </p:txBody>
      </p:sp>
      <p:sp>
        <p:nvSpPr>
          <p:cNvPr id="22" name="Shape 19"/>
          <p:cNvSpPr/>
          <p:nvPr/>
        </p:nvSpPr>
        <p:spPr>
          <a:xfrm>
            <a:off x="731520" y="3136392"/>
            <a:ext cx="2103120" cy="640080"/>
          </a:xfrm>
          <a:prstGeom prst="rect">
            <a:avLst/>
          </a:prstGeom>
          <a:solidFill>
            <a:srgbClr val="EEF4F4"/>
          </a:solidFill>
          <a:ln w="12700">
            <a:solidFill>
              <a:srgbClr val="DCE9E9"/>
            </a:solidFill>
            <a:prstDash val="solid"/>
          </a:ln>
        </p:spPr>
        <p:txBody>
          <a:bodyPr/>
          <a:lstStyle/>
          <a:p>
            <a:endParaRPr/>
          </a:p>
        </p:txBody>
      </p:sp>
      <p:sp>
        <p:nvSpPr>
          <p:cNvPr id="23" name="Shape 20"/>
          <p:cNvSpPr/>
          <p:nvPr/>
        </p:nvSpPr>
        <p:spPr>
          <a:xfrm>
            <a:off x="2834640" y="3136392"/>
            <a:ext cx="8531352" cy="640080"/>
          </a:xfrm>
          <a:prstGeom prst="rect">
            <a:avLst/>
          </a:prstGeom>
          <a:solidFill>
            <a:srgbClr val="EEF4F4"/>
          </a:solidFill>
          <a:ln w="12700">
            <a:solidFill>
              <a:srgbClr val="DCE9E9"/>
            </a:solidFill>
            <a:prstDash val="solid"/>
          </a:ln>
        </p:spPr>
        <p:txBody>
          <a:bodyPr/>
          <a:lstStyle/>
          <a:p>
            <a:endParaRPr/>
          </a:p>
        </p:txBody>
      </p:sp>
      <p:sp>
        <p:nvSpPr>
          <p:cNvPr id="24" name="Text 21"/>
          <p:cNvSpPr/>
          <p:nvPr/>
        </p:nvSpPr>
        <p:spPr>
          <a:xfrm>
            <a:off x="914400" y="3337560"/>
            <a:ext cx="1737360" cy="182880"/>
          </a:xfrm>
          <a:prstGeom prst="rect">
            <a:avLst/>
          </a:prstGeom>
          <a:noFill/>
          <a:ln/>
        </p:spPr>
        <p:txBody>
          <a:bodyPr wrap="square" lIns="0" tIns="0" rIns="0" bIns="0" rtlCol="0" anchor="ctr"/>
          <a:lstStyle/>
          <a:p>
            <a:pPr marL="0" indent="0" algn="ctr">
              <a:buNone/>
            </a:pPr>
            <a:r>
              <a:rPr lang="en-US" sz="1020" b="1" dirty="0">
                <a:solidFill>
                  <a:srgbClr val="1D2A32"/>
                </a:solidFill>
                <a:latin typeface="Arial" pitchFamily="34" charset="0"/>
                <a:ea typeface="Arial" pitchFamily="34" charset="-122"/>
                <a:cs typeface="Arial" pitchFamily="34" charset="-120"/>
              </a:rPr>
              <a:t>Staffing</a:t>
            </a:r>
            <a:endParaRPr lang="en-US" sz="1020" dirty="0"/>
          </a:p>
        </p:txBody>
      </p:sp>
      <p:sp>
        <p:nvSpPr>
          <p:cNvPr id="25" name="Text 22"/>
          <p:cNvSpPr/>
          <p:nvPr/>
        </p:nvSpPr>
        <p:spPr>
          <a:xfrm>
            <a:off x="3054096" y="3273552"/>
            <a:ext cx="807415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Does our institution have evidence of part time coordination, overlapping roles, limited backup, and insufficient administrative support?</a:t>
            </a:r>
            <a:endParaRPr lang="en-US" sz="1020" dirty="0"/>
          </a:p>
        </p:txBody>
      </p:sp>
      <p:sp>
        <p:nvSpPr>
          <p:cNvPr id="26" name="Shape 23"/>
          <p:cNvSpPr/>
          <p:nvPr/>
        </p:nvSpPr>
        <p:spPr>
          <a:xfrm>
            <a:off x="731520" y="3776472"/>
            <a:ext cx="2103120" cy="640080"/>
          </a:xfrm>
          <a:prstGeom prst="rect">
            <a:avLst/>
          </a:prstGeom>
          <a:solidFill>
            <a:srgbClr val="FFFFFF"/>
          </a:solidFill>
          <a:ln w="12700">
            <a:solidFill>
              <a:srgbClr val="DCE9E9"/>
            </a:solidFill>
            <a:prstDash val="solid"/>
          </a:ln>
        </p:spPr>
        <p:txBody>
          <a:bodyPr/>
          <a:lstStyle/>
          <a:p>
            <a:endParaRPr/>
          </a:p>
        </p:txBody>
      </p:sp>
      <p:sp>
        <p:nvSpPr>
          <p:cNvPr id="27" name="Shape 24"/>
          <p:cNvSpPr/>
          <p:nvPr/>
        </p:nvSpPr>
        <p:spPr>
          <a:xfrm>
            <a:off x="2834640" y="3776472"/>
            <a:ext cx="8531352" cy="640080"/>
          </a:xfrm>
          <a:prstGeom prst="rect">
            <a:avLst/>
          </a:prstGeom>
          <a:solidFill>
            <a:srgbClr val="FFFFFF"/>
          </a:solidFill>
          <a:ln w="12700">
            <a:solidFill>
              <a:srgbClr val="DCE9E9"/>
            </a:solidFill>
            <a:prstDash val="solid"/>
          </a:ln>
        </p:spPr>
        <p:txBody>
          <a:bodyPr/>
          <a:lstStyle/>
          <a:p>
            <a:endParaRPr/>
          </a:p>
        </p:txBody>
      </p:sp>
      <p:sp>
        <p:nvSpPr>
          <p:cNvPr id="28" name="Text 25"/>
          <p:cNvSpPr/>
          <p:nvPr/>
        </p:nvSpPr>
        <p:spPr>
          <a:xfrm>
            <a:off x="914400" y="3977640"/>
            <a:ext cx="1737360" cy="182880"/>
          </a:xfrm>
          <a:prstGeom prst="rect">
            <a:avLst/>
          </a:prstGeom>
          <a:noFill/>
          <a:ln/>
        </p:spPr>
        <p:txBody>
          <a:bodyPr wrap="square" lIns="0" tIns="0" rIns="0" bIns="0" rtlCol="0" anchor="ctr"/>
          <a:lstStyle/>
          <a:p>
            <a:pPr marL="0" indent="0" algn="ctr">
              <a:buNone/>
            </a:pPr>
            <a:r>
              <a:rPr lang="en-US" sz="1020" b="1" dirty="0">
                <a:solidFill>
                  <a:srgbClr val="1D2A32"/>
                </a:solidFill>
                <a:latin typeface="Arial" pitchFamily="34" charset="0"/>
                <a:ea typeface="Arial" pitchFamily="34" charset="-122"/>
                <a:cs typeface="Arial" pitchFamily="34" charset="-120"/>
              </a:rPr>
              <a:t>Reporting</a:t>
            </a:r>
            <a:endParaRPr lang="en-US" sz="1020" dirty="0"/>
          </a:p>
        </p:txBody>
      </p:sp>
      <p:sp>
        <p:nvSpPr>
          <p:cNvPr id="29" name="Text 26"/>
          <p:cNvSpPr/>
          <p:nvPr/>
        </p:nvSpPr>
        <p:spPr>
          <a:xfrm>
            <a:off x="3054096" y="3913632"/>
            <a:ext cx="807415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Does our institution have evidence of low trust, unclear pathways, missing reports, and limited barrier analysis?</a:t>
            </a:r>
            <a:endParaRPr lang="en-US" sz="1020" dirty="0"/>
          </a:p>
        </p:txBody>
      </p:sp>
      <p:sp>
        <p:nvSpPr>
          <p:cNvPr id="30" name="Shape 27"/>
          <p:cNvSpPr/>
          <p:nvPr/>
        </p:nvSpPr>
        <p:spPr>
          <a:xfrm>
            <a:off x="731520" y="4416552"/>
            <a:ext cx="2103120" cy="640080"/>
          </a:xfrm>
          <a:prstGeom prst="rect">
            <a:avLst/>
          </a:prstGeom>
          <a:solidFill>
            <a:srgbClr val="EEF4F4"/>
          </a:solidFill>
          <a:ln w="12700">
            <a:solidFill>
              <a:srgbClr val="DCE9E9"/>
            </a:solidFill>
            <a:prstDash val="solid"/>
          </a:ln>
        </p:spPr>
        <p:txBody>
          <a:bodyPr/>
          <a:lstStyle/>
          <a:p>
            <a:endParaRPr/>
          </a:p>
        </p:txBody>
      </p:sp>
      <p:sp>
        <p:nvSpPr>
          <p:cNvPr id="31" name="Shape 28"/>
          <p:cNvSpPr/>
          <p:nvPr/>
        </p:nvSpPr>
        <p:spPr>
          <a:xfrm>
            <a:off x="2834640" y="4416552"/>
            <a:ext cx="8531352" cy="640080"/>
          </a:xfrm>
          <a:prstGeom prst="rect">
            <a:avLst/>
          </a:prstGeom>
          <a:solidFill>
            <a:srgbClr val="EEF4F4"/>
          </a:solidFill>
          <a:ln w="12700">
            <a:solidFill>
              <a:srgbClr val="DCE9E9"/>
            </a:solidFill>
            <a:prstDash val="solid"/>
          </a:ln>
        </p:spPr>
        <p:txBody>
          <a:bodyPr/>
          <a:lstStyle/>
          <a:p>
            <a:endParaRPr/>
          </a:p>
        </p:txBody>
      </p:sp>
      <p:sp>
        <p:nvSpPr>
          <p:cNvPr id="32" name="Text 29"/>
          <p:cNvSpPr/>
          <p:nvPr/>
        </p:nvSpPr>
        <p:spPr>
          <a:xfrm>
            <a:off x="914400" y="4617720"/>
            <a:ext cx="1737360" cy="182880"/>
          </a:xfrm>
          <a:prstGeom prst="rect">
            <a:avLst/>
          </a:prstGeom>
          <a:noFill/>
          <a:ln/>
        </p:spPr>
        <p:txBody>
          <a:bodyPr wrap="square" lIns="0" tIns="0" rIns="0" bIns="0" rtlCol="0" anchor="ctr"/>
          <a:lstStyle/>
          <a:p>
            <a:pPr marL="0" indent="0" algn="ctr">
              <a:buNone/>
            </a:pPr>
            <a:r>
              <a:rPr lang="en-US" sz="1020" b="1" dirty="0">
                <a:solidFill>
                  <a:srgbClr val="1D2A32"/>
                </a:solidFill>
                <a:latin typeface="Arial" pitchFamily="34" charset="0"/>
                <a:ea typeface="Arial" pitchFamily="34" charset="-122"/>
                <a:cs typeface="Arial" pitchFamily="34" charset="-120"/>
              </a:rPr>
              <a:t>Prevention</a:t>
            </a:r>
            <a:endParaRPr lang="en-US" sz="1020" dirty="0"/>
          </a:p>
        </p:txBody>
      </p:sp>
      <p:sp>
        <p:nvSpPr>
          <p:cNvPr id="33" name="Text 30"/>
          <p:cNvSpPr/>
          <p:nvPr/>
        </p:nvSpPr>
        <p:spPr>
          <a:xfrm>
            <a:off x="3054096" y="4553712"/>
            <a:ext cx="807415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Does our institution have evidence of reactive training, limited coordination, and response work consuming prevention resources?</a:t>
            </a:r>
            <a:endParaRPr lang="en-US" sz="1020" dirty="0"/>
          </a:p>
        </p:txBody>
      </p:sp>
      <p:sp>
        <p:nvSpPr>
          <p:cNvPr id="34" name="Shape 31"/>
          <p:cNvSpPr/>
          <p:nvPr/>
        </p:nvSpPr>
        <p:spPr>
          <a:xfrm>
            <a:off x="731520" y="5056632"/>
            <a:ext cx="2103120" cy="640080"/>
          </a:xfrm>
          <a:prstGeom prst="rect">
            <a:avLst/>
          </a:prstGeom>
          <a:solidFill>
            <a:srgbClr val="FFFFFF"/>
          </a:solidFill>
          <a:ln w="12700">
            <a:solidFill>
              <a:srgbClr val="DCE9E9"/>
            </a:solidFill>
            <a:prstDash val="solid"/>
          </a:ln>
        </p:spPr>
        <p:txBody>
          <a:bodyPr/>
          <a:lstStyle/>
          <a:p>
            <a:endParaRPr/>
          </a:p>
        </p:txBody>
      </p:sp>
      <p:sp>
        <p:nvSpPr>
          <p:cNvPr id="35" name="Shape 32"/>
          <p:cNvSpPr/>
          <p:nvPr/>
        </p:nvSpPr>
        <p:spPr>
          <a:xfrm>
            <a:off x="2834640" y="5056632"/>
            <a:ext cx="8531352" cy="640080"/>
          </a:xfrm>
          <a:prstGeom prst="rect">
            <a:avLst/>
          </a:prstGeom>
          <a:solidFill>
            <a:srgbClr val="FFFFFF"/>
          </a:solidFill>
          <a:ln w="12700">
            <a:solidFill>
              <a:srgbClr val="DCE9E9"/>
            </a:solidFill>
            <a:prstDash val="solid"/>
          </a:ln>
        </p:spPr>
        <p:txBody>
          <a:bodyPr/>
          <a:lstStyle/>
          <a:p>
            <a:endParaRPr/>
          </a:p>
        </p:txBody>
      </p:sp>
      <p:sp>
        <p:nvSpPr>
          <p:cNvPr id="36" name="Text 33"/>
          <p:cNvSpPr/>
          <p:nvPr/>
        </p:nvSpPr>
        <p:spPr>
          <a:xfrm>
            <a:off x="914400" y="5257800"/>
            <a:ext cx="1737360" cy="182880"/>
          </a:xfrm>
          <a:prstGeom prst="rect">
            <a:avLst/>
          </a:prstGeom>
          <a:noFill/>
          <a:ln/>
        </p:spPr>
        <p:txBody>
          <a:bodyPr wrap="square" lIns="0" tIns="0" rIns="0" bIns="0" rtlCol="0" anchor="ctr"/>
          <a:lstStyle/>
          <a:p>
            <a:pPr marL="0" indent="0" algn="ctr">
              <a:buNone/>
            </a:pPr>
            <a:r>
              <a:rPr lang="en-US" sz="1020" b="1" dirty="0">
                <a:solidFill>
                  <a:srgbClr val="1D2A32"/>
                </a:solidFill>
                <a:latin typeface="Arial" pitchFamily="34" charset="0"/>
                <a:ea typeface="Arial" pitchFamily="34" charset="-122"/>
                <a:cs typeface="Arial" pitchFamily="34" charset="-120"/>
              </a:rPr>
              <a:t>Data</a:t>
            </a:r>
            <a:endParaRPr lang="en-US" sz="1020" dirty="0"/>
          </a:p>
        </p:txBody>
      </p:sp>
      <p:sp>
        <p:nvSpPr>
          <p:cNvPr id="37" name="Text 34"/>
          <p:cNvSpPr/>
          <p:nvPr/>
        </p:nvSpPr>
        <p:spPr>
          <a:xfrm>
            <a:off x="3054096" y="5193792"/>
            <a:ext cx="807415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Does our institution have evidence of inconsistent metrics, limited climate assessment, and weak connection between data and strategy?</a:t>
            </a:r>
            <a:endParaRPr lang="en-US" sz="1020" dirty="0"/>
          </a:p>
        </p:txBody>
      </p:sp>
      <p:sp>
        <p:nvSpPr>
          <p:cNvPr id="38" name="Shape 35"/>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9" name="Text 36"/>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Use evidence from policy, websites, case files, interviews, data, and user testing.</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Detailed Recommendation Map</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33</a:t>
            </a:r>
            <a:endParaRPr lang="en-US" sz="670" dirty="0"/>
          </a:p>
        </p:txBody>
      </p:sp>
      <p:sp>
        <p:nvSpPr>
          <p:cNvPr id="10" name="Shape 7"/>
          <p:cNvSpPr/>
          <p:nvPr/>
        </p:nvSpPr>
        <p:spPr>
          <a:xfrm>
            <a:off x="676656" y="1316736"/>
            <a:ext cx="5321808" cy="960120"/>
          </a:xfrm>
          <a:prstGeom prst="roundRect">
            <a:avLst>
              <a:gd name="adj" fmla="val 5714"/>
            </a:avLst>
          </a:prstGeom>
          <a:solidFill>
            <a:srgbClr val="EEF4F4"/>
          </a:solidFill>
          <a:ln w="12700">
            <a:solidFill>
              <a:srgbClr val="EEF4F4"/>
            </a:solidFill>
            <a:prstDash val="solid"/>
          </a:ln>
        </p:spPr>
        <p:txBody>
          <a:bodyPr/>
          <a:lstStyle/>
          <a:p>
            <a:endParaRPr/>
          </a:p>
        </p:txBody>
      </p:sp>
      <p:sp>
        <p:nvSpPr>
          <p:cNvPr id="11" name="Shape 8"/>
          <p:cNvSpPr/>
          <p:nvPr/>
        </p:nvSpPr>
        <p:spPr>
          <a:xfrm>
            <a:off x="676656" y="1316736"/>
            <a:ext cx="73152" cy="960120"/>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896112" y="1517904"/>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896112" y="1618488"/>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481328" y="1499616"/>
            <a:ext cx="4315968"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Baseline standards</a:t>
            </a:r>
            <a:endParaRPr lang="en-US" sz="1300" dirty="0"/>
          </a:p>
        </p:txBody>
      </p:sp>
      <p:sp>
        <p:nvSpPr>
          <p:cNvPr id="15" name="Text 12"/>
          <p:cNvSpPr/>
          <p:nvPr/>
        </p:nvSpPr>
        <p:spPr>
          <a:xfrm>
            <a:off x="905256" y="2084832"/>
            <a:ext cx="4882896" cy="301752"/>
          </a:xfrm>
          <a:prstGeom prst="rect">
            <a:avLst/>
          </a:prstGeom>
          <a:noFill/>
          <a:ln/>
        </p:spPr>
        <p:txBody>
          <a:bodyPr wrap="square" lIns="0" tIns="0" rIns="0" bIns="0" rtlCol="0" anchor="t">
            <a:normAutofit/>
          </a:bodyPr>
          <a:lstStyle/>
          <a:p>
            <a:pPr marL="0" indent="0">
              <a:buNone/>
            </a:pPr>
            <a:r>
              <a:rPr lang="en-US" sz="880" dirty="0">
                <a:solidFill>
                  <a:srgbClr val="5C6670"/>
                </a:solidFill>
                <a:latin typeface="Arial" pitchFamily="34" charset="0"/>
                <a:ea typeface="Arial" pitchFamily="34" charset="-122"/>
                <a:cs typeface="Arial" pitchFamily="34" charset="-120"/>
              </a:rPr>
              <a:t>Annual legal review, standard terms, accessible procedures, streamlined appeals, prevention plan</a:t>
            </a:r>
            <a:endParaRPr lang="en-US" sz="880" dirty="0"/>
          </a:p>
        </p:txBody>
      </p:sp>
      <p:sp>
        <p:nvSpPr>
          <p:cNvPr id="16" name="Shape 13"/>
          <p:cNvSpPr/>
          <p:nvPr/>
        </p:nvSpPr>
        <p:spPr>
          <a:xfrm>
            <a:off x="676656" y="2459736"/>
            <a:ext cx="5321808" cy="960120"/>
          </a:xfrm>
          <a:prstGeom prst="roundRect">
            <a:avLst>
              <a:gd name="adj" fmla="val 5714"/>
            </a:avLst>
          </a:prstGeom>
          <a:solidFill>
            <a:srgbClr val="FDEBD9"/>
          </a:solidFill>
          <a:ln w="12700">
            <a:solidFill>
              <a:srgbClr val="FDEBD9"/>
            </a:solidFill>
            <a:prstDash val="solid"/>
          </a:ln>
        </p:spPr>
        <p:txBody>
          <a:bodyPr/>
          <a:lstStyle/>
          <a:p>
            <a:endParaRPr/>
          </a:p>
        </p:txBody>
      </p:sp>
      <p:sp>
        <p:nvSpPr>
          <p:cNvPr id="17" name="Shape 14"/>
          <p:cNvSpPr/>
          <p:nvPr/>
        </p:nvSpPr>
        <p:spPr>
          <a:xfrm>
            <a:off x="676656" y="2459736"/>
            <a:ext cx="73152" cy="960120"/>
          </a:xfrm>
          <a:prstGeom prst="rect">
            <a:avLst/>
          </a:prstGeom>
          <a:solidFill>
            <a:srgbClr val="F28C28"/>
          </a:solidFill>
          <a:ln w="12700">
            <a:solidFill>
              <a:srgbClr val="F28C28"/>
            </a:solidFill>
            <a:prstDash val="solid"/>
          </a:ln>
        </p:spPr>
        <p:txBody>
          <a:bodyPr/>
          <a:lstStyle/>
          <a:p>
            <a:endParaRPr/>
          </a:p>
        </p:txBody>
      </p:sp>
      <p:sp>
        <p:nvSpPr>
          <p:cNvPr id="18" name="Shape 15"/>
          <p:cNvSpPr/>
          <p:nvPr/>
        </p:nvSpPr>
        <p:spPr>
          <a:xfrm>
            <a:off x="896112" y="2660904"/>
            <a:ext cx="475488" cy="475488"/>
          </a:xfrm>
          <a:prstGeom prst="ellipse">
            <a:avLst/>
          </a:prstGeom>
          <a:solidFill>
            <a:srgbClr val="F28C28"/>
          </a:solidFill>
          <a:ln w="12700">
            <a:solidFill>
              <a:srgbClr val="F28C28"/>
            </a:solidFill>
            <a:prstDash val="solid"/>
          </a:ln>
        </p:spPr>
        <p:txBody>
          <a:bodyPr/>
          <a:lstStyle/>
          <a:p>
            <a:endParaRPr/>
          </a:p>
        </p:txBody>
      </p:sp>
      <p:sp>
        <p:nvSpPr>
          <p:cNvPr id="19" name="Text 16"/>
          <p:cNvSpPr/>
          <p:nvPr/>
        </p:nvSpPr>
        <p:spPr>
          <a:xfrm>
            <a:off x="896112" y="2761488"/>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0" name="Text 17"/>
          <p:cNvSpPr/>
          <p:nvPr/>
        </p:nvSpPr>
        <p:spPr>
          <a:xfrm>
            <a:off x="1481328" y="2642616"/>
            <a:ext cx="4315968"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ERA</a:t>
            </a:r>
            <a:endParaRPr lang="en-US" sz="1300" dirty="0"/>
          </a:p>
        </p:txBody>
      </p:sp>
      <p:sp>
        <p:nvSpPr>
          <p:cNvPr id="21" name="Text 18"/>
          <p:cNvSpPr/>
          <p:nvPr/>
        </p:nvSpPr>
        <p:spPr>
          <a:xfrm>
            <a:off x="905256" y="3227832"/>
            <a:ext cx="4882896" cy="301752"/>
          </a:xfrm>
          <a:prstGeom prst="rect">
            <a:avLst/>
          </a:prstGeom>
          <a:noFill/>
          <a:ln/>
        </p:spPr>
        <p:txBody>
          <a:bodyPr wrap="square" lIns="0" tIns="0" rIns="0" bIns="0" rtlCol="0" anchor="t">
            <a:normAutofit/>
          </a:bodyPr>
          <a:lstStyle/>
          <a:p>
            <a:pPr marL="0" indent="0">
              <a:buNone/>
            </a:pPr>
            <a:r>
              <a:rPr lang="en-US" sz="880" dirty="0">
                <a:solidFill>
                  <a:srgbClr val="5C6670"/>
                </a:solidFill>
                <a:latin typeface="Arial" pitchFamily="34" charset="0"/>
                <a:ea typeface="Arial" pitchFamily="34" charset="-122"/>
                <a:cs typeface="Arial" pitchFamily="34" charset="-120"/>
              </a:rPr>
              <a:t>Full service case management, trained neutrals, interim support, consistent methods, local review of outcomes</a:t>
            </a:r>
            <a:endParaRPr lang="en-US" sz="880" dirty="0"/>
          </a:p>
        </p:txBody>
      </p:sp>
      <p:sp>
        <p:nvSpPr>
          <p:cNvPr id="22" name="Shape 19"/>
          <p:cNvSpPr/>
          <p:nvPr/>
        </p:nvSpPr>
        <p:spPr>
          <a:xfrm>
            <a:off x="676656" y="3602736"/>
            <a:ext cx="5321808" cy="960120"/>
          </a:xfrm>
          <a:prstGeom prst="roundRect">
            <a:avLst>
              <a:gd name="adj" fmla="val 5714"/>
            </a:avLst>
          </a:prstGeom>
          <a:solidFill>
            <a:srgbClr val="EEF4F4"/>
          </a:solidFill>
          <a:ln w="12700">
            <a:solidFill>
              <a:srgbClr val="EEF4F4"/>
            </a:solidFill>
            <a:prstDash val="solid"/>
          </a:ln>
        </p:spPr>
        <p:txBody>
          <a:bodyPr/>
          <a:lstStyle/>
          <a:p>
            <a:endParaRPr/>
          </a:p>
        </p:txBody>
      </p:sp>
      <p:sp>
        <p:nvSpPr>
          <p:cNvPr id="23" name="Shape 20"/>
          <p:cNvSpPr/>
          <p:nvPr/>
        </p:nvSpPr>
        <p:spPr>
          <a:xfrm>
            <a:off x="676656" y="3602736"/>
            <a:ext cx="73152" cy="960120"/>
          </a:xfrm>
          <a:prstGeom prst="rect">
            <a:avLst/>
          </a:prstGeom>
          <a:solidFill>
            <a:srgbClr val="006E72"/>
          </a:solidFill>
          <a:ln w="12700">
            <a:solidFill>
              <a:srgbClr val="006E72"/>
            </a:solidFill>
            <a:prstDash val="solid"/>
          </a:ln>
        </p:spPr>
        <p:txBody>
          <a:bodyPr/>
          <a:lstStyle/>
          <a:p>
            <a:endParaRPr/>
          </a:p>
        </p:txBody>
      </p:sp>
      <p:sp>
        <p:nvSpPr>
          <p:cNvPr id="24" name="Shape 21"/>
          <p:cNvSpPr/>
          <p:nvPr/>
        </p:nvSpPr>
        <p:spPr>
          <a:xfrm>
            <a:off x="896112" y="3803904"/>
            <a:ext cx="475488" cy="475488"/>
          </a:xfrm>
          <a:prstGeom prst="ellipse">
            <a:avLst/>
          </a:prstGeom>
          <a:solidFill>
            <a:srgbClr val="006E72"/>
          </a:solidFill>
          <a:ln w="12700">
            <a:solidFill>
              <a:srgbClr val="006E72"/>
            </a:solidFill>
            <a:prstDash val="solid"/>
          </a:ln>
        </p:spPr>
        <p:txBody>
          <a:bodyPr/>
          <a:lstStyle/>
          <a:p>
            <a:endParaRPr/>
          </a:p>
        </p:txBody>
      </p:sp>
      <p:sp>
        <p:nvSpPr>
          <p:cNvPr id="25" name="Text 22"/>
          <p:cNvSpPr/>
          <p:nvPr/>
        </p:nvSpPr>
        <p:spPr>
          <a:xfrm>
            <a:off x="896112" y="3904488"/>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6" name="Text 23"/>
          <p:cNvSpPr/>
          <p:nvPr/>
        </p:nvSpPr>
        <p:spPr>
          <a:xfrm>
            <a:off x="1481328" y="3785616"/>
            <a:ext cx="4315968"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Minimum staffing</a:t>
            </a:r>
            <a:endParaRPr lang="en-US" sz="1300" dirty="0"/>
          </a:p>
        </p:txBody>
      </p:sp>
      <p:sp>
        <p:nvSpPr>
          <p:cNvPr id="27" name="Text 24"/>
          <p:cNvSpPr/>
          <p:nvPr/>
        </p:nvSpPr>
        <p:spPr>
          <a:xfrm>
            <a:off x="905256" y="4370832"/>
            <a:ext cx="4882896" cy="301752"/>
          </a:xfrm>
          <a:prstGeom prst="rect">
            <a:avLst/>
          </a:prstGeom>
          <a:noFill/>
          <a:ln/>
        </p:spPr>
        <p:txBody>
          <a:bodyPr wrap="square" lIns="0" tIns="0" rIns="0" bIns="0" rtlCol="0" anchor="t">
            <a:normAutofit/>
          </a:bodyPr>
          <a:lstStyle/>
          <a:p>
            <a:pPr marL="0" indent="0">
              <a:buNone/>
            </a:pPr>
            <a:r>
              <a:rPr lang="en-US" sz="880" dirty="0">
                <a:solidFill>
                  <a:srgbClr val="5C6670"/>
                </a:solidFill>
                <a:latin typeface="Arial" pitchFamily="34" charset="0"/>
                <a:ea typeface="Arial" pitchFamily="34" charset="-122"/>
                <a:cs typeface="Arial" pitchFamily="34" charset="-120"/>
              </a:rPr>
              <a:t>Dedicated or closely aligned role, executive access, investigation authority, case system, support and backup</a:t>
            </a:r>
            <a:endParaRPr lang="en-US" sz="880" dirty="0"/>
          </a:p>
        </p:txBody>
      </p:sp>
      <p:sp>
        <p:nvSpPr>
          <p:cNvPr id="28" name="Shape 25"/>
          <p:cNvSpPr/>
          <p:nvPr/>
        </p:nvSpPr>
        <p:spPr>
          <a:xfrm>
            <a:off x="676656" y="4745736"/>
            <a:ext cx="5321808" cy="960120"/>
          </a:xfrm>
          <a:prstGeom prst="roundRect">
            <a:avLst>
              <a:gd name="adj" fmla="val 5714"/>
            </a:avLst>
          </a:prstGeom>
          <a:solidFill>
            <a:srgbClr val="EEF4F4"/>
          </a:solidFill>
          <a:ln w="12700">
            <a:solidFill>
              <a:srgbClr val="EEF4F4"/>
            </a:solidFill>
            <a:prstDash val="solid"/>
          </a:ln>
        </p:spPr>
        <p:txBody>
          <a:bodyPr/>
          <a:lstStyle/>
          <a:p>
            <a:endParaRPr/>
          </a:p>
        </p:txBody>
      </p:sp>
      <p:sp>
        <p:nvSpPr>
          <p:cNvPr id="29" name="Shape 26"/>
          <p:cNvSpPr/>
          <p:nvPr/>
        </p:nvSpPr>
        <p:spPr>
          <a:xfrm>
            <a:off x="676656" y="4745736"/>
            <a:ext cx="73152" cy="960120"/>
          </a:xfrm>
          <a:prstGeom prst="rect">
            <a:avLst/>
          </a:prstGeom>
          <a:solidFill>
            <a:srgbClr val="006E72"/>
          </a:solidFill>
          <a:ln w="12700">
            <a:solidFill>
              <a:srgbClr val="006E72"/>
            </a:solidFill>
            <a:prstDash val="solid"/>
          </a:ln>
        </p:spPr>
        <p:txBody>
          <a:bodyPr/>
          <a:lstStyle/>
          <a:p>
            <a:endParaRPr/>
          </a:p>
        </p:txBody>
      </p:sp>
      <p:sp>
        <p:nvSpPr>
          <p:cNvPr id="30" name="Shape 27"/>
          <p:cNvSpPr/>
          <p:nvPr/>
        </p:nvSpPr>
        <p:spPr>
          <a:xfrm>
            <a:off x="896112" y="4946904"/>
            <a:ext cx="475488" cy="475488"/>
          </a:xfrm>
          <a:prstGeom prst="ellipse">
            <a:avLst/>
          </a:prstGeom>
          <a:solidFill>
            <a:srgbClr val="006E72"/>
          </a:solidFill>
          <a:ln w="12700">
            <a:solidFill>
              <a:srgbClr val="006E72"/>
            </a:solidFill>
            <a:prstDash val="solid"/>
          </a:ln>
        </p:spPr>
        <p:txBody>
          <a:bodyPr/>
          <a:lstStyle/>
          <a:p>
            <a:endParaRPr/>
          </a:p>
        </p:txBody>
      </p:sp>
      <p:sp>
        <p:nvSpPr>
          <p:cNvPr id="31" name="Text 28"/>
          <p:cNvSpPr/>
          <p:nvPr/>
        </p:nvSpPr>
        <p:spPr>
          <a:xfrm>
            <a:off x="896112" y="5047488"/>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2" name="Text 29"/>
          <p:cNvSpPr/>
          <p:nvPr/>
        </p:nvSpPr>
        <p:spPr>
          <a:xfrm>
            <a:off x="1481328" y="4928616"/>
            <a:ext cx="4315968"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Training</a:t>
            </a:r>
            <a:endParaRPr lang="en-US" sz="1300" dirty="0"/>
          </a:p>
        </p:txBody>
      </p:sp>
      <p:sp>
        <p:nvSpPr>
          <p:cNvPr id="33" name="Text 30"/>
          <p:cNvSpPr/>
          <p:nvPr/>
        </p:nvSpPr>
        <p:spPr>
          <a:xfrm>
            <a:off x="905256" y="5513832"/>
            <a:ext cx="4882896" cy="301752"/>
          </a:xfrm>
          <a:prstGeom prst="rect">
            <a:avLst/>
          </a:prstGeom>
          <a:noFill/>
          <a:ln/>
        </p:spPr>
        <p:txBody>
          <a:bodyPr wrap="square" lIns="0" tIns="0" rIns="0" bIns="0" rtlCol="0" anchor="t">
            <a:normAutofit/>
          </a:bodyPr>
          <a:lstStyle/>
          <a:p>
            <a:pPr marL="0" indent="0">
              <a:buNone/>
            </a:pPr>
            <a:r>
              <a:rPr lang="en-US" sz="880" dirty="0">
                <a:solidFill>
                  <a:srgbClr val="5C6670"/>
                </a:solidFill>
                <a:latin typeface="Arial" pitchFamily="34" charset="0"/>
                <a:ea typeface="Arial" pitchFamily="34" charset="-122"/>
                <a:cs typeface="Arial" pitchFamily="34" charset="-120"/>
              </a:rPr>
              <a:t>Systemwide curriculum, annual recertification, California specific law, due process, trauma informed practice</a:t>
            </a:r>
            <a:endParaRPr lang="en-US" sz="880" dirty="0"/>
          </a:p>
        </p:txBody>
      </p:sp>
      <p:sp>
        <p:nvSpPr>
          <p:cNvPr id="34" name="Shape 31"/>
          <p:cNvSpPr/>
          <p:nvPr/>
        </p:nvSpPr>
        <p:spPr>
          <a:xfrm>
            <a:off x="6199632" y="1316736"/>
            <a:ext cx="5321808" cy="1234440"/>
          </a:xfrm>
          <a:prstGeom prst="roundRect">
            <a:avLst>
              <a:gd name="adj" fmla="val 4444"/>
            </a:avLst>
          </a:prstGeom>
          <a:solidFill>
            <a:srgbClr val="EEF4F4"/>
          </a:solidFill>
          <a:ln w="12700">
            <a:solidFill>
              <a:srgbClr val="EEF4F4"/>
            </a:solidFill>
            <a:prstDash val="solid"/>
          </a:ln>
        </p:spPr>
        <p:txBody>
          <a:bodyPr/>
          <a:lstStyle/>
          <a:p>
            <a:endParaRPr/>
          </a:p>
        </p:txBody>
      </p:sp>
      <p:sp>
        <p:nvSpPr>
          <p:cNvPr id="35" name="Shape 32"/>
          <p:cNvSpPr/>
          <p:nvPr/>
        </p:nvSpPr>
        <p:spPr>
          <a:xfrm>
            <a:off x="6199632" y="1316736"/>
            <a:ext cx="73152" cy="1234440"/>
          </a:xfrm>
          <a:prstGeom prst="rect">
            <a:avLst/>
          </a:prstGeom>
          <a:solidFill>
            <a:srgbClr val="006E72"/>
          </a:solidFill>
          <a:ln w="12700">
            <a:solidFill>
              <a:srgbClr val="006E72"/>
            </a:solidFill>
            <a:prstDash val="solid"/>
          </a:ln>
        </p:spPr>
        <p:txBody>
          <a:bodyPr/>
          <a:lstStyle/>
          <a:p>
            <a:endParaRPr/>
          </a:p>
        </p:txBody>
      </p:sp>
      <p:sp>
        <p:nvSpPr>
          <p:cNvPr id="36" name="Shape 33"/>
          <p:cNvSpPr/>
          <p:nvPr/>
        </p:nvSpPr>
        <p:spPr>
          <a:xfrm>
            <a:off x="6419088" y="1517904"/>
            <a:ext cx="475488" cy="475488"/>
          </a:xfrm>
          <a:prstGeom prst="ellipse">
            <a:avLst/>
          </a:prstGeom>
          <a:solidFill>
            <a:srgbClr val="006E72"/>
          </a:solidFill>
          <a:ln w="12700">
            <a:solidFill>
              <a:srgbClr val="006E72"/>
            </a:solidFill>
            <a:prstDash val="solid"/>
          </a:ln>
        </p:spPr>
        <p:txBody>
          <a:bodyPr/>
          <a:lstStyle/>
          <a:p>
            <a:endParaRPr/>
          </a:p>
        </p:txBody>
      </p:sp>
      <p:sp>
        <p:nvSpPr>
          <p:cNvPr id="37" name="Text 34"/>
          <p:cNvSpPr/>
          <p:nvPr/>
        </p:nvSpPr>
        <p:spPr>
          <a:xfrm>
            <a:off x="6419088" y="1618488"/>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8" name="Text 35"/>
          <p:cNvSpPr/>
          <p:nvPr/>
        </p:nvSpPr>
        <p:spPr>
          <a:xfrm>
            <a:off x="7004304" y="1499616"/>
            <a:ext cx="4315968"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System support</a:t>
            </a:r>
            <a:endParaRPr lang="en-US" sz="1300" dirty="0"/>
          </a:p>
        </p:txBody>
      </p:sp>
      <p:sp>
        <p:nvSpPr>
          <p:cNvPr id="39" name="Text 36"/>
          <p:cNvSpPr/>
          <p:nvPr/>
        </p:nvSpPr>
        <p:spPr>
          <a:xfrm>
            <a:off x="6428232" y="2084832"/>
            <a:ext cx="4882896" cy="301752"/>
          </a:xfrm>
          <a:prstGeom prst="rect">
            <a:avLst/>
          </a:prstGeom>
          <a:noFill/>
          <a:ln/>
        </p:spPr>
        <p:txBody>
          <a:bodyPr wrap="square" lIns="0" tIns="0" rIns="0" bIns="0" rtlCol="0" anchor="t">
            <a:normAutofit/>
          </a:bodyPr>
          <a:lstStyle/>
          <a:p>
            <a:pPr marL="0" indent="0">
              <a:buNone/>
            </a:pPr>
            <a:r>
              <a:rPr lang="en-US" sz="880" dirty="0">
                <a:solidFill>
                  <a:srgbClr val="5C6670"/>
                </a:solidFill>
                <a:latin typeface="Arial" pitchFamily="34" charset="0"/>
                <a:ea typeface="Arial" pitchFamily="34" charset="-122"/>
                <a:cs typeface="Arial" pitchFamily="34" charset="-120"/>
              </a:rPr>
              <a:t>Chancellor’s Office liaison, technical assistance, legal updates, data review, peer or external assessment</a:t>
            </a:r>
            <a:endParaRPr lang="en-US" sz="880" dirty="0"/>
          </a:p>
        </p:txBody>
      </p:sp>
      <p:sp>
        <p:nvSpPr>
          <p:cNvPr id="40" name="Shape 37"/>
          <p:cNvSpPr/>
          <p:nvPr/>
        </p:nvSpPr>
        <p:spPr>
          <a:xfrm>
            <a:off x="6199632" y="2761488"/>
            <a:ext cx="5321808" cy="1234440"/>
          </a:xfrm>
          <a:prstGeom prst="roundRect">
            <a:avLst>
              <a:gd name="adj" fmla="val 4444"/>
            </a:avLst>
          </a:prstGeom>
          <a:solidFill>
            <a:srgbClr val="EEF4F4"/>
          </a:solidFill>
          <a:ln w="12700">
            <a:solidFill>
              <a:srgbClr val="EEF4F4"/>
            </a:solidFill>
            <a:prstDash val="solid"/>
          </a:ln>
        </p:spPr>
        <p:txBody>
          <a:bodyPr/>
          <a:lstStyle/>
          <a:p>
            <a:endParaRPr/>
          </a:p>
        </p:txBody>
      </p:sp>
      <p:sp>
        <p:nvSpPr>
          <p:cNvPr id="41" name="Shape 38"/>
          <p:cNvSpPr/>
          <p:nvPr/>
        </p:nvSpPr>
        <p:spPr>
          <a:xfrm>
            <a:off x="6199632" y="2761488"/>
            <a:ext cx="73152" cy="1234440"/>
          </a:xfrm>
          <a:prstGeom prst="rect">
            <a:avLst/>
          </a:prstGeom>
          <a:solidFill>
            <a:srgbClr val="006E72"/>
          </a:solidFill>
          <a:ln w="12700">
            <a:solidFill>
              <a:srgbClr val="006E72"/>
            </a:solidFill>
            <a:prstDash val="solid"/>
          </a:ln>
        </p:spPr>
        <p:txBody>
          <a:bodyPr/>
          <a:lstStyle/>
          <a:p>
            <a:endParaRPr/>
          </a:p>
        </p:txBody>
      </p:sp>
      <p:sp>
        <p:nvSpPr>
          <p:cNvPr id="42" name="Shape 39"/>
          <p:cNvSpPr/>
          <p:nvPr/>
        </p:nvSpPr>
        <p:spPr>
          <a:xfrm>
            <a:off x="6419088" y="2962656"/>
            <a:ext cx="475488" cy="475488"/>
          </a:xfrm>
          <a:prstGeom prst="ellipse">
            <a:avLst/>
          </a:prstGeom>
          <a:solidFill>
            <a:srgbClr val="006E72"/>
          </a:solidFill>
          <a:ln w="12700">
            <a:solidFill>
              <a:srgbClr val="006E72"/>
            </a:solidFill>
            <a:prstDash val="solid"/>
          </a:ln>
        </p:spPr>
        <p:txBody>
          <a:bodyPr/>
          <a:lstStyle/>
          <a:p>
            <a:endParaRPr/>
          </a:p>
        </p:txBody>
      </p:sp>
      <p:sp>
        <p:nvSpPr>
          <p:cNvPr id="43" name="Text 40"/>
          <p:cNvSpPr/>
          <p:nvPr/>
        </p:nvSpPr>
        <p:spPr>
          <a:xfrm>
            <a:off x="6419088" y="30632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4" name="Text 41"/>
          <p:cNvSpPr/>
          <p:nvPr/>
        </p:nvSpPr>
        <p:spPr>
          <a:xfrm>
            <a:off x="7004304" y="2944368"/>
            <a:ext cx="4315968"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Legislative alignment</a:t>
            </a:r>
            <a:endParaRPr lang="en-US" sz="1300" dirty="0"/>
          </a:p>
        </p:txBody>
      </p:sp>
      <p:sp>
        <p:nvSpPr>
          <p:cNvPr id="45" name="Text 42"/>
          <p:cNvSpPr/>
          <p:nvPr/>
        </p:nvSpPr>
        <p:spPr>
          <a:xfrm>
            <a:off x="6428232" y="3529584"/>
            <a:ext cx="4882896" cy="301752"/>
          </a:xfrm>
          <a:prstGeom prst="rect">
            <a:avLst/>
          </a:prstGeom>
          <a:noFill/>
          <a:ln/>
        </p:spPr>
        <p:txBody>
          <a:bodyPr wrap="square" lIns="0" tIns="0" rIns="0" bIns="0" rtlCol="0" anchor="t">
            <a:normAutofit/>
          </a:bodyPr>
          <a:lstStyle/>
          <a:p>
            <a:pPr marL="0" indent="0">
              <a:buNone/>
            </a:pPr>
            <a:r>
              <a:rPr lang="en-US" sz="880" dirty="0">
                <a:solidFill>
                  <a:srgbClr val="5C6670"/>
                </a:solidFill>
                <a:latin typeface="Arial" pitchFamily="34" charset="0"/>
                <a:ea typeface="Arial" pitchFamily="34" charset="-122"/>
                <a:cs typeface="Arial" pitchFamily="34" charset="-120"/>
              </a:rPr>
              <a:t>Reconcile conflicting state requirements and support integrated civil rights models</a:t>
            </a:r>
            <a:endParaRPr lang="en-US" sz="880" dirty="0"/>
          </a:p>
        </p:txBody>
      </p:sp>
      <p:sp>
        <p:nvSpPr>
          <p:cNvPr id="46" name="Shape 43"/>
          <p:cNvSpPr/>
          <p:nvPr/>
        </p:nvSpPr>
        <p:spPr>
          <a:xfrm>
            <a:off x="6199632" y="4206240"/>
            <a:ext cx="5321808" cy="1234440"/>
          </a:xfrm>
          <a:prstGeom prst="roundRect">
            <a:avLst>
              <a:gd name="adj" fmla="val 4444"/>
            </a:avLst>
          </a:prstGeom>
          <a:solidFill>
            <a:srgbClr val="FDEBD9"/>
          </a:solidFill>
          <a:ln w="12700">
            <a:solidFill>
              <a:srgbClr val="FDEBD9"/>
            </a:solidFill>
            <a:prstDash val="solid"/>
          </a:ln>
        </p:spPr>
        <p:txBody>
          <a:bodyPr/>
          <a:lstStyle/>
          <a:p>
            <a:endParaRPr/>
          </a:p>
        </p:txBody>
      </p:sp>
      <p:sp>
        <p:nvSpPr>
          <p:cNvPr id="47" name="Shape 44"/>
          <p:cNvSpPr/>
          <p:nvPr/>
        </p:nvSpPr>
        <p:spPr>
          <a:xfrm>
            <a:off x="6199632" y="4206240"/>
            <a:ext cx="73152" cy="1234440"/>
          </a:xfrm>
          <a:prstGeom prst="rect">
            <a:avLst/>
          </a:prstGeom>
          <a:solidFill>
            <a:srgbClr val="F28C28"/>
          </a:solidFill>
          <a:ln w="12700">
            <a:solidFill>
              <a:srgbClr val="F28C28"/>
            </a:solidFill>
            <a:prstDash val="solid"/>
          </a:ln>
        </p:spPr>
        <p:txBody>
          <a:bodyPr/>
          <a:lstStyle/>
          <a:p>
            <a:endParaRPr/>
          </a:p>
        </p:txBody>
      </p:sp>
      <p:sp>
        <p:nvSpPr>
          <p:cNvPr id="48" name="Shape 45"/>
          <p:cNvSpPr/>
          <p:nvPr/>
        </p:nvSpPr>
        <p:spPr>
          <a:xfrm>
            <a:off x="6419088" y="4407408"/>
            <a:ext cx="475488" cy="475488"/>
          </a:xfrm>
          <a:prstGeom prst="ellipse">
            <a:avLst/>
          </a:prstGeom>
          <a:solidFill>
            <a:srgbClr val="F28C28"/>
          </a:solidFill>
          <a:ln w="12700">
            <a:solidFill>
              <a:srgbClr val="F28C28"/>
            </a:solidFill>
            <a:prstDash val="solid"/>
          </a:ln>
        </p:spPr>
        <p:txBody>
          <a:bodyPr/>
          <a:lstStyle/>
          <a:p>
            <a:endParaRPr/>
          </a:p>
        </p:txBody>
      </p:sp>
      <p:sp>
        <p:nvSpPr>
          <p:cNvPr id="49" name="Text 46"/>
          <p:cNvSpPr/>
          <p:nvPr/>
        </p:nvSpPr>
        <p:spPr>
          <a:xfrm>
            <a:off x="6419088" y="450799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a:t>
            </a:r>
            <a:endParaRPr lang="en-US" sz="1100" dirty="0"/>
          </a:p>
        </p:txBody>
      </p:sp>
      <p:sp>
        <p:nvSpPr>
          <p:cNvPr id="50" name="Text 47"/>
          <p:cNvSpPr/>
          <p:nvPr/>
        </p:nvSpPr>
        <p:spPr>
          <a:xfrm>
            <a:off x="7004304" y="4389120"/>
            <a:ext cx="4315968" cy="438912"/>
          </a:xfrm>
          <a:prstGeom prst="rect">
            <a:avLst/>
          </a:prstGeom>
          <a:noFill/>
          <a:ln/>
        </p:spPr>
        <p:txBody>
          <a:bodyPr wrap="square" lIns="0" tIns="0" rIns="0" bIns="0" rtlCol="0" anchor="ctr">
            <a:normAutofit/>
          </a:bodyPr>
          <a:lstStyle/>
          <a:p>
            <a:pPr marL="0" indent="0">
              <a:buNone/>
            </a:pPr>
            <a:r>
              <a:rPr lang="en-US" sz="1300" b="1" dirty="0">
                <a:solidFill>
                  <a:srgbClr val="1D2A32"/>
                </a:solidFill>
                <a:latin typeface="Arial" pitchFamily="34" charset="0"/>
                <a:ea typeface="Arial" pitchFamily="34" charset="-122"/>
                <a:cs typeface="Arial" pitchFamily="34" charset="-120"/>
              </a:rPr>
              <a:t>Prevention</a:t>
            </a:r>
            <a:endParaRPr lang="en-US" sz="1300" dirty="0"/>
          </a:p>
        </p:txBody>
      </p:sp>
      <p:sp>
        <p:nvSpPr>
          <p:cNvPr id="51" name="Text 48"/>
          <p:cNvSpPr/>
          <p:nvPr/>
        </p:nvSpPr>
        <p:spPr>
          <a:xfrm>
            <a:off x="6428232" y="4974336"/>
            <a:ext cx="4882896" cy="301752"/>
          </a:xfrm>
          <a:prstGeom prst="rect">
            <a:avLst/>
          </a:prstGeom>
          <a:noFill/>
          <a:ln/>
        </p:spPr>
        <p:txBody>
          <a:bodyPr wrap="square" lIns="0" tIns="0" rIns="0" bIns="0" rtlCol="0" anchor="t">
            <a:normAutofit/>
          </a:bodyPr>
          <a:lstStyle/>
          <a:p>
            <a:pPr marL="0" indent="0">
              <a:buNone/>
            </a:pPr>
            <a:r>
              <a:rPr lang="en-US" sz="880" dirty="0">
                <a:solidFill>
                  <a:srgbClr val="5C6670"/>
                </a:solidFill>
                <a:latin typeface="Arial" pitchFamily="34" charset="0"/>
                <a:ea typeface="Arial" pitchFamily="34" charset="-122"/>
                <a:cs typeface="Arial" pitchFamily="34" charset="-120"/>
              </a:rPr>
              <a:t>Dedicated staff, shared campaigns, sustainable funding, strategic plan integration, cross functional partnerships</a:t>
            </a:r>
            <a:endParaRPr lang="en-US" sz="880" dirty="0"/>
          </a:p>
        </p:txBody>
      </p:sp>
      <p:sp>
        <p:nvSpPr>
          <p:cNvPr id="52" name="Shape 49"/>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53" name="Text 50"/>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The report contemplates sustained state investment. Local planning should identify both immediate and funding dependent components.</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September 2026 Status Checklist</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34</a:t>
            </a:r>
            <a:endParaRPr lang="en-US" sz="670" dirty="0"/>
          </a:p>
        </p:txBody>
      </p:sp>
      <p:sp>
        <p:nvSpPr>
          <p:cNvPr id="10" name="Shape 7"/>
          <p:cNvSpPr/>
          <p:nvPr/>
        </p:nvSpPr>
        <p:spPr>
          <a:xfrm>
            <a:off x="731520" y="1353312"/>
            <a:ext cx="10771632" cy="694944"/>
          </a:xfrm>
          <a:prstGeom prst="roundRect">
            <a:avLst>
              <a:gd name="adj" fmla="val 5263"/>
            </a:avLst>
          </a:prstGeom>
          <a:solidFill>
            <a:srgbClr val="EEF4F4"/>
          </a:solidFill>
          <a:ln w="12700">
            <a:solidFill>
              <a:srgbClr val="DCE9E9"/>
            </a:solidFill>
            <a:prstDash val="solid"/>
          </a:ln>
        </p:spPr>
        <p:txBody>
          <a:bodyPr/>
          <a:lstStyle/>
          <a:p>
            <a:endParaRPr/>
          </a:p>
        </p:txBody>
      </p:sp>
      <p:sp>
        <p:nvSpPr>
          <p:cNvPr id="11" name="Shape 8"/>
          <p:cNvSpPr/>
          <p:nvPr/>
        </p:nvSpPr>
        <p:spPr>
          <a:xfrm>
            <a:off x="896112" y="1536192"/>
            <a:ext cx="1170432"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12" name="Text 9"/>
          <p:cNvSpPr/>
          <p:nvPr/>
        </p:nvSpPr>
        <p:spPr>
          <a:xfrm>
            <a:off x="969264" y="1600200"/>
            <a:ext cx="1024128" cy="164592"/>
          </a:xfrm>
          <a:prstGeom prst="rect">
            <a:avLst/>
          </a:prstGeom>
          <a:noFill/>
          <a:ln/>
        </p:spPr>
        <p:txBody>
          <a:bodyPr wrap="square" lIns="0" tIns="0" rIns="0" bIns="0" rtlCol="0" anchor="ctr"/>
          <a:lstStyle/>
          <a:p>
            <a:pPr marL="0" indent="0" algn="ctr">
              <a:buNone/>
            </a:pPr>
            <a:r>
              <a:rPr lang="en-US" sz="840" b="1" dirty="0">
                <a:solidFill>
                  <a:srgbClr val="006E72"/>
                </a:solidFill>
                <a:latin typeface="Arial" pitchFamily="34" charset="0"/>
                <a:ea typeface="Arial" pitchFamily="34" charset="-122"/>
                <a:cs typeface="Arial" pitchFamily="34" charset="-120"/>
              </a:rPr>
              <a:t>CURRENT</a:t>
            </a:r>
            <a:endParaRPr lang="en-US" sz="840" dirty="0"/>
          </a:p>
        </p:txBody>
      </p:sp>
      <p:sp>
        <p:nvSpPr>
          <p:cNvPr id="13" name="Text 10"/>
          <p:cNvSpPr/>
          <p:nvPr/>
        </p:nvSpPr>
        <p:spPr>
          <a:xfrm>
            <a:off x="2304288" y="1536192"/>
            <a:ext cx="2514600" cy="219456"/>
          </a:xfrm>
          <a:prstGeom prst="rect">
            <a:avLst/>
          </a:prstGeom>
          <a:noFill/>
          <a:ln/>
        </p:spPr>
        <p:txBody>
          <a:bodyPr wrap="square" lIns="0" tIns="0" rIns="0" bIns="0" rtlCol="0" anchor="ctr"/>
          <a:lstStyle/>
          <a:p>
            <a:pPr marL="0" indent="0">
              <a:buNone/>
            </a:pPr>
            <a:r>
              <a:rPr lang="en-US" sz="1120" b="1" dirty="0">
                <a:solidFill>
                  <a:srgbClr val="1D2A32"/>
                </a:solidFill>
                <a:latin typeface="Arial" pitchFamily="34" charset="0"/>
                <a:ea typeface="Arial" pitchFamily="34" charset="-122"/>
                <a:cs typeface="Arial" pitchFamily="34" charset="-120"/>
              </a:rPr>
              <a:t>Federal Title IX regulations</a:t>
            </a:r>
            <a:endParaRPr lang="en-US" sz="1120" dirty="0"/>
          </a:p>
        </p:txBody>
      </p:sp>
      <p:sp>
        <p:nvSpPr>
          <p:cNvPr id="14" name="Text 11"/>
          <p:cNvSpPr/>
          <p:nvPr/>
        </p:nvSpPr>
        <p:spPr>
          <a:xfrm>
            <a:off x="4956048" y="1499616"/>
            <a:ext cx="6217920" cy="310896"/>
          </a:xfrm>
          <a:prstGeom prst="rect">
            <a:avLst/>
          </a:prstGeom>
          <a:noFill/>
          <a:ln/>
        </p:spPr>
        <p:txBody>
          <a:bodyPr wrap="square" lIns="0" tIns="0" rIns="0" bIns="0" rtlCol="0" anchor="ctr">
            <a:normAutofit/>
          </a:bodyPr>
          <a:lstStyle/>
          <a:p>
            <a:pPr marL="0" indent="0">
              <a:buNone/>
            </a:pPr>
            <a:r>
              <a:rPr lang="en-US" sz="970" dirty="0">
                <a:solidFill>
                  <a:srgbClr val="5C6670"/>
                </a:solidFill>
                <a:latin typeface="Arial" pitchFamily="34" charset="0"/>
                <a:ea typeface="Arial" pitchFamily="34" charset="-122"/>
                <a:cs typeface="Arial" pitchFamily="34" charset="-120"/>
              </a:rPr>
              <a:t>2020 regulations remain in effect after vacatur of the 2024 rule.</a:t>
            </a:r>
            <a:endParaRPr lang="en-US" sz="970" dirty="0"/>
          </a:p>
        </p:txBody>
      </p:sp>
      <p:sp>
        <p:nvSpPr>
          <p:cNvPr id="15" name="Shape 12"/>
          <p:cNvSpPr/>
          <p:nvPr/>
        </p:nvSpPr>
        <p:spPr>
          <a:xfrm>
            <a:off x="731520" y="2212848"/>
            <a:ext cx="10771632" cy="694944"/>
          </a:xfrm>
          <a:prstGeom prst="roundRect">
            <a:avLst>
              <a:gd name="adj" fmla="val 5263"/>
            </a:avLst>
          </a:prstGeom>
          <a:solidFill>
            <a:srgbClr val="FFFFFF"/>
          </a:solidFill>
          <a:ln w="12700">
            <a:solidFill>
              <a:srgbClr val="DCE9E9"/>
            </a:solidFill>
            <a:prstDash val="solid"/>
          </a:ln>
        </p:spPr>
        <p:txBody>
          <a:bodyPr/>
          <a:lstStyle/>
          <a:p>
            <a:endParaRPr/>
          </a:p>
        </p:txBody>
      </p:sp>
      <p:sp>
        <p:nvSpPr>
          <p:cNvPr id="16" name="Shape 13"/>
          <p:cNvSpPr/>
          <p:nvPr/>
        </p:nvSpPr>
        <p:spPr>
          <a:xfrm>
            <a:off x="896112" y="2395728"/>
            <a:ext cx="1170432"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17" name="Text 14"/>
          <p:cNvSpPr/>
          <p:nvPr/>
        </p:nvSpPr>
        <p:spPr>
          <a:xfrm>
            <a:off x="969264" y="2459736"/>
            <a:ext cx="1024128" cy="164592"/>
          </a:xfrm>
          <a:prstGeom prst="rect">
            <a:avLst/>
          </a:prstGeom>
          <a:noFill/>
          <a:ln/>
        </p:spPr>
        <p:txBody>
          <a:bodyPr wrap="square" lIns="0" tIns="0" rIns="0" bIns="0" rtlCol="0" anchor="ctr"/>
          <a:lstStyle/>
          <a:p>
            <a:pPr marL="0" indent="0" algn="ctr">
              <a:buNone/>
            </a:pPr>
            <a:r>
              <a:rPr lang="en-US" sz="840" b="1" dirty="0">
                <a:solidFill>
                  <a:srgbClr val="006E72"/>
                </a:solidFill>
                <a:latin typeface="Arial" pitchFamily="34" charset="0"/>
                <a:ea typeface="Arial" pitchFamily="34" charset="-122"/>
                <a:cs typeface="Arial" pitchFamily="34" charset="-120"/>
              </a:rPr>
              <a:t>CURRENT</a:t>
            </a:r>
            <a:endParaRPr lang="en-US" sz="840" dirty="0"/>
          </a:p>
        </p:txBody>
      </p:sp>
      <p:sp>
        <p:nvSpPr>
          <p:cNvPr id="18" name="Text 15"/>
          <p:cNvSpPr/>
          <p:nvPr/>
        </p:nvSpPr>
        <p:spPr>
          <a:xfrm>
            <a:off x="2304288" y="2395728"/>
            <a:ext cx="2514600" cy="219456"/>
          </a:xfrm>
          <a:prstGeom prst="rect">
            <a:avLst/>
          </a:prstGeom>
          <a:noFill/>
          <a:ln/>
        </p:spPr>
        <p:txBody>
          <a:bodyPr wrap="square" lIns="0" tIns="0" rIns="0" bIns="0" rtlCol="0" anchor="ctr"/>
          <a:lstStyle/>
          <a:p>
            <a:pPr marL="0" indent="0">
              <a:buNone/>
            </a:pPr>
            <a:r>
              <a:rPr lang="en-US" sz="1120" b="1" dirty="0">
                <a:solidFill>
                  <a:srgbClr val="1D2A32"/>
                </a:solidFill>
                <a:latin typeface="Arial" pitchFamily="34" charset="0"/>
                <a:ea typeface="Arial" pitchFamily="34" charset="-122"/>
                <a:cs typeface="Arial" pitchFamily="34" charset="-120"/>
              </a:rPr>
              <a:t>Education Code section 66282.1</a:t>
            </a:r>
            <a:endParaRPr lang="en-US" sz="1120" dirty="0"/>
          </a:p>
        </p:txBody>
      </p:sp>
      <p:sp>
        <p:nvSpPr>
          <p:cNvPr id="19" name="Text 16"/>
          <p:cNvSpPr/>
          <p:nvPr/>
        </p:nvSpPr>
        <p:spPr>
          <a:xfrm>
            <a:off x="4956048" y="2359152"/>
            <a:ext cx="6217920" cy="310896"/>
          </a:xfrm>
          <a:prstGeom prst="rect">
            <a:avLst/>
          </a:prstGeom>
          <a:noFill/>
          <a:ln/>
        </p:spPr>
        <p:txBody>
          <a:bodyPr wrap="square" lIns="0" tIns="0" rIns="0" bIns="0" rtlCol="0" anchor="ctr">
            <a:normAutofit/>
          </a:bodyPr>
          <a:lstStyle/>
          <a:p>
            <a:pPr marL="0" indent="0">
              <a:buNone/>
            </a:pPr>
            <a:r>
              <a:rPr lang="en-US" sz="970" dirty="0">
                <a:solidFill>
                  <a:srgbClr val="5C6670"/>
                </a:solidFill>
                <a:latin typeface="Arial" pitchFamily="34" charset="0"/>
                <a:ea typeface="Arial" pitchFamily="34" charset="-122"/>
                <a:cs typeface="Arial" pitchFamily="34" charset="-120"/>
              </a:rPr>
              <a:t>First annual report due Sept. 1, 2026, with public board presentation and district website posting.</a:t>
            </a:r>
            <a:endParaRPr lang="en-US" sz="970" dirty="0"/>
          </a:p>
        </p:txBody>
      </p:sp>
      <p:sp>
        <p:nvSpPr>
          <p:cNvPr id="20" name="Shape 17"/>
          <p:cNvSpPr/>
          <p:nvPr/>
        </p:nvSpPr>
        <p:spPr>
          <a:xfrm>
            <a:off x="731520" y="3072384"/>
            <a:ext cx="10771632" cy="694944"/>
          </a:xfrm>
          <a:prstGeom prst="roundRect">
            <a:avLst>
              <a:gd name="adj" fmla="val 5263"/>
            </a:avLst>
          </a:prstGeom>
          <a:solidFill>
            <a:srgbClr val="EEF4F4"/>
          </a:solidFill>
          <a:ln w="12700">
            <a:solidFill>
              <a:srgbClr val="DCE9E9"/>
            </a:solidFill>
            <a:prstDash val="solid"/>
          </a:ln>
        </p:spPr>
        <p:txBody>
          <a:bodyPr/>
          <a:lstStyle/>
          <a:p>
            <a:endParaRPr/>
          </a:p>
        </p:txBody>
      </p:sp>
      <p:sp>
        <p:nvSpPr>
          <p:cNvPr id="21" name="Shape 18"/>
          <p:cNvSpPr/>
          <p:nvPr/>
        </p:nvSpPr>
        <p:spPr>
          <a:xfrm>
            <a:off x="896112" y="3255264"/>
            <a:ext cx="1170432"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22" name="Text 19"/>
          <p:cNvSpPr/>
          <p:nvPr/>
        </p:nvSpPr>
        <p:spPr>
          <a:xfrm>
            <a:off x="969264" y="3319272"/>
            <a:ext cx="1024128" cy="164592"/>
          </a:xfrm>
          <a:prstGeom prst="rect">
            <a:avLst/>
          </a:prstGeom>
          <a:noFill/>
          <a:ln/>
        </p:spPr>
        <p:txBody>
          <a:bodyPr wrap="square" lIns="0" tIns="0" rIns="0" bIns="0" rtlCol="0" anchor="ctr"/>
          <a:lstStyle/>
          <a:p>
            <a:pPr marL="0" indent="0" algn="ctr">
              <a:buNone/>
            </a:pPr>
            <a:r>
              <a:rPr lang="en-US" sz="840" b="1" dirty="0">
                <a:solidFill>
                  <a:srgbClr val="006E72"/>
                </a:solidFill>
                <a:latin typeface="Arial" pitchFamily="34" charset="0"/>
                <a:ea typeface="Arial" pitchFamily="34" charset="-122"/>
                <a:cs typeface="Arial" pitchFamily="34" charset="-120"/>
              </a:rPr>
              <a:t>AVAILABLE</a:t>
            </a:r>
            <a:endParaRPr lang="en-US" sz="840" dirty="0"/>
          </a:p>
        </p:txBody>
      </p:sp>
      <p:sp>
        <p:nvSpPr>
          <p:cNvPr id="23" name="Text 20"/>
          <p:cNvSpPr/>
          <p:nvPr/>
        </p:nvSpPr>
        <p:spPr>
          <a:xfrm>
            <a:off x="2304288" y="3255264"/>
            <a:ext cx="2514600" cy="219456"/>
          </a:xfrm>
          <a:prstGeom prst="rect">
            <a:avLst/>
          </a:prstGeom>
          <a:noFill/>
          <a:ln/>
        </p:spPr>
        <p:txBody>
          <a:bodyPr wrap="square" lIns="0" tIns="0" rIns="0" bIns="0" rtlCol="0" anchor="ctr"/>
          <a:lstStyle/>
          <a:p>
            <a:pPr marL="0" indent="0">
              <a:buNone/>
            </a:pPr>
            <a:r>
              <a:rPr lang="en-US" sz="1120" b="1" dirty="0">
                <a:solidFill>
                  <a:srgbClr val="1D2A32"/>
                </a:solidFill>
                <a:latin typeface="Arial" pitchFamily="34" charset="0"/>
                <a:ea typeface="Arial" pitchFamily="34" charset="-122"/>
                <a:cs typeface="Arial" pitchFamily="34" charset="-120"/>
              </a:rPr>
              <a:t>FAIR CA</a:t>
            </a:r>
            <a:endParaRPr lang="en-US" sz="1120" dirty="0"/>
          </a:p>
        </p:txBody>
      </p:sp>
      <p:sp>
        <p:nvSpPr>
          <p:cNvPr id="24" name="Text 21"/>
          <p:cNvSpPr/>
          <p:nvPr/>
        </p:nvSpPr>
        <p:spPr>
          <a:xfrm>
            <a:off x="4956048" y="3218688"/>
            <a:ext cx="6217920" cy="310896"/>
          </a:xfrm>
          <a:prstGeom prst="rect">
            <a:avLst/>
          </a:prstGeom>
          <a:noFill/>
          <a:ln/>
        </p:spPr>
        <p:txBody>
          <a:bodyPr wrap="square" lIns="0" tIns="0" rIns="0" bIns="0" rtlCol="0" anchor="ctr">
            <a:normAutofit/>
          </a:bodyPr>
          <a:lstStyle/>
          <a:p>
            <a:pPr marL="0" indent="0">
              <a:buNone/>
            </a:pPr>
            <a:r>
              <a:rPr lang="en-US" sz="970" dirty="0">
                <a:solidFill>
                  <a:srgbClr val="5C6670"/>
                </a:solidFill>
                <a:latin typeface="Arial" pitchFamily="34" charset="0"/>
                <a:ea typeface="Arial" pitchFamily="34" charset="-122"/>
                <a:cs typeface="Arial" pitchFamily="34" charset="-120"/>
              </a:rPr>
              <a:t>Chancellor’s Office reporting tool available for statutory submissions.</a:t>
            </a:r>
            <a:endParaRPr lang="en-US" sz="970" dirty="0"/>
          </a:p>
        </p:txBody>
      </p:sp>
      <p:sp>
        <p:nvSpPr>
          <p:cNvPr id="25" name="Shape 22"/>
          <p:cNvSpPr/>
          <p:nvPr/>
        </p:nvSpPr>
        <p:spPr>
          <a:xfrm>
            <a:off x="731520" y="3931920"/>
            <a:ext cx="10771632" cy="694944"/>
          </a:xfrm>
          <a:prstGeom prst="roundRect">
            <a:avLst>
              <a:gd name="adj" fmla="val 5263"/>
            </a:avLst>
          </a:prstGeom>
          <a:solidFill>
            <a:srgbClr val="FFFFFF"/>
          </a:solidFill>
          <a:ln w="12700">
            <a:solidFill>
              <a:srgbClr val="DCE9E9"/>
            </a:solidFill>
            <a:prstDash val="solid"/>
          </a:ln>
        </p:spPr>
        <p:txBody>
          <a:bodyPr/>
          <a:lstStyle/>
          <a:p>
            <a:endParaRPr/>
          </a:p>
        </p:txBody>
      </p:sp>
      <p:sp>
        <p:nvSpPr>
          <p:cNvPr id="26" name="Shape 23"/>
          <p:cNvSpPr/>
          <p:nvPr/>
        </p:nvSpPr>
        <p:spPr>
          <a:xfrm>
            <a:off x="896112" y="4114800"/>
            <a:ext cx="1170432"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27" name="Text 24"/>
          <p:cNvSpPr/>
          <p:nvPr/>
        </p:nvSpPr>
        <p:spPr>
          <a:xfrm>
            <a:off x="969264" y="4178808"/>
            <a:ext cx="1024128" cy="164592"/>
          </a:xfrm>
          <a:prstGeom prst="rect">
            <a:avLst/>
          </a:prstGeom>
          <a:noFill/>
          <a:ln/>
        </p:spPr>
        <p:txBody>
          <a:bodyPr wrap="square" lIns="0" tIns="0" rIns="0" bIns="0" rtlCol="0" anchor="ctr"/>
          <a:lstStyle/>
          <a:p>
            <a:pPr marL="0" indent="0" algn="ctr">
              <a:buNone/>
            </a:pPr>
            <a:r>
              <a:rPr lang="en-US" sz="840" b="1" dirty="0">
                <a:solidFill>
                  <a:srgbClr val="F28C28"/>
                </a:solidFill>
                <a:latin typeface="Arial" pitchFamily="34" charset="0"/>
                <a:ea typeface="Arial" pitchFamily="34" charset="-122"/>
                <a:cs typeface="Arial" pitchFamily="34" charset="-120"/>
              </a:rPr>
              <a:t>PENDING</a:t>
            </a:r>
            <a:endParaRPr lang="en-US" sz="840" dirty="0"/>
          </a:p>
        </p:txBody>
      </p:sp>
      <p:sp>
        <p:nvSpPr>
          <p:cNvPr id="28" name="Text 25"/>
          <p:cNvSpPr/>
          <p:nvPr/>
        </p:nvSpPr>
        <p:spPr>
          <a:xfrm>
            <a:off x="2304288" y="4114800"/>
            <a:ext cx="2514600" cy="219456"/>
          </a:xfrm>
          <a:prstGeom prst="rect">
            <a:avLst/>
          </a:prstGeom>
          <a:noFill/>
          <a:ln/>
        </p:spPr>
        <p:txBody>
          <a:bodyPr wrap="square" lIns="0" tIns="0" rIns="0" bIns="0" rtlCol="0" anchor="ctr"/>
          <a:lstStyle/>
          <a:p>
            <a:pPr marL="0" indent="0">
              <a:buNone/>
            </a:pPr>
            <a:r>
              <a:rPr lang="en-US" sz="1120" b="1" dirty="0">
                <a:solidFill>
                  <a:srgbClr val="1D2A32"/>
                </a:solidFill>
                <a:latin typeface="Arial" pitchFamily="34" charset="0"/>
                <a:ea typeface="Arial" pitchFamily="34" charset="-122"/>
                <a:cs typeface="Arial" pitchFamily="34" charset="-120"/>
              </a:rPr>
              <a:t>AB 1730</a:t>
            </a:r>
            <a:endParaRPr lang="en-US" sz="1120" dirty="0"/>
          </a:p>
        </p:txBody>
      </p:sp>
      <p:sp>
        <p:nvSpPr>
          <p:cNvPr id="29" name="Text 26"/>
          <p:cNvSpPr/>
          <p:nvPr/>
        </p:nvSpPr>
        <p:spPr>
          <a:xfrm>
            <a:off x="4956048" y="4078224"/>
            <a:ext cx="6217920" cy="310896"/>
          </a:xfrm>
          <a:prstGeom prst="rect">
            <a:avLst/>
          </a:prstGeom>
          <a:noFill/>
          <a:ln/>
        </p:spPr>
        <p:txBody>
          <a:bodyPr wrap="square" lIns="0" tIns="0" rIns="0" bIns="0" rtlCol="0" anchor="ctr">
            <a:normAutofit/>
          </a:bodyPr>
          <a:lstStyle/>
          <a:p>
            <a:pPr marL="0" indent="0">
              <a:buNone/>
            </a:pPr>
            <a:r>
              <a:rPr lang="en-US" sz="970" dirty="0">
                <a:solidFill>
                  <a:srgbClr val="5C6670"/>
                </a:solidFill>
                <a:latin typeface="Arial" pitchFamily="34" charset="0"/>
                <a:ea typeface="Arial" pitchFamily="34" charset="-122"/>
                <a:cs typeface="Arial" pitchFamily="34" charset="-120"/>
              </a:rPr>
              <a:t>Held under submission May 14, 2026. Proposed ERA, managing entity, civil rights coordinator, and $100 million appropriation.</a:t>
            </a:r>
            <a:endParaRPr lang="en-US" sz="970" dirty="0"/>
          </a:p>
        </p:txBody>
      </p:sp>
      <p:sp>
        <p:nvSpPr>
          <p:cNvPr id="30" name="Shape 27"/>
          <p:cNvSpPr/>
          <p:nvPr/>
        </p:nvSpPr>
        <p:spPr>
          <a:xfrm>
            <a:off x="731520" y="4791456"/>
            <a:ext cx="10771632" cy="694944"/>
          </a:xfrm>
          <a:prstGeom prst="roundRect">
            <a:avLst>
              <a:gd name="adj" fmla="val 5263"/>
            </a:avLst>
          </a:prstGeom>
          <a:solidFill>
            <a:srgbClr val="EEF4F4"/>
          </a:solidFill>
          <a:ln w="12700">
            <a:solidFill>
              <a:srgbClr val="DCE9E9"/>
            </a:solidFill>
            <a:prstDash val="solid"/>
          </a:ln>
        </p:spPr>
        <p:txBody>
          <a:bodyPr/>
          <a:lstStyle/>
          <a:p>
            <a:endParaRPr/>
          </a:p>
        </p:txBody>
      </p:sp>
      <p:sp>
        <p:nvSpPr>
          <p:cNvPr id="31" name="Shape 28"/>
          <p:cNvSpPr/>
          <p:nvPr/>
        </p:nvSpPr>
        <p:spPr>
          <a:xfrm>
            <a:off x="896112" y="4974336"/>
            <a:ext cx="1170432" cy="320040"/>
          </a:xfrm>
          <a:prstGeom prst="roundRect">
            <a:avLst>
              <a:gd name="adj" fmla="val 22857"/>
            </a:avLst>
          </a:prstGeom>
          <a:solidFill>
            <a:srgbClr val="FFFFFF"/>
          </a:solidFill>
          <a:ln w="12700">
            <a:solidFill>
              <a:srgbClr val="FFFFFF"/>
            </a:solidFill>
            <a:prstDash val="solid"/>
          </a:ln>
        </p:spPr>
        <p:txBody>
          <a:bodyPr/>
          <a:lstStyle/>
          <a:p>
            <a:endParaRPr/>
          </a:p>
        </p:txBody>
      </p:sp>
      <p:sp>
        <p:nvSpPr>
          <p:cNvPr id="32" name="Text 29"/>
          <p:cNvSpPr/>
          <p:nvPr/>
        </p:nvSpPr>
        <p:spPr>
          <a:xfrm>
            <a:off x="969264" y="5038344"/>
            <a:ext cx="1024128" cy="164592"/>
          </a:xfrm>
          <a:prstGeom prst="rect">
            <a:avLst/>
          </a:prstGeom>
          <a:noFill/>
          <a:ln/>
        </p:spPr>
        <p:txBody>
          <a:bodyPr wrap="square" lIns="0" tIns="0" rIns="0" bIns="0" rtlCol="0" anchor="ctr"/>
          <a:lstStyle/>
          <a:p>
            <a:pPr marL="0" indent="0" algn="ctr">
              <a:buNone/>
            </a:pPr>
            <a:r>
              <a:rPr lang="en-US" sz="840" b="1" dirty="0">
                <a:solidFill>
                  <a:srgbClr val="006E72"/>
                </a:solidFill>
                <a:latin typeface="Arial" pitchFamily="34" charset="0"/>
                <a:ea typeface="Arial" pitchFamily="34" charset="-122"/>
                <a:cs typeface="Arial" pitchFamily="34" charset="-120"/>
              </a:rPr>
              <a:t>GUIDANCE</a:t>
            </a:r>
            <a:endParaRPr lang="en-US" sz="840" dirty="0"/>
          </a:p>
        </p:txBody>
      </p:sp>
      <p:sp>
        <p:nvSpPr>
          <p:cNvPr id="33" name="Text 30"/>
          <p:cNvSpPr/>
          <p:nvPr/>
        </p:nvSpPr>
        <p:spPr>
          <a:xfrm>
            <a:off x="2304288" y="4974336"/>
            <a:ext cx="2514600" cy="219456"/>
          </a:xfrm>
          <a:prstGeom prst="rect">
            <a:avLst/>
          </a:prstGeom>
          <a:noFill/>
          <a:ln/>
        </p:spPr>
        <p:txBody>
          <a:bodyPr wrap="square" lIns="0" tIns="0" rIns="0" bIns="0" rtlCol="0" anchor="ctr"/>
          <a:lstStyle/>
          <a:p>
            <a:pPr marL="0" indent="0">
              <a:buNone/>
            </a:pPr>
            <a:r>
              <a:rPr lang="en-US" sz="1120" b="1" dirty="0">
                <a:solidFill>
                  <a:srgbClr val="1D2A32"/>
                </a:solidFill>
                <a:latin typeface="Arial" pitchFamily="34" charset="0"/>
                <a:ea typeface="Arial" pitchFamily="34" charset="-122"/>
                <a:cs typeface="Arial" pitchFamily="34" charset="-120"/>
              </a:rPr>
              <a:t>2025 Gender Equity Report</a:t>
            </a:r>
            <a:endParaRPr lang="en-US" sz="1120" dirty="0"/>
          </a:p>
        </p:txBody>
      </p:sp>
      <p:sp>
        <p:nvSpPr>
          <p:cNvPr id="34" name="Text 31"/>
          <p:cNvSpPr/>
          <p:nvPr/>
        </p:nvSpPr>
        <p:spPr>
          <a:xfrm>
            <a:off x="4956048" y="4937760"/>
            <a:ext cx="6217920" cy="310896"/>
          </a:xfrm>
          <a:prstGeom prst="rect">
            <a:avLst/>
          </a:prstGeom>
          <a:noFill/>
          <a:ln/>
        </p:spPr>
        <p:txBody>
          <a:bodyPr wrap="square" lIns="0" tIns="0" rIns="0" bIns="0" rtlCol="0" anchor="ctr">
            <a:normAutofit/>
          </a:bodyPr>
          <a:lstStyle/>
          <a:p>
            <a:pPr marL="0" indent="0">
              <a:buNone/>
            </a:pPr>
            <a:r>
              <a:rPr lang="en-US" sz="970" dirty="0">
                <a:solidFill>
                  <a:srgbClr val="5C6670"/>
                </a:solidFill>
                <a:latin typeface="Arial" pitchFamily="34" charset="0"/>
                <a:ea typeface="Arial" pitchFamily="34" charset="-122"/>
                <a:cs typeface="Arial" pitchFamily="34" charset="-120"/>
              </a:rPr>
              <a:t>Advisory recommendations to the Legislature and system. Not itself an operative regulation.</a:t>
            </a:r>
            <a:endParaRPr lang="en-US" sz="970" dirty="0"/>
          </a:p>
        </p:txBody>
      </p:sp>
      <p:sp>
        <p:nvSpPr>
          <p:cNvPr id="35" name="Shape 32"/>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6" name="Text 33"/>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Legal status checked September 24, 2026. Recheck before relying on this slide.</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Policy Baseline Matrix Template</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35</a:t>
            </a:r>
            <a:endParaRPr lang="en-US" sz="670" dirty="0"/>
          </a:p>
        </p:txBody>
      </p:sp>
      <p:sp>
        <p:nvSpPr>
          <p:cNvPr id="10" name="Shape 7"/>
          <p:cNvSpPr/>
          <p:nvPr/>
        </p:nvSpPr>
        <p:spPr>
          <a:xfrm>
            <a:off x="548640" y="1325880"/>
            <a:ext cx="1463040" cy="530352"/>
          </a:xfrm>
          <a:prstGeom prst="rect">
            <a:avLst/>
          </a:prstGeom>
          <a:solidFill>
            <a:srgbClr val="004D50"/>
          </a:solidFill>
          <a:ln w="7620">
            <a:solidFill>
              <a:srgbClr val="FFFFFF"/>
            </a:solidFill>
            <a:prstDash val="solid"/>
          </a:ln>
        </p:spPr>
        <p:txBody>
          <a:bodyPr/>
          <a:lstStyle/>
          <a:p>
            <a:endParaRPr/>
          </a:p>
        </p:txBody>
      </p:sp>
      <p:sp>
        <p:nvSpPr>
          <p:cNvPr id="11" name="Text 8"/>
          <p:cNvSpPr/>
          <p:nvPr/>
        </p:nvSpPr>
        <p:spPr>
          <a:xfrm>
            <a:off x="594360" y="1490472"/>
            <a:ext cx="1371600" cy="164592"/>
          </a:xfrm>
          <a:prstGeom prst="rect">
            <a:avLst/>
          </a:prstGeom>
          <a:noFill/>
          <a:ln/>
        </p:spPr>
        <p:txBody>
          <a:bodyPr wrap="square" lIns="0" tIns="0" rIns="0" bIns="0" rtlCol="0" anchor="ctr">
            <a:normAutofit/>
          </a:bodyPr>
          <a:lstStyle/>
          <a:p>
            <a:pPr marL="0" indent="0" algn="ctr">
              <a:buNone/>
            </a:pPr>
            <a:r>
              <a:rPr lang="en-US" sz="770" b="1" dirty="0">
                <a:solidFill>
                  <a:srgbClr val="FFFFFF"/>
                </a:solidFill>
                <a:latin typeface="Arial" pitchFamily="34" charset="0"/>
                <a:ea typeface="Arial" pitchFamily="34" charset="-122"/>
                <a:cs typeface="Arial" pitchFamily="34" charset="-120"/>
              </a:rPr>
              <a:t>TOPIC</a:t>
            </a:r>
            <a:endParaRPr lang="en-US" sz="770" dirty="0"/>
          </a:p>
        </p:txBody>
      </p:sp>
      <p:sp>
        <p:nvSpPr>
          <p:cNvPr id="12" name="Shape 9"/>
          <p:cNvSpPr/>
          <p:nvPr/>
        </p:nvSpPr>
        <p:spPr>
          <a:xfrm>
            <a:off x="2011680" y="1325880"/>
            <a:ext cx="1572768" cy="530352"/>
          </a:xfrm>
          <a:prstGeom prst="rect">
            <a:avLst/>
          </a:prstGeom>
          <a:solidFill>
            <a:srgbClr val="006E72"/>
          </a:solidFill>
          <a:ln w="7620">
            <a:solidFill>
              <a:srgbClr val="FFFFFF"/>
            </a:solidFill>
            <a:prstDash val="solid"/>
          </a:ln>
        </p:spPr>
        <p:txBody>
          <a:bodyPr/>
          <a:lstStyle/>
          <a:p>
            <a:endParaRPr/>
          </a:p>
        </p:txBody>
      </p:sp>
      <p:sp>
        <p:nvSpPr>
          <p:cNvPr id="13" name="Text 10"/>
          <p:cNvSpPr/>
          <p:nvPr/>
        </p:nvSpPr>
        <p:spPr>
          <a:xfrm>
            <a:off x="2057400" y="1490472"/>
            <a:ext cx="1481328" cy="164592"/>
          </a:xfrm>
          <a:prstGeom prst="rect">
            <a:avLst/>
          </a:prstGeom>
          <a:noFill/>
          <a:ln/>
        </p:spPr>
        <p:txBody>
          <a:bodyPr wrap="square" lIns="0" tIns="0" rIns="0" bIns="0" rtlCol="0" anchor="ctr">
            <a:normAutofit/>
          </a:bodyPr>
          <a:lstStyle/>
          <a:p>
            <a:pPr marL="0" indent="0" algn="ctr">
              <a:buNone/>
            </a:pPr>
            <a:r>
              <a:rPr lang="en-US" sz="770" b="1" dirty="0">
                <a:solidFill>
                  <a:srgbClr val="FFFFFF"/>
                </a:solidFill>
                <a:latin typeface="Arial" pitchFamily="34" charset="0"/>
                <a:ea typeface="Arial" pitchFamily="34" charset="-122"/>
                <a:cs typeface="Arial" pitchFamily="34" charset="-120"/>
              </a:rPr>
              <a:t>AUTHORITY</a:t>
            </a:r>
            <a:endParaRPr lang="en-US" sz="770" dirty="0"/>
          </a:p>
        </p:txBody>
      </p:sp>
      <p:sp>
        <p:nvSpPr>
          <p:cNvPr id="14" name="Shape 11"/>
          <p:cNvSpPr/>
          <p:nvPr/>
        </p:nvSpPr>
        <p:spPr>
          <a:xfrm>
            <a:off x="3584448" y="1325880"/>
            <a:ext cx="2011680" cy="530352"/>
          </a:xfrm>
          <a:prstGeom prst="rect">
            <a:avLst/>
          </a:prstGeom>
          <a:solidFill>
            <a:srgbClr val="006E72"/>
          </a:solidFill>
          <a:ln w="7620">
            <a:solidFill>
              <a:srgbClr val="FFFFFF"/>
            </a:solidFill>
            <a:prstDash val="solid"/>
          </a:ln>
        </p:spPr>
        <p:txBody>
          <a:bodyPr/>
          <a:lstStyle/>
          <a:p>
            <a:endParaRPr/>
          </a:p>
        </p:txBody>
      </p:sp>
      <p:sp>
        <p:nvSpPr>
          <p:cNvPr id="15" name="Text 12"/>
          <p:cNvSpPr/>
          <p:nvPr/>
        </p:nvSpPr>
        <p:spPr>
          <a:xfrm>
            <a:off x="3630168" y="1490472"/>
            <a:ext cx="1920240" cy="164592"/>
          </a:xfrm>
          <a:prstGeom prst="rect">
            <a:avLst/>
          </a:prstGeom>
          <a:noFill/>
          <a:ln/>
        </p:spPr>
        <p:txBody>
          <a:bodyPr wrap="square" lIns="0" tIns="0" rIns="0" bIns="0" rtlCol="0" anchor="ctr">
            <a:normAutofit/>
          </a:bodyPr>
          <a:lstStyle/>
          <a:p>
            <a:pPr marL="0" indent="0" algn="ctr">
              <a:buNone/>
            </a:pPr>
            <a:r>
              <a:rPr lang="en-US" sz="770" b="1" dirty="0">
                <a:solidFill>
                  <a:srgbClr val="FFFFFF"/>
                </a:solidFill>
                <a:latin typeface="Arial" pitchFamily="34" charset="0"/>
                <a:ea typeface="Arial" pitchFamily="34" charset="-122"/>
                <a:cs typeface="Arial" pitchFamily="34" charset="-120"/>
              </a:rPr>
              <a:t>CURRENT POLICY</a:t>
            </a:r>
            <a:endParaRPr lang="en-US" sz="770" dirty="0"/>
          </a:p>
        </p:txBody>
      </p:sp>
      <p:sp>
        <p:nvSpPr>
          <p:cNvPr id="16" name="Shape 13"/>
          <p:cNvSpPr/>
          <p:nvPr/>
        </p:nvSpPr>
        <p:spPr>
          <a:xfrm>
            <a:off x="5596128" y="1325880"/>
            <a:ext cx="2212848" cy="530352"/>
          </a:xfrm>
          <a:prstGeom prst="rect">
            <a:avLst/>
          </a:prstGeom>
          <a:solidFill>
            <a:srgbClr val="006E72"/>
          </a:solidFill>
          <a:ln w="7620">
            <a:solidFill>
              <a:srgbClr val="FFFFFF"/>
            </a:solidFill>
            <a:prstDash val="solid"/>
          </a:ln>
        </p:spPr>
        <p:txBody>
          <a:bodyPr/>
          <a:lstStyle/>
          <a:p>
            <a:endParaRPr/>
          </a:p>
        </p:txBody>
      </p:sp>
      <p:sp>
        <p:nvSpPr>
          <p:cNvPr id="17" name="Text 14"/>
          <p:cNvSpPr/>
          <p:nvPr/>
        </p:nvSpPr>
        <p:spPr>
          <a:xfrm>
            <a:off x="5641848" y="1490472"/>
            <a:ext cx="2121408" cy="164592"/>
          </a:xfrm>
          <a:prstGeom prst="rect">
            <a:avLst/>
          </a:prstGeom>
          <a:noFill/>
          <a:ln/>
        </p:spPr>
        <p:txBody>
          <a:bodyPr wrap="square" lIns="0" tIns="0" rIns="0" bIns="0" rtlCol="0" anchor="ctr">
            <a:normAutofit/>
          </a:bodyPr>
          <a:lstStyle/>
          <a:p>
            <a:pPr marL="0" indent="0" algn="ctr">
              <a:buNone/>
            </a:pPr>
            <a:r>
              <a:rPr lang="en-US" sz="770" b="1" dirty="0">
                <a:solidFill>
                  <a:srgbClr val="FFFFFF"/>
                </a:solidFill>
                <a:latin typeface="Arial" pitchFamily="34" charset="0"/>
                <a:ea typeface="Arial" pitchFamily="34" charset="-122"/>
                <a:cs typeface="Arial" pitchFamily="34" charset="-120"/>
              </a:rPr>
              <a:t>PUBLIC FACING MATERIAL</a:t>
            </a:r>
            <a:endParaRPr lang="en-US" sz="770" dirty="0"/>
          </a:p>
        </p:txBody>
      </p:sp>
      <p:sp>
        <p:nvSpPr>
          <p:cNvPr id="18" name="Shape 15"/>
          <p:cNvSpPr/>
          <p:nvPr/>
        </p:nvSpPr>
        <p:spPr>
          <a:xfrm>
            <a:off x="7808976" y="1325880"/>
            <a:ext cx="2212848" cy="530352"/>
          </a:xfrm>
          <a:prstGeom prst="rect">
            <a:avLst/>
          </a:prstGeom>
          <a:solidFill>
            <a:srgbClr val="006E72"/>
          </a:solidFill>
          <a:ln w="7620">
            <a:solidFill>
              <a:srgbClr val="FFFFFF"/>
            </a:solidFill>
            <a:prstDash val="solid"/>
          </a:ln>
        </p:spPr>
        <p:txBody>
          <a:bodyPr/>
          <a:lstStyle/>
          <a:p>
            <a:endParaRPr/>
          </a:p>
        </p:txBody>
      </p:sp>
      <p:sp>
        <p:nvSpPr>
          <p:cNvPr id="19" name="Text 16"/>
          <p:cNvSpPr/>
          <p:nvPr/>
        </p:nvSpPr>
        <p:spPr>
          <a:xfrm>
            <a:off x="7854696" y="1490472"/>
            <a:ext cx="2121408" cy="164592"/>
          </a:xfrm>
          <a:prstGeom prst="rect">
            <a:avLst/>
          </a:prstGeom>
          <a:noFill/>
          <a:ln/>
        </p:spPr>
        <p:txBody>
          <a:bodyPr wrap="square" lIns="0" tIns="0" rIns="0" bIns="0" rtlCol="0" anchor="ctr">
            <a:normAutofit/>
          </a:bodyPr>
          <a:lstStyle/>
          <a:p>
            <a:pPr marL="0" indent="0" algn="ctr">
              <a:buNone/>
            </a:pPr>
            <a:r>
              <a:rPr lang="en-US" sz="770" b="1" dirty="0">
                <a:solidFill>
                  <a:srgbClr val="FFFFFF"/>
                </a:solidFill>
                <a:latin typeface="Arial" pitchFamily="34" charset="0"/>
                <a:ea typeface="Arial" pitchFamily="34" charset="-122"/>
                <a:cs typeface="Arial" pitchFamily="34" charset="-120"/>
              </a:rPr>
              <a:t>ACTUAL PRACTICE</a:t>
            </a:r>
            <a:endParaRPr lang="en-US" sz="770" dirty="0"/>
          </a:p>
        </p:txBody>
      </p:sp>
      <p:sp>
        <p:nvSpPr>
          <p:cNvPr id="20" name="Shape 17"/>
          <p:cNvSpPr/>
          <p:nvPr/>
        </p:nvSpPr>
        <p:spPr>
          <a:xfrm>
            <a:off x="10021824" y="1325880"/>
            <a:ext cx="1536192" cy="530352"/>
          </a:xfrm>
          <a:prstGeom prst="rect">
            <a:avLst/>
          </a:prstGeom>
          <a:solidFill>
            <a:srgbClr val="006E72"/>
          </a:solidFill>
          <a:ln w="7620">
            <a:solidFill>
              <a:srgbClr val="FFFFFF"/>
            </a:solidFill>
            <a:prstDash val="solid"/>
          </a:ln>
        </p:spPr>
        <p:txBody>
          <a:bodyPr/>
          <a:lstStyle/>
          <a:p>
            <a:endParaRPr/>
          </a:p>
        </p:txBody>
      </p:sp>
      <p:sp>
        <p:nvSpPr>
          <p:cNvPr id="21" name="Text 18"/>
          <p:cNvSpPr/>
          <p:nvPr/>
        </p:nvSpPr>
        <p:spPr>
          <a:xfrm>
            <a:off x="10067544" y="1490472"/>
            <a:ext cx="1444752" cy="164592"/>
          </a:xfrm>
          <a:prstGeom prst="rect">
            <a:avLst/>
          </a:prstGeom>
          <a:noFill/>
          <a:ln/>
        </p:spPr>
        <p:txBody>
          <a:bodyPr wrap="square" lIns="0" tIns="0" rIns="0" bIns="0" rtlCol="0" anchor="ctr">
            <a:normAutofit/>
          </a:bodyPr>
          <a:lstStyle/>
          <a:p>
            <a:pPr marL="0" indent="0" algn="ctr">
              <a:buNone/>
            </a:pPr>
            <a:r>
              <a:rPr lang="en-US" sz="770" b="1" dirty="0">
                <a:solidFill>
                  <a:srgbClr val="FFFFFF"/>
                </a:solidFill>
                <a:latin typeface="Arial" pitchFamily="34" charset="0"/>
                <a:ea typeface="Arial" pitchFamily="34" charset="-122"/>
                <a:cs typeface="Arial" pitchFamily="34" charset="-120"/>
              </a:rPr>
              <a:t>OWNER / DATE</a:t>
            </a:r>
            <a:endParaRPr lang="en-US" sz="770" dirty="0"/>
          </a:p>
        </p:txBody>
      </p:sp>
      <p:sp>
        <p:nvSpPr>
          <p:cNvPr id="22" name="Shape 19"/>
          <p:cNvSpPr/>
          <p:nvPr/>
        </p:nvSpPr>
        <p:spPr>
          <a:xfrm>
            <a:off x="548640" y="1856232"/>
            <a:ext cx="1463040" cy="539496"/>
          </a:xfrm>
          <a:prstGeom prst="rect">
            <a:avLst/>
          </a:prstGeom>
          <a:solidFill>
            <a:srgbClr val="FFFFFF"/>
          </a:solidFill>
          <a:ln w="8890">
            <a:solidFill>
              <a:srgbClr val="DCE9E9"/>
            </a:solidFill>
            <a:prstDash val="solid"/>
          </a:ln>
        </p:spPr>
        <p:txBody>
          <a:bodyPr/>
          <a:lstStyle/>
          <a:p>
            <a:endParaRPr/>
          </a:p>
        </p:txBody>
      </p:sp>
      <p:sp>
        <p:nvSpPr>
          <p:cNvPr id="23" name="Text 20"/>
          <p:cNvSpPr/>
          <p:nvPr/>
        </p:nvSpPr>
        <p:spPr>
          <a:xfrm>
            <a:off x="612648" y="2011680"/>
            <a:ext cx="1335024" cy="201168"/>
          </a:xfrm>
          <a:prstGeom prst="rect">
            <a:avLst/>
          </a:prstGeom>
          <a:noFill/>
          <a:ln/>
        </p:spPr>
        <p:txBody>
          <a:bodyPr wrap="square" lIns="0" tIns="0" rIns="0" bIns="0" rtlCol="0" anchor="ctr">
            <a:normAutofit/>
          </a:bodyPr>
          <a:lstStyle/>
          <a:p>
            <a:pPr marL="0" indent="0">
              <a:buNone/>
            </a:pPr>
            <a:r>
              <a:rPr lang="en-US" sz="850" b="1" dirty="0">
                <a:solidFill>
                  <a:srgbClr val="1D2A32"/>
                </a:solidFill>
                <a:latin typeface="Arial" pitchFamily="34" charset="0"/>
                <a:ea typeface="Arial" pitchFamily="34" charset="-122"/>
                <a:cs typeface="Arial" pitchFamily="34" charset="-120"/>
              </a:rPr>
              <a:t>Scope and definitions</a:t>
            </a:r>
            <a:endParaRPr lang="en-US" sz="850" dirty="0"/>
          </a:p>
        </p:txBody>
      </p:sp>
      <p:sp>
        <p:nvSpPr>
          <p:cNvPr id="24" name="Shape 21"/>
          <p:cNvSpPr/>
          <p:nvPr/>
        </p:nvSpPr>
        <p:spPr>
          <a:xfrm>
            <a:off x="2011680" y="1856232"/>
            <a:ext cx="1572768" cy="539496"/>
          </a:xfrm>
          <a:prstGeom prst="rect">
            <a:avLst/>
          </a:prstGeom>
          <a:solidFill>
            <a:srgbClr val="FFFFFF"/>
          </a:solidFill>
          <a:ln w="8890">
            <a:solidFill>
              <a:srgbClr val="DCE9E9"/>
            </a:solidFill>
            <a:prstDash val="solid"/>
          </a:ln>
        </p:spPr>
        <p:txBody>
          <a:bodyPr/>
          <a:lstStyle/>
          <a:p>
            <a:endParaRPr/>
          </a:p>
        </p:txBody>
      </p:sp>
      <p:sp>
        <p:nvSpPr>
          <p:cNvPr id="25" name="Shape 22"/>
          <p:cNvSpPr/>
          <p:nvPr/>
        </p:nvSpPr>
        <p:spPr>
          <a:xfrm>
            <a:off x="3584448" y="1856232"/>
            <a:ext cx="2011680" cy="539496"/>
          </a:xfrm>
          <a:prstGeom prst="rect">
            <a:avLst/>
          </a:prstGeom>
          <a:solidFill>
            <a:srgbClr val="FFFFFF"/>
          </a:solidFill>
          <a:ln w="8890">
            <a:solidFill>
              <a:srgbClr val="DCE9E9"/>
            </a:solidFill>
            <a:prstDash val="solid"/>
          </a:ln>
        </p:spPr>
        <p:txBody>
          <a:bodyPr/>
          <a:lstStyle/>
          <a:p>
            <a:endParaRPr/>
          </a:p>
        </p:txBody>
      </p:sp>
      <p:sp>
        <p:nvSpPr>
          <p:cNvPr id="26" name="Shape 23"/>
          <p:cNvSpPr/>
          <p:nvPr/>
        </p:nvSpPr>
        <p:spPr>
          <a:xfrm>
            <a:off x="5596128" y="1856232"/>
            <a:ext cx="2212848" cy="539496"/>
          </a:xfrm>
          <a:prstGeom prst="rect">
            <a:avLst/>
          </a:prstGeom>
          <a:solidFill>
            <a:srgbClr val="FFFFFF"/>
          </a:solidFill>
          <a:ln w="8890">
            <a:solidFill>
              <a:srgbClr val="DCE9E9"/>
            </a:solidFill>
            <a:prstDash val="solid"/>
          </a:ln>
        </p:spPr>
        <p:txBody>
          <a:bodyPr/>
          <a:lstStyle/>
          <a:p>
            <a:endParaRPr/>
          </a:p>
        </p:txBody>
      </p:sp>
      <p:sp>
        <p:nvSpPr>
          <p:cNvPr id="27" name="Shape 24"/>
          <p:cNvSpPr/>
          <p:nvPr/>
        </p:nvSpPr>
        <p:spPr>
          <a:xfrm>
            <a:off x="7808976" y="1856232"/>
            <a:ext cx="2212848" cy="539496"/>
          </a:xfrm>
          <a:prstGeom prst="rect">
            <a:avLst/>
          </a:prstGeom>
          <a:solidFill>
            <a:srgbClr val="FFFFFF"/>
          </a:solidFill>
          <a:ln w="8890">
            <a:solidFill>
              <a:srgbClr val="DCE9E9"/>
            </a:solidFill>
            <a:prstDash val="solid"/>
          </a:ln>
        </p:spPr>
        <p:txBody>
          <a:bodyPr/>
          <a:lstStyle/>
          <a:p>
            <a:endParaRPr/>
          </a:p>
        </p:txBody>
      </p:sp>
      <p:sp>
        <p:nvSpPr>
          <p:cNvPr id="28" name="Shape 25"/>
          <p:cNvSpPr/>
          <p:nvPr/>
        </p:nvSpPr>
        <p:spPr>
          <a:xfrm>
            <a:off x="10021824" y="1856232"/>
            <a:ext cx="1536192" cy="539496"/>
          </a:xfrm>
          <a:prstGeom prst="rect">
            <a:avLst/>
          </a:prstGeom>
          <a:solidFill>
            <a:srgbClr val="FFFFFF"/>
          </a:solidFill>
          <a:ln w="8890">
            <a:solidFill>
              <a:srgbClr val="DCE9E9"/>
            </a:solidFill>
            <a:prstDash val="solid"/>
          </a:ln>
        </p:spPr>
        <p:txBody>
          <a:bodyPr/>
          <a:lstStyle/>
          <a:p>
            <a:endParaRPr/>
          </a:p>
        </p:txBody>
      </p:sp>
      <p:sp>
        <p:nvSpPr>
          <p:cNvPr id="29" name="Shape 26"/>
          <p:cNvSpPr/>
          <p:nvPr/>
        </p:nvSpPr>
        <p:spPr>
          <a:xfrm>
            <a:off x="548640" y="2395728"/>
            <a:ext cx="1463040" cy="539496"/>
          </a:xfrm>
          <a:prstGeom prst="rect">
            <a:avLst/>
          </a:prstGeom>
          <a:solidFill>
            <a:srgbClr val="F4F6F6"/>
          </a:solidFill>
          <a:ln w="8890">
            <a:solidFill>
              <a:srgbClr val="DCE9E9"/>
            </a:solidFill>
            <a:prstDash val="solid"/>
          </a:ln>
        </p:spPr>
        <p:txBody>
          <a:bodyPr/>
          <a:lstStyle/>
          <a:p>
            <a:endParaRPr/>
          </a:p>
        </p:txBody>
      </p:sp>
      <p:sp>
        <p:nvSpPr>
          <p:cNvPr id="30" name="Text 27"/>
          <p:cNvSpPr/>
          <p:nvPr/>
        </p:nvSpPr>
        <p:spPr>
          <a:xfrm>
            <a:off x="612648" y="2551176"/>
            <a:ext cx="1335024" cy="201168"/>
          </a:xfrm>
          <a:prstGeom prst="rect">
            <a:avLst/>
          </a:prstGeom>
          <a:noFill/>
          <a:ln/>
        </p:spPr>
        <p:txBody>
          <a:bodyPr wrap="square" lIns="0" tIns="0" rIns="0" bIns="0" rtlCol="0" anchor="ctr">
            <a:normAutofit/>
          </a:bodyPr>
          <a:lstStyle/>
          <a:p>
            <a:pPr marL="0" indent="0">
              <a:buNone/>
            </a:pPr>
            <a:r>
              <a:rPr lang="en-US" sz="850" b="1" dirty="0">
                <a:solidFill>
                  <a:srgbClr val="1D2A32"/>
                </a:solidFill>
                <a:latin typeface="Arial" pitchFamily="34" charset="0"/>
                <a:ea typeface="Arial" pitchFamily="34" charset="-122"/>
                <a:cs typeface="Arial" pitchFamily="34" charset="-120"/>
              </a:rPr>
              <a:t>Reporting channels</a:t>
            </a:r>
            <a:endParaRPr lang="en-US" sz="850" dirty="0"/>
          </a:p>
        </p:txBody>
      </p:sp>
      <p:sp>
        <p:nvSpPr>
          <p:cNvPr id="31" name="Shape 28"/>
          <p:cNvSpPr/>
          <p:nvPr/>
        </p:nvSpPr>
        <p:spPr>
          <a:xfrm>
            <a:off x="2011680" y="2395728"/>
            <a:ext cx="1572768" cy="539496"/>
          </a:xfrm>
          <a:prstGeom prst="rect">
            <a:avLst/>
          </a:prstGeom>
          <a:solidFill>
            <a:srgbClr val="F4F6F6"/>
          </a:solidFill>
          <a:ln w="8890">
            <a:solidFill>
              <a:srgbClr val="DCE9E9"/>
            </a:solidFill>
            <a:prstDash val="solid"/>
          </a:ln>
        </p:spPr>
        <p:txBody>
          <a:bodyPr/>
          <a:lstStyle/>
          <a:p>
            <a:endParaRPr/>
          </a:p>
        </p:txBody>
      </p:sp>
      <p:sp>
        <p:nvSpPr>
          <p:cNvPr id="32" name="Shape 29"/>
          <p:cNvSpPr/>
          <p:nvPr/>
        </p:nvSpPr>
        <p:spPr>
          <a:xfrm>
            <a:off x="3584448" y="2395728"/>
            <a:ext cx="2011680" cy="539496"/>
          </a:xfrm>
          <a:prstGeom prst="rect">
            <a:avLst/>
          </a:prstGeom>
          <a:solidFill>
            <a:srgbClr val="F4F6F6"/>
          </a:solidFill>
          <a:ln w="8890">
            <a:solidFill>
              <a:srgbClr val="DCE9E9"/>
            </a:solidFill>
            <a:prstDash val="solid"/>
          </a:ln>
        </p:spPr>
        <p:txBody>
          <a:bodyPr/>
          <a:lstStyle/>
          <a:p>
            <a:endParaRPr/>
          </a:p>
        </p:txBody>
      </p:sp>
      <p:sp>
        <p:nvSpPr>
          <p:cNvPr id="33" name="Shape 30"/>
          <p:cNvSpPr/>
          <p:nvPr/>
        </p:nvSpPr>
        <p:spPr>
          <a:xfrm>
            <a:off x="5596128" y="2395728"/>
            <a:ext cx="2212848" cy="539496"/>
          </a:xfrm>
          <a:prstGeom prst="rect">
            <a:avLst/>
          </a:prstGeom>
          <a:solidFill>
            <a:srgbClr val="F4F6F6"/>
          </a:solidFill>
          <a:ln w="8890">
            <a:solidFill>
              <a:srgbClr val="DCE9E9"/>
            </a:solidFill>
            <a:prstDash val="solid"/>
          </a:ln>
        </p:spPr>
        <p:txBody>
          <a:bodyPr/>
          <a:lstStyle/>
          <a:p>
            <a:endParaRPr/>
          </a:p>
        </p:txBody>
      </p:sp>
      <p:sp>
        <p:nvSpPr>
          <p:cNvPr id="34" name="Shape 31"/>
          <p:cNvSpPr/>
          <p:nvPr/>
        </p:nvSpPr>
        <p:spPr>
          <a:xfrm>
            <a:off x="7808976" y="2395728"/>
            <a:ext cx="2212848" cy="539496"/>
          </a:xfrm>
          <a:prstGeom prst="rect">
            <a:avLst/>
          </a:prstGeom>
          <a:solidFill>
            <a:srgbClr val="F4F6F6"/>
          </a:solidFill>
          <a:ln w="8890">
            <a:solidFill>
              <a:srgbClr val="DCE9E9"/>
            </a:solidFill>
            <a:prstDash val="solid"/>
          </a:ln>
        </p:spPr>
        <p:txBody>
          <a:bodyPr/>
          <a:lstStyle/>
          <a:p>
            <a:endParaRPr/>
          </a:p>
        </p:txBody>
      </p:sp>
      <p:sp>
        <p:nvSpPr>
          <p:cNvPr id="35" name="Shape 32"/>
          <p:cNvSpPr/>
          <p:nvPr/>
        </p:nvSpPr>
        <p:spPr>
          <a:xfrm>
            <a:off x="10021824" y="2395728"/>
            <a:ext cx="1536192" cy="539496"/>
          </a:xfrm>
          <a:prstGeom prst="rect">
            <a:avLst/>
          </a:prstGeom>
          <a:solidFill>
            <a:srgbClr val="F4F6F6"/>
          </a:solidFill>
          <a:ln w="8890">
            <a:solidFill>
              <a:srgbClr val="DCE9E9"/>
            </a:solidFill>
            <a:prstDash val="solid"/>
          </a:ln>
        </p:spPr>
        <p:txBody>
          <a:bodyPr/>
          <a:lstStyle/>
          <a:p>
            <a:endParaRPr/>
          </a:p>
        </p:txBody>
      </p:sp>
      <p:sp>
        <p:nvSpPr>
          <p:cNvPr id="36" name="Shape 33"/>
          <p:cNvSpPr/>
          <p:nvPr/>
        </p:nvSpPr>
        <p:spPr>
          <a:xfrm>
            <a:off x="548640" y="2935224"/>
            <a:ext cx="1463040" cy="539496"/>
          </a:xfrm>
          <a:prstGeom prst="rect">
            <a:avLst/>
          </a:prstGeom>
          <a:solidFill>
            <a:srgbClr val="FFFFFF"/>
          </a:solidFill>
          <a:ln w="8890">
            <a:solidFill>
              <a:srgbClr val="DCE9E9"/>
            </a:solidFill>
            <a:prstDash val="solid"/>
          </a:ln>
        </p:spPr>
        <p:txBody>
          <a:bodyPr/>
          <a:lstStyle/>
          <a:p>
            <a:endParaRPr/>
          </a:p>
        </p:txBody>
      </p:sp>
      <p:sp>
        <p:nvSpPr>
          <p:cNvPr id="37" name="Text 34"/>
          <p:cNvSpPr/>
          <p:nvPr/>
        </p:nvSpPr>
        <p:spPr>
          <a:xfrm>
            <a:off x="612648" y="3090672"/>
            <a:ext cx="1335024" cy="201168"/>
          </a:xfrm>
          <a:prstGeom prst="rect">
            <a:avLst/>
          </a:prstGeom>
          <a:noFill/>
          <a:ln/>
        </p:spPr>
        <p:txBody>
          <a:bodyPr wrap="square" lIns="0" tIns="0" rIns="0" bIns="0" rtlCol="0" anchor="ctr">
            <a:normAutofit/>
          </a:bodyPr>
          <a:lstStyle/>
          <a:p>
            <a:pPr marL="0" indent="0">
              <a:buNone/>
            </a:pPr>
            <a:r>
              <a:rPr lang="en-US" sz="850" b="1" dirty="0">
                <a:solidFill>
                  <a:srgbClr val="1D2A32"/>
                </a:solidFill>
                <a:latin typeface="Arial" pitchFamily="34" charset="0"/>
                <a:ea typeface="Arial" pitchFamily="34" charset="-122"/>
                <a:cs typeface="Arial" pitchFamily="34" charset="-120"/>
              </a:rPr>
              <a:t>Supportive measures</a:t>
            </a:r>
            <a:endParaRPr lang="en-US" sz="850" dirty="0"/>
          </a:p>
        </p:txBody>
      </p:sp>
      <p:sp>
        <p:nvSpPr>
          <p:cNvPr id="38" name="Shape 35"/>
          <p:cNvSpPr/>
          <p:nvPr/>
        </p:nvSpPr>
        <p:spPr>
          <a:xfrm>
            <a:off x="2011680" y="2935224"/>
            <a:ext cx="1572768" cy="539496"/>
          </a:xfrm>
          <a:prstGeom prst="rect">
            <a:avLst/>
          </a:prstGeom>
          <a:solidFill>
            <a:srgbClr val="FFFFFF"/>
          </a:solidFill>
          <a:ln w="8890">
            <a:solidFill>
              <a:srgbClr val="DCE9E9"/>
            </a:solidFill>
            <a:prstDash val="solid"/>
          </a:ln>
        </p:spPr>
        <p:txBody>
          <a:bodyPr/>
          <a:lstStyle/>
          <a:p>
            <a:endParaRPr/>
          </a:p>
        </p:txBody>
      </p:sp>
      <p:sp>
        <p:nvSpPr>
          <p:cNvPr id="39" name="Shape 36"/>
          <p:cNvSpPr/>
          <p:nvPr/>
        </p:nvSpPr>
        <p:spPr>
          <a:xfrm>
            <a:off x="3584448" y="2935224"/>
            <a:ext cx="2011680" cy="539496"/>
          </a:xfrm>
          <a:prstGeom prst="rect">
            <a:avLst/>
          </a:prstGeom>
          <a:solidFill>
            <a:srgbClr val="FFFFFF"/>
          </a:solidFill>
          <a:ln w="8890">
            <a:solidFill>
              <a:srgbClr val="DCE9E9"/>
            </a:solidFill>
            <a:prstDash val="solid"/>
          </a:ln>
        </p:spPr>
        <p:txBody>
          <a:bodyPr/>
          <a:lstStyle/>
          <a:p>
            <a:endParaRPr/>
          </a:p>
        </p:txBody>
      </p:sp>
      <p:sp>
        <p:nvSpPr>
          <p:cNvPr id="40" name="Shape 37"/>
          <p:cNvSpPr/>
          <p:nvPr/>
        </p:nvSpPr>
        <p:spPr>
          <a:xfrm>
            <a:off x="5596128" y="2935224"/>
            <a:ext cx="2212848" cy="539496"/>
          </a:xfrm>
          <a:prstGeom prst="rect">
            <a:avLst/>
          </a:prstGeom>
          <a:solidFill>
            <a:srgbClr val="FFFFFF"/>
          </a:solidFill>
          <a:ln w="8890">
            <a:solidFill>
              <a:srgbClr val="DCE9E9"/>
            </a:solidFill>
            <a:prstDash val="solid"/>
          </a:ln>
        </p:spPr>
        <p:txBody>
          <a:bodyPr/>
          <a:lstStyle/>
          <a:p>
            <a:endParaRPr/>
          </a:p>
        </p:txBody>
      </p:sp>
      <p:sp>
        <p:nvSpPr>
          <p:cNvPr id="41" name="Shape 38"/>
          <p:cNvSpPr/>
          <p:nvPr/>
        </p:nvSpPr>
        <p:spPr>
          <a:xfrm>
            <a:off x="7808976" y="2935224"/>
            <a:ext cx="2212848" cy="539496"/>
          </a:xfrm>
          <a:prstGeom prst="rect">
            <a:avLst/>
          </a:prstGeom>
          <a:solidFill>
            <a:srgbClr val="FFFFFF"/>
          </a:solidFill>
          <a:ln w="8890">
            <a:solidFill>
              <a:srgbClr val="DCE9E9"/>
            </a:solidFill>
            <a:prstDash val="solid"/>
          </a:ln>
        </p:spPr>
        <p:txBody>
          <a:bodyPr/>
          <a:lstStyle/>
          <a:p>
            <a:endParaRPr/>
          </a:p>
        </p:txBody>
      </p:sp>
      <p:sp>
        <p:nvSpPr>
          <p:cNvPr id="42" name="Shape 39"/>
          <p:cNvSpPr/>
          <p:nvPr/>
        </p:nvSpPr>
        <p:spPr>
          <a:xfrm>
            <a:off x="10021824" y="2935224"/>
            <a:ext cx="1536192" cy="539496"/>
          </a:xfrm>
          <a:prstGeom prst="rect">
            <a:avLst/>
          </a:prstGeom>
          <a:solidFill>
            <a:srgbClr val="FFFFFF"/>
          </a:solidFill>
          <a:ln w="8890">
            <a:solidFill>
              <a:srgbClr val="DCE9E9"/>
            </a:solidFill>
            <a:prstDash val="solid"/>
          </a:ln>
        </p:spPr>
        <p:txBody>
          <a:bodyPr/>
          <a:lstStyle/>
          <a:p>
            <a:endParaRPr/>
          </a:p>
        </p:txBody>
      </p:sp>
      <p:sp>
        <p:nvSpPr>
          <p:cNvPr id="43" name="Shape 40"/>
          <p:cNvSpPr/>
          <p:nvPr/>
        </p:nvSpPr>
        <p:spPr>
          <a:xfrm>
            <a:off x="548640" y="3474720"/>
            <a:ext cx="1463040" cy="539496"/>
          </a:xfrm>
          <a:prstGeom prst="rect">
            <a:avLst/>
          </a:prstGeom>
          <a:solidFill>
            <a:srgbClr val="F4F6F6"/>
          </a:solidFill>
          <a:ln w="8890">
            <a:solidFill>
              <a:srgbClr val="DCE9E9"/>
            </a:solidFill>
            <a:prstDash val="solid"/>
          </a:ln>
        </p:spPr>
        <p:txBody>
          <a:bodyPr/>
          <a:lstStyle/>
          <a:p>
            <a:endParaRPr/>
          </a:p>
        </p:txBody>
      </p:sp>
      <p:sp>
        <p:nvSpPr>
          <p:cNvPr id="44" name="Text 41"/>
          <p:cNvSpPr/>
          <p:nvPr/>
        </p:nvSpPr>
        <p:spPr>
          <a:xfrm>
            <a:off x="612648" y="3630168"/>
            <a:ext cx="1335024" cy="201168"/>
          </a:xfrm>
          <a:prstGeom prst="rect">
            <a:avLst/>
          </a:prstGeom>
          <a:noFill/>
          <a:ln/>
        </p:spPr>
        <p:txBody>
          <a:bodyPr wrap="square" lIns="0" tIns="0" rIns="0" bIns="0" rtlCol="0" anchor="ctr">
            <a:normAutofit/>
          </a:bodyPr>
          <a:lstStyle/>
          <a:p>
            <a:pPr marL="0" indent="0">
              <a:buNone/>
            </a:pPr>
            <a:r>
              <a:rPr lang="en-US" sz="850" b="1" dirty="0">
                <a:solidFill>
                  <a:srgbClr val="1D2A32"/>
                </a:solidFill>
                <a:latin typeface="Arial" pitchFamily="34" charset="0"/>
                <a:ea typeface="Arial" pitchFamily="34" charset="-122"/>
                <a:cs typeface="Arial" pitchFamily="34" charset="-120"/>
              </a:rPr>
              <a:t>Formal resolution</a:t>
            </a:r>
            <a:endParaRPr lang="en-US" sz="850" dirty="0"/>
          </a:p>
        </p:txBody>
      </p:sp>
      <p:sp>
        <p:nvSpPr>
          <p:cNvPr id="45" name="Shape 42"/>
          <p:cNvSpPr/>
          <p:nvPr/>
        </p:nvSpPr>
        <p:spPr>
          <a:xfrm>
            <a:off x="2011680" y="3474720"/>
            <a:ext cx="1572768" cy="539496"/>
          </a:xfrm>
          <a:prstGeom prst="rect">
            <a:avLst/>
          </a:prstGeom>
          <a:solidFill>
            <a:srgbClr val="F4F6F6"/>
          </a:solidFill>
          <a:ln w="8890">
            <a:solidFill>
              <a:srgbClr val="DCE9E9"/>
            </a:solidFill>
            <a:prstDash val="solid"/>
          </a:ln>
        </p:spPr>
        <p:txBody>
          <a:bodyPr/>
          <a:lstStyle/>
          <a:p>
            <a:endParaRPr/>
          </a:p>
        </p:txBody>
      </p:sp>
      <p:sp>
        <p:nvSpPr>
          <p:cNvPr id="46" name="Shape 43"/>
          <p:cNvSpPr/>
          <p:nvPr/>
        </p:nvSpPr>
        <p:spPr>
          <a:xfrm>
            <a:off x="3584448" y="3474720"/>
            <a:ext cx="2011680" cy="539496"/>
          </a:xfrm>
          <a:prstGeom prst="rect">
            <a:avLst/>
          </a:prstGeom>
          <a:solidFill>
            <a:srgbClr val="F4F6F6"/>
          </a:solidFill>
          <a:ln w="8890">
            <a:solidFill>
              <a:srgbClr val="DCE9E9"/>
            </a:solidFill>
            <a:prstDash val="solid"/>
          </a:ln>
        </p:spPr>
        <p:txBody>
          <a:bodyPr/>
          <a:lstStyle/>
          <a:p>
            <a:endParaRPr/>
          </a:p>
        </p:txBody>
      </p:sp>
      <p:sp>
        <p:nvSpPr>
          <p:cNvPr id="47" name="Shape 44"/>
          <p:cNvSpPr/>
          <p:nvPr/>
        </p:nvSpPr>
        <p:spPr>
          <a:xfrm>
            <a:off x="5596128" y="3474720"/>
            <a:ext cx="2212848" cy="539496"/>
          </a:xfrm>
          <a:prstGeom prst="rect">
            <a:avLst/>
          </a:prstGeom>
          <a:solidFill>
            <a:srgbClr val="F4F6F6"/>
          </a:solidFill>
          <a:ln w="8890">
            <a:solidFill>
              <a:srgbClr val="DCE9E9"/>
            </a:solidFill>
            <a:prstDash val="solid"/>
          </a:ln>
        </p:spPr>
        <p:txBody>
          <a:bodyPr/>
          <a:lstStyle/>
          <a:p>
            <a:endParaRPr/>
          </a:p>
        </p:txBody>
      </p:sp>
      <p:sp>
        <p:nvSpPr>
          <p:cNvPr id="48" name="Shape 45"/>
          <p:cNvSpPr/>
          <p:nvPr/>
        </p:nvSpPr>
        <p:spPr>
          <a:xfrm>
            <a:off x="7808976" y="3474720"/>
            <a:ext cx="2212848" cy="539496"/>
          </a:xfrm>
          <a:prstGeom prst="rect">
            <a:avLst/>
          </a:prstGeom>
          <a:solidFill>
            <a:srgbClr val="F4F6F6"/>
          </a:solidFill>
          <a:ln w="8890">
            <a:solidFill>
              <a:srgbClr val="DCE9E9"/>
            </a:solidFill>
            <a:prstDash val="solid"/>
          </a:ln>
        </p:spPr>
        <p:txBody>
          <a:bodyPr/>
          <a:lstStyle/>
          <a:p>
            <a:endParaRPr/>
          </a:p>
        </p:txBody>
      </p:sp>
      <p:sp>
        <p:nvSpPr>
          <p:cNvPr id="49" name="Shape 46"/>
          <p:cNvSpPr/>
          <p:nvPr/>
        </p:nvSpPr>
        <p:spPr>
          <a:xfrm>
            <a:off x="10021824" y="3474720"/>
            <a:ext cx="1536192" cy="539496"/>
          </a:xfrm>
          <a:prstGeom prst="rect">
            <a:avLst/>
          </a:prstGeom>
          <a:solidFill>
            <a:srgbClr val="F4F6F6"/>
          </a:solidFill>
          <a:ln w="8890">
            <a:solidFill>
              <a:srgbClr val="DCE9E9"/>
            </a:solidFill>
            <a:prstDash val="solid"/>
          </a:ln>
        </p:spPr>
        <p:txBody>
          <a:bodyPr/>
          <a:lstStyle/>
          <a:p>
            <a:endParaRPr/>
          </a:p>
        </p:txBody>
      </p:sp>
      <p:sp>
        <p:nvSpPr>
          <p:cNvPr id="50" name="Shape 47"/>
          <p:cNvSpPr/>
          <p:nvPr/>
        </p:nvSpPr>
        <p:spPr>
          <a:xfrm>
            <a:off x="548640" y="4014216"/>
            <a:ext cx="1463040" cy="539496"/>
          </a:xfrm>
          <a:prstGeom prst="rect">
            <a:avLst/>
          </a:prstGeom>
          <a:solidFill>
            <a:srgbClr val="FFFFFF"/>
          </a:solidFill>
          <a:ln w="8890">
            <a:solidFill>
              <a:srgbClr val="DCE9E9"/>
            </a:solidFill>
            <a:prstDash val="solid"/>
          </a:ln>
        </p:spPr>
        <p:txBody>
          <a:bodyPr/>
          <a:lstStyle/>
          <a:p>
            <a:endParaRPr/>
          </a:p>
        </p:txBody>
      </p:sp>
      <p:sp>
        <p:nvSpPr>
          <p:cNvPr id="51" name="Text 48"/>
          <p:cNvSpPr/>
          <p:nvPr/>
        </p:nvSpPr>
        <p:spPr>
          <a:xfrm>
            <a:off x="612648" y="4169664"/>
            <a:ext cx="1335024" cy="201168"/>
          </a:xfrm>
          <a:prstGeom prst="rect">
            <a:avLst/>
          </a:prstGeom>
          <a:noFill/>
          <a:ln/>
        </p:spPr>
        <p:txBody>
          <a:bodyPr wrap="square" lIns="0" tIns="0" rIns="0" bIns="0" rtlCol="0" anchor="ctr">
            <a:normAutofit/>
          </a:bodyPr>
          <a:lstStyle/>
          <a:p>
            <a:pPr marL="0" indent="0">
              <a:buNone/>
            </a:pPr>
            <a:r>
              <a:rPr lang="en-US" sz="850" b="1" dirty="0">
                <a:solidFill>
                  <a:srgbClr val="1D2A32"/>
                </a:solidFill>
                <a:latin typeface="Arial" pitchFamily="34" charset="0"/>
                <a:ea typeface="Arial" pitchFamily="34" charset="-122"/>
                <a:cs typeface="Arial" pitchFamily="34" charset="-120"/>
              </a:rPr>
              <a:t>Informal resolution</a:t>
            </a:r>
            <a:endParaRPr lang="en-US" sz="850" dirty="0"/>
          </a:p>
        </p:txBody>
      </p:sp>
      <p:sp>
        <p:nvSpPr>
          <p:cNvPr id="52" name="Shape 49"/>
          <p:cNvSpPr/>
          <p:nvPr/>
        </p:nvSpPr>
        <p:spPr>
          <a:xfrm>
            <a:off x="2011680" y="4014216"/>
            <a:ext cx="1572768" cy="539496"/>
          </a:xfrm>
          <a:prstGeom prst="rect">
            <a:avLst/>
          </a:prstGeom>
          <a:solidFill>
            <a:srgbClr val="FFFFFF"/>
          </a:solidFill>
          <a:ln w="8890">
            <a:solidFill>
              <a:srgbClr val="DCE9E9"/>
            </a:solidFill>
            <a:prstDash val="solid"/>
          </a:ln>
        </p:spPr>
        <p:txBody>
          <a:bodyPr/>
          <a:lstStyle/>
          <a:p>
            <a:endParaRPr/>
          </a:p>
        </p:txBody>
      </p:sp>
      <p:sp>
        <p:nvSpPr>
          <p:cNvPr id="53" name="Shape 50"/>
          <p:cNvSpPr/>
          <p:nvPr/>
        </p:nvSpPr>
        <p:spPr>
          <a:xfrm>
            <a:off x="3584448" y="4014216"/>
            <a:ext cx="2011680" cy="539496"/>
          </a:xfrm>
          <a:prstGeom prst="rect">
            <a:avLst/>
          </a:prstGeom>
          <a:solidFill>
            <a:srgbClr val="FFFFFF"/>
          </a:solidFill>
          <a:ln w="8890">
            <a:solidFill>
              <a:srgbClr val="DCE9E9"/>
            </a:solidFill>
            <a:prstDash val="solid"/>
          </a:ln>
        </p:spPr>
        <p:txBody>
          <a:bodyPr/>
          <a:lstStyle/>
          <a:p>
            <a:endParaRPr/>
          </a:p>
        </p:txBody>
      </p:sp>
      <p:sp>
        <p:nvSpPr>
          <p:cNvPr id="54" name="Shape 51"/>
          <p:cNvSpPr/>
          <p:nvPr/>
        </p:nvSpPr>
        <p:spPr>
          <a:xfrm>
            <a:off x="5596128" y="4014216"/>
            <a:ext cx="2212848" cy="539496"/>
          </a:xfrm>
          <a:prstGeom prst="rect">
            <a:avLst/>
          </a:prstGeom>
          <a:solidFill>
            <a:srgbClr val="FFFFFF"/>
          </a:solidFill>
          <a:ln w="8890">
            <a:solidFill>
              <a:srgbClr val="DCE9E9"/>
            </a:solidFill>
            <a:prstDash val="solid"/>
          </a:ln>
        </p:spPr>
        <p:txBody>
          <a:bodyPr/>
          <a:lstStyle/>
          <a:p>
            <a:endParaRPr/>
          </a:p>
        </p:txBody>
      </p:sp>
      <p:sp>
        <p:nvSpPr>
          <p:cNvPr id="55" name="Shape 52"/>
          <p:cNvSpPr/>
          <p:nvPr/>
        </p:nvSpPr>
        <p:spPr>
          <a:xfrm>
            <a:off x="7808976" y="4014216"/>
            <a:ext cx="2212848" cy="539496"/>
          </a:xfrm>
          <a:prstGeom prst="rect">
            <a:avLst/>
          </a:prstGeom>
          <a:solidFill>
            <a:srgbClr val="FFFFFF"/>
          </a:solidFill>
          <a:ln w="8890">
            <a:solidFill>
              <a:srgbClr val="DCE9E9"/>
            </a:solidFill>
            <a:prstDash val="solid"/>
          </a:ln>
        </p:spPr>
        <p:txBody>
          <a:bodyPr/>
          <a:lstStyle/>
          <a:p>
            <a:endParaRPr/>
          </a:p>
        </p:txBody>
      </p:sp>
      <p:sp>
        <p:nvSpPr>
          <p:cNvPr id="56" name="Shape 53"/>
          <p:cNvSpPr/>
          <p:nvPr/>
        </p:nvSpPr>
        <p:spPr>
          <a:xfrm>
            <a:off x="10021824" y="4014216"/>
            <a:ext cx="1536192" cy="539496"/>
          </a:xfrm>
          <a:prstGeom prst="rect">
            <a:avLst/>
          </a:prstGeom>
          <a:solidFill>
            <a:srgbClr val="FFFFFF"/>
          </a:solidFill>
          <a:ln w="8890">
            <a:solidFill>
              <a:srgbClr val="DCE9E9"/>
            </a:solidFill>
            <a:prstDash val="solid"/>
          </a:ln>
        </p:spPr>
        <p:txBody>
          <a:bodyPr/>
          <a:lstStyle/>
          <a:p>
            <a:endParaRPr/>
          </a:p>
        </p:txBody>
      </p:sp>
      <p:sp>
        <p:nvSpPr>
          <p:cNvPr id="57" name="Shape 54"/>
          <p:cNvSpPr/>
          <p:nvPr/>
        </p:nvSpPr>
        <p:spPr>
          <a:xfrm>
            <a:off x="548640" y="4553712"/>
            <a:ext cx="1463040" cy="539496"/>
          </a:xfrm>
          <a:prstGeom prst="rect">
            <a:avLst/>
          </a:prstGeom>
          <a:solidFill>
            <a:srgbClr val="F4F6F6"/>
          </a:solidFill>
          <a:ln w="8890">
            <a:solidFill>
              <a:srgbClr val="DCE9E9"/>
            </a:solidFill>
            <a:prstDash val="solid"/>
          </a:ln>
        </p:spPr>
        <p:txBody>
          <a:bodyPr/>
          <a:lstStyle/>
          <a:p>
            <a:endParaRPr/>
          </a:p>
        </p:txBody>
      </p:sp>
      <p:sp>
        <p:nvSpPr>
          <p:cNvPr id="58" name="Text 55"/>
          <p:cNvSpPr/>
          <p:nvPr/>
        </p:nvSpPr>
        <p:spPr>
          <a:xfrm>
            <a:off x="612648" y="4709160"/>
            <a:ext cx="1335024" cy="201168"/>
          </a:xfrm>
          <a:prstGeom prst="rect">
            <a:avLst/>
          </a:prstGeom>
          <a:noFill/>
          <a:ln/>
        </p:spPr>
        <p:txBody>
          <a:bodyPr wrap="square" lIns="0" tIns="0" rIns="0" bIns="0" rtlCol="0" anchor="ctr">
            <a:normAutofit/>
          </a:bodyPr>
          <a:lstStyle/>
          <a:p>
            <a:pPr marL="0" indent="0">
              <a:buNone/>
            </a:pPr>
            <a:r>
              <a:rPr lang="en-US" sz="850" b="1" dirty="0">
                <a:solidFill>
                  <a:srgbClr val="1D2A32"/>
                </a:solidFill>
                <a:latin typeface="Arial" pitchFamily="34" charset="0"/>
                <a:ea typeface="Arial" pitchFamily="34" charset="-122"/>
                <a:cs typeface="Arial" pitchFamily="34" charset="-120"/>
              </a:rPr>
              <a:t>Appeal and discipline</a:t>
            </a:r>
            <a:endParaRPr lang="en-US" sz="850" dirty="0"/>
          </a:p>
        </p:txBody>
      </p:sp>
      <p:sp>
        <p:nvSpPr>
          <p:cNvPr id="59" name="Shape 56"/>
          <p:cNvSpPr/>
          <p:nvPr/>
        </p:nvSpPr>
        <p:spPr>
          <a:xfrm>
            <a:off x="2011680" y="4553712"/>
            <a:ext cx="1572768" cy="539496"/>
          </a:xfrm>
          <a:prstGeom prst="rect">
            <a:avLst/>
          </a:prstGeom>
          <a:solidFill>
            <a:srgbClr val="F4F6F6"/>
          </a:solidFill>
          <a:ln w="8890">
            <a:solidFill>
              <a:srgbClr val="DCE9E9"/>
            </a:solidFill>
            <a:prstDash val="solid"/>
          </a:ln>
        </p:spPr>
        <p:txBody>
          <a:bodyPr/>
          <a:lstStyle/>
          <a:p>
            <a:endParaRPr/>
          </a:p>
        </p:txBody>
      </p:sp>
      <p:sp>
        <p:nvSpPr>
          <p:cNvPr id="60" name="Shape 57"/>
          <p:cNvSpPr/>
          <p:nvPr/>
        </p:nvSpPr>
        <p:spPr>
          <a:xfrm>
            <a:off x="3584448" y="4553712"/>
            <a:ext cx="2011680" cy="539496"/>
          </a:xfrm>
          <a:prstGeom prst="rect">
            <a:avLst/>
          </a:prstGeom>
          <a:solidFill>
            <a:srgbClr val="F4F6F6"/>
          </a:solidFill>
          <a:ln w="8890">
            <a:solidFill>
              <a:srgbClr val="DCE9E9"/>
            </a:solidFill>
            <a:prstDash val="solid"/>
          </a:ln>
        </p:spPr>
        <p:txBody>
          <a:bodyPr/>
          <a:lstStyle/>
          <a:p>
            <a:endParaRPr/>
          </a:p>
        </p:txBody>
      </p:sp>
      <p:sp>
        <p:nvSpPr>
          <p:cNvPr id="61" name="Shape 58"/>
          <p:cNvSpPr/>
          <p:nvPr/>
        </p:nvSpPr>
        <p:spPr>
          <a:xfrm>
            <a:off x="5596128" y="4553712"/>
            <a:ext cx="2212848" cy="539496"/>
          </a:xfrm>
          <a:prstGeom prst="rect">
            <a:avLst/>
          </a:prstGeom>
          <a:solidFill>
            <a:srgbClr val="F4F6F6"/>
          </a:solidFill>
          <a:ln w="8890">
            <a:solidFill>
              <a:srgbClr val="DCE9E9"/>
            </a:solidFill>
            <a:prstDash val="solid"/>
          </a:ln>
        </p:spPr>
        <p:txBody>
          <a:bodyPr/>
          <a:lstStyle/>
          <a:p>
            <a:endParaRPr/>
          </a:p>
        </p:txBody>
      </p:sp>
      <p:sp>
        <p:nvSpPr>
          <p:cNvPr id="62" name="Shape 59"/>
          <p:cNvSpPr/>
          <p:nvPr/>
        </p:nvSpPr>
        <p:spPr>
          <a:xfrm>
            <a:off x="7808976" y="4553712"/>
            <a:ext cx="2212848" cy="539496"/>
          </a:xfrm>
          <a:prstGeom prst="rect">
            <a:avLst/>
          </a:prstGeom>
          <a:solidFill>
            <a:srgbClr val="F4F6F6"/>
          </a:solidFill>
          <a:ln w="8890">
            <a:solidFill>
              <a:srgbClr val="DCE9E9"/>
            </a:solidFill>
            <a:prstDash val="solid"/>
          </a:ln>
        </p:spPr>
        <p:txBody>
          <a:bodyPr/>
          <a:lstStyle/>
          <a:p>
            <a:endParaRPr/>
          </a:p>
        </p:txBody>
      </p:sp>
      <p:sp>
        <p:nvSpPr>
          <p:cNvPr id="63" name="Shape 60"/>
          <p:cNvSpPr/>
          <p:nvPr/>
        </p:nvSpPr>
        <p:spPr>
          <a:xfrm>
            <a:off x="10021824" y="4553712"/>
            <a:ext cx="1536192" cy="539496"/>
          </a:xfrm>
          <a:prstGeom prst="rect">
            <a:avLst/>
          </a:prstGeom>
          <a:solidFill>
            <a:srgbClr val="F4F6F6"/>
          </a:solidFill>
          <a:ln w="8890">
            <a:solidFill>
              <a:srgbClr val="DCE9E9"/>
            </a:solidFill>
            <a:prstDash val="solid"/>
          </a:ln>
        </p:spPr>
        <p:txBody>
          <a:bodyPr/>
          <a:lstStyle/>
          <a:p>
            <a:endParaRPr/>
          </a:p>
        </p:txBody>
      </p:sp>
      <p:sp>
        <p:nvSpPr>
          <p:cNvPr id="64" name="Shape 61"/>
          <p:cNvSpPr/>
          <p:nvPr/>
        </p:nvSpPr>
        <p:spPr>
          <a:xfrm>
            <a:off x="548640" y="5093208"/>
            <a:ext cx="1463040" cy="539496"/>
          </a:xfrm>
          <a:prstGeom prst="rect">
            <a:avLst/>
          </a:prstGeom>
          <a:solidFill>
            <a:srgbClr val="FFFFFF"/>
          </a:solidFill>
          <a:ln w="8890">
            <a:solidFill>
              <a:srgbClr val="DCE9E9"/>
            </a:solidFill>
            <a:prstDash val="solid"/>
          </a:ln>
        </p:spPr>
        <p:txBody>
          <a:bodyPr/>
          <a:lstStyle/>
          <a:p>
            <a:endParaRPr/>
          </a:p>
        </p:txBody>
      </p:sp>
      <p:sp>
        <p:nvSpPr>
          <p:cNvPr id="65" name="Text 62"/>
          <p:cNvSpPr/>
          <p:nvPr/>
        </p:nvSpPr>
        <p:spPr>
          <a:xfrm>
            <a:off x="612648" y="5248656"/>
            <a:ext cx="1335024" cy="201168"/>
          </a:xfrm>
          <a:prstGeom prst="rect">
            <a:avLst/>
          </a:prstGeom>
          <a:noFill/>
          <a:ln/>
        </p:spPr>
        <p:txBody>
          <a:bodyPr wrap="square" lIns="0" tIns="0" rIns="0" bIns="0" rtlCol="0" anchor="ctr">
            <a:normAutofit/>
          </a:bodyPr>
          <a:lstStyle/>
          <a:p>
            <a:pPr marL="0" indent="0">
              <a:buNone/>
            </a:pPr>
            <a:r>
              <a:rPr lang="en-US" sz="850" b="1" dirty="0">
                <a:solidFill>
                  <a:srgbClr val="1D2A32"/>
                </a:solidFill>
                <a:latin typeface="Arial" pitchFamily="34" charset="0"/>
                <a:ea typeface="Arial" pitchFamily="34" charset="-122"/>
                <a:cs typeface="Arial" pitchFamily="34" charset="-120"/>
              </a:rPr>
              <a:t>Prevention and training</a:t>
            </a:r>
            <a:endParaRPr lang="en-US" sz="850" dirty="0"/>
          </a:p>
        </p:txBody>
      </p:sp>
      <p:sp>
        <p:nvSpPr>
          <p:cNvPr id="66" name="Shape 63"/>
          <p:cNvSpPr/>
          <p:nvPr/>
        </p:nvSpPr>
        <p:spPr>
          <a:xfrm>
            <a:off x="2011680" y="5093208"/>
            <a:ext cx="1572768" cy="539496"/>
          </a:xfrm>
          <a:prstGeom prst="rect">
            <a:avLst/>
          </a:prstGeom>
          <a:solidFill>
            <a:srgbClr val="FFFFFF"/>
          </a:solidFill>
          <a:ln w="8890">
            <a:solidFill>
              <a:srgbClr val="DCE9E9"/>
            </a:solidFill>
            <a:prstDash val="solid"/>
          </a:ln>
        </p:spPr>
        <p:txBody>
          <a:bodyPr/>
          <a:lstStyle/>
          <a:p>
            <a:endParaRPr/>
          </a:p>
        </p:txBody>
      </p:sp>
      <p:sp>
        <p:nvSpPr>
          <p:cNvPr id="67" name="Shape 64"/>
          <p:cNvSpPr/>
          <p:nvPr/>
        </p:nvSpPr>
        <p:spPr>
          <a:xfrm>
            <a:off x="3584448" y="5093208"/>
            <a:ext cx="2011680" cy="539496"/>
          </a:xfrm>
          <a:prstGeom prst="rect">
            <a:avLst/>
          </a:prstGeom>
          <a:solidFill>
            <a:srgbClr val="FFFFFF"/>
          </a:solidFill>
          <a:ln w="8890">
            <a:solidFill>
              <a:srgbClr val="DCE9E9"/>
            </a:solidFill>
            <a:prstDash val="solid"/>
          </a:ln>
        </p:spPr>
        <p:txBody>
          <a:bodyPr/>
          <a:lstStyle/>
          <a:p>
            <a:endParaRPr/>
          </a:p>
        </p:txBody>
      </p:sp>
      <p:sp>
        <p:nvSpPr>
          <p:cNvPr id="68" name="Shape 65"/>
          <p:cNvSpPr/>
          <p:nvPr/>
        </p:nvSpPr>
        <p:spPr>
          <a:xfrm>
            <a:off x="5596128" y="5093208"/>
            <a:ext cx="2212848" cy="539496"/>
          </a:xfrm>
          <a:prstGeom prst="rect">
            <a:avLst/>
          </a:prstGeom>
          <a:solidFill>
            <a:srgbClr val="FFFFFF"/>
          </a:solidFill>
          <a:ln w="8890">
            <a:solidFill>
              <a:srgbClr val="DCE9E9"/>
            </a:solidFill>
            <a:prstDash val="solid"/>
          </a:ln>
        </p:spPr>
        <p:txBody>
          <a:bodyPr/>
          <a:lstStyle/>
          <a:p>
            <a:endParaRPr/>
          </a:p>
        </p:txBody>
      </p:sp>
      <p:sp>
        <p:nvSpPr>
          <p:cNvPr id="69" name="Shape 66"/>
          <p:cNvSpPr/>
          <p:nvPr/>
        </p:nvSpPr>
        <p:spPr>
          <a:xfrm>
            <a:off x="7808976" y="5093208"/>
            <a:ext cx="2212848" cy="539496"/>
          </a:xfrm>
          <a:prstGeom prst="rect">
            <a:avLst/>
          </a:prstGeom>
          <a:solidFill>
            <a:srgbClr val="FFFFFF"/>
          </a:solidFill>
          <a:ln w="8890">
            <a:solidFill>
              <a:srgbClr val="DCE9E9"/>
            </a:solidFill>
            <a:prstDash val="solid"/>
          </a:ln>
        </p:spPr>
        <p:txBody>
          <a:bodyPr/>
          <a:lstStyle/>
          <a:p>
            <a:endParaRPr/>
          </a:p>
        </p:txBody>
      </p:sp>
      <p:sp>
        <p:nvSpPr>
          <p:cNvPr id="70" name="Shape 67"/>
          <p:cNvSpPr/>
          <p:nvPr/>
        </p:nvSpPr>
        <p:spPr>
          <a:xfrm>
            <a:off x="10021824" y="5093208"/>
            <a:ext cx="1536192" cy="539496"/>
          </a:xfrm>
          <a:prstGeom prst="rect">
            <a:avLst/>
          </a:prstGeom>
          <a:solidFill>
            <a:srgbClr val="FFFFFF"/>
          </a:solidFill>
          <a:ln w="8890">
            <a:solidFill>
              <a:srgbClr val="DCE9E9"/>
            </a:solidFill>
            <a:prstDash val="solid"/>
          </a:ln>
        </p:spPr>
        <p:txBody>
          <a:bodyPr/>
          <a:lstStyle/>
          <a:p>
            <a:endParaRPr/>
          </a:p>
        </p:txBody>
      </p:sp>
      <p:sp>
        <p:nvSpPr>
          <p:cNvPr id="71" name="Shape 68"/>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72" name="Text 69"/>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Add a status field: aligned, partial, missing, or unknown. Unknown is a finding that requires an owner.</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Role, Authority, and Conflict Map</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36</a:t>
            </a:r>
            <a:endParaRPr lang="en-US" sz="670" dirty="0"/>
          </a:p>
        </p:txBody>
      </p:sp>
      <p:sp>
        <p:nvSpPr>
          <p:cNvPr id="10" name="Shape 7"/>
          <p:cNvSpPr/>
          <p:nvPr/>
        </p:nvSpPr>
        <p:spPr>
          <a:xfrm>
            <a:off x="731520" y="1325880"/>
            <a:ext cx="2057400" cy="502920"/>
          </a:xfrm>
          <a:prstGeom prst="rect">
            <a:avLst/>
          </a:prstGeom>
          <a:solidFill>
            <a:srgbClr val="004D50"/>
          </a:solidFill>
          <a:ln w="12700">
            <a:solidFill>
              <a:srgbClr val="FFFFFF"/>
            </a:solidFill>
            <a:prstDash val="solid"/>
          </a:ln>
        </p:spPr>
        <p:txBody>
          <a:bodyPr/>
          <a:lstStyle/>
          <a:p>
            <a:endParaRPr/>
          </a:p>
        </p:txBody>
      </p:sp>
      <p:sp>
        <p:nvSpPr>
          <p:cNvPr id="11" name="Text 8"/>
          <p:cNvSpPr/>
          <p:nvPr/>
        </p:nvSpPr>
        <p:spPr>
          <a:xfrm>
            <a:off x="786384" y="1481328"/>
            <a:ext cx="1947672" cy="164592"/>
          </a:xfrm>
          <a:prstGeom prst="rect">
            <a:avLst/>
          </a:prstGeom>
          <a:noFill/>
          <a:ln/>
        </p:spPr>
        <p:txBody>
          <a:bodyPr wrap="square" lIns="0" tIns="0" rIns="0" bIns="0" rtlCol="0" anchor="ctr">
            <a:normAutofit/>
          </a:bodyPr>
          <a:lstStyle/>
          <a:p>
            <a:pPr marL="0" indent="0" algn="ctr">
              <a:buNone/>
            </a:pPr>
            <a:r>
              <a:rPr lang="en-US" sz="830" b="1" dirty="0">
                <a:solidFill>
                  <a:srgbClr val="FFFFFF"/>
                </a:solidFill>
                <a:latin typeface="Arial" pitchFamily="34" charset="0"/>
                <a:ea typeface="Arial" pitchFamily="34" charset="-122"/>
                <a:cs typeface="Arial" pitchFamily="34" charset="-120"/>
              </a:rPr>
              <a:t>FUNCTION</a:t>
            </a:r>
            <a:endParaRPr lang="en-US" sz="830" dirty="0"/>
          </a:p>
        </p:txBody>
      </p:sp>
      <p:sp>
        <p:nvSpPr>
          <p:cNvPr id="12" name="Shape 9"/>
          <p:cNvSpPr/>
          <p:nvPr/>
        </p:nvSpPr>
        <p:spPr>
          <a:xfrm>
            <a:off x="2788920" y="1325880"/>
            <a:ext cx="2834640" cy="502920"/>
          </a:xfrm>
          <a:prstGeom prst="rect">
            <a:avLst/>
          </a:prstGeom>
          <a:solidFill>
            <a:srgbClr val="006E72"/>
          </a:solidFill>
          <a:ln w="12700">
            <a:solidFill>
              <a:srgbClr val="FFFFFF"/>
            </a:solidFill>
            <a:prstDash val="solid"/>
          </a:ln>
        </p:spPr>
        <p:txBody>
          <a:bodyPr/>
          <a:lstStyle/>
          <a:p>
            <a:endParaRPr/>
          </a:p>
        </p:txBody>
      </p:sp>
      <p:sp>
        <p:nvSpPr>
          <p:cNvPr id="13" name="Text 10"/>
          <p:cNvSpPr/>
          <p:nvPr/>
        </p:nvSpPr>
        <p:spPr>
          <a:xfrm>
            <a:off x="2843784" y="1481328"/>
            <a:ext cx="2724912" cy="164592"/>
          </a:xfrm>
          <a:prstGeom prst="rect">
            <a:avLst/>
          </a:prstGeom>
          <a:noFill/>
          <a:ln/>
        </p:spPr>
        <p:txBody>
          <a:bodyPr wrap="square" lIns="0" tIns="0" rIns="0" bIns="0" rtlCol="0" anchor="ctr">
            <a:normAutofit/>
          </a:bodyPr>
          <a:lstStyle/>
          <a:p>
            <a:pPr marL="0" indent="0" algn="ctr">
              <a:buNone/>
            </a:pPr>
            <a:r>
              <a:rPr lang="en-US" sz="830" b="1" dirty="0">
                <a:solidFill>
                  <a:srgbClr val="FFFFFF"/>
                </a:solidFill>
                <a:latin typeface="Arial" pitchFamily="34" charset="0"/>
                <a:ea typeface="Arial" pitchFamily="34" charset="-122"/>
                <a:cs typeface="Arial" pitchFamily="34" charset="-120"/>
              </a:rPr>
              <a:t>OWNER</a:t>
            </a:r>
            <a:endParaRPr lang="en-US" sz="830" dirty="0"/>
          </a:p>
        </p:txBody>
      </p:sp>
      <p:sp>
        <p:nvSpPr>
          <p:cNvPr id="14" name="Shape 11"/>
          <p:cNvSpPr/>
          <p:nvPr/>
        </p:nvSpPr>
        <p:spPr>
          <a:xfrm>
            <a:off x="5623560" y="1325880"/>
            <a:ext cx="1874520" cy="502920"/>
          </a:xfrm>
          <a:prstGeom prst="rect">
            <a:avLst/>
          </a:prstGeom>
          <a:solidFill>
            <a:srgbClr val="006E72"/>
          </a:solidFill>
          <a:ln w="12700">
            <a:solidFill>
              <a:srgbClr val="FFFFFF"/>
            </a:solidFill>
            <a:prstDash val="solid"/>
          </a:ln>
        </p:spPr>
        <p:txBody>
          <a:bodyPr/>
          <a:lstStyle/>
          <a:p>
            <a:endParaRPr/>
          </a:p>
        </p:txBody>
      </p:sp>
      <p:sp>
        <p:nvSpPr>
          <p:cNvPr id="15" name="Text 12"/>
          <p:cNvSpPr/>
          <p:nvPr/>
        </p:nvSpPr>
        <p:spPr>
          <a:xfrm>
            <a:off x="5678424" y="1481328"/>
            <a:ext cx="1764792" cy="164592"/>
          </a:xfrm>
          <a:prstGeom prst="rect">
            <a:avLst/>
          </a:prstGeom>
          <a:noFill/>
          <a:ln/>
        </p:spPr>
        <p:txBody>
          <a:bodyPr wrap="square" lIns="0" tIns="0" rIns="0" bIns="0" rtlCol="0" anchor="ctr">
            <a:normAutofit/>
          </a:bodyPr>
          <a:lstStyle/>
          <a:p>
            <a:pPr marL="0" indent="0" algn="ctr">
              <a:buNone/>
            </a:pPr>
            <a:r>
              <a:rPr lang="en-US" sz="830" b="1" dirty="0">
                <a:solidFill>
                  <a:srgbClr val="FFFFFF"/>
                </a:solidFill>
                <a:latin typeface="Arial" pitchFamily="34" charset="0"/>
                <a:ea typeface="Arial" pitchFamily="34" charset="-122"/>
                <a:cs typeface="Arial" pitchFamily="34" charset="-120"/>
              </a:rPr>
              <a:t>CONFLICT SCREEN</a:t>
            </a:r>
            <a:endParaRPr lang="en-US" sz="830" dirty="0"/>
          </a:p>
        </p:txBody>
      </p:sp>
      <p:sp>
        <p:nvSpPr>
          <p:cNvPr id="16" name="Shape 13"/>
          <p:cNvSpPr/>
          <p:nvPr/>
        </p:nvSpPr>
        <p:spPr>
          <a:xfrm>
            <a:off x="7498080" y="1325880"/>
            <a:ext cx="3840480" cy="502920"/>
          </a:xfrm>
          <a:prstGeom prst="rect">
            <a:avLst/>
          </a:prstGeom>
          <a:solidFill>
            <a:srgbClr val="006E72"/>
          </a:solidFill>
          <a:ln w="12700">
            <a:solidFill>
              <a:srgbClr val="FFFFFF"/>
            </a:solidFill>
            <a:prstDash val="solid"/>
          </a:ln>
        </p:spPr>
        <p:txBody>
          <a:bodyPr/>
          <a:lstStyle/>
          <a:p>
            <a:endParaRPr/>
          </a:p>
        </p:txBody>
      </p:sp>
      <p:sp>
        <p:nvSpPr>
          <p:cNvPr id="17" name="Text 14"/>
          <p:cNvSpPr/>
          <p:nvPr/>
        </p:nvSpPr>
        <p:spPr>
          <a:xfrm>
            <a:off x="7552944" y="1481328"/>
            <a:ext cx="3730752" cy="164592"/>
          </a:xfrm>
          <a:prstGeom prst="rect">
            <a:avLst/>
          </a:prstGeom>
          <a:noFill/>
          <a:ln/>
        </p:spPr>
        <p:txBody>
          <a:bodyPr wrap="square" lIns="0" tIns="0" rIns="0" bIns="0" rtlCol="0" anchor="ctr">
            <a:normAutofit/>
          </a:bodyPr>
          <a:lstStyle/>
          <a:p>
            <a:pPr marL="0" indent="0" algn="ctr">
              <a:buNone/>
            </a:pPr>
            <a:r>
              <a:rPr lang="en-US" sz="830" b="1" dirty="0">
                <a:solidFill>
                  <a:srgbClr val="FFFFFF"/>
                </a:solidFill>
                <a:latin typeface="Arial" pitchFamily="34" charset="0"/>
                <a:ea typeface="Arial" pitchFamily="34" charset="-122"/>
                <a:cs typeface="Arial" pitchFamily="34" charset="-120"/>
              </a:rPr>
              <a:t>BACKUP / ESCALATION QUESTION</a:t>
            </a:r>
            <a:endParaRPr lang="en-US" sz="830" dirty="0"/>
          </a:p>
        </p:txBody>
      </p:sp>
      <p:sp>
        <p:nvSpPr>
          <p:cNvPr id="18" name="Shape 15"/>
          <p:cNvSpPr/>
          <p:nvPr/>
        </p:nvSpPr>
        <p:spPr>
          <a:xfrm>
            <a:off x="731520" y="1828800"/>
            <a:ext cx="2057400" cy="548640"/>
          </a:xfrm>
          <a:prstGeom prst="rect">
            <a:avLst/>
          </a:prstGeom>
          <a:solidFill>
            <a:srgbClr val="FFFFFF"/>
          </a:solidFill>
          <a:ln w="12700">
            <a:solidFill>
              <a:srgbClr val="DCE9E9"/>
            </a:solidFill>
            <a:prstDash val="solid"/>
          </a:ln>
        </p:spPr>
        <p:txBody>
          <a:bodyPr/>
          <a:lstStyle/>
          <a:p>
            <a:endParaRPr/>
          </a:p>
        </p:txBody>
      </p:sp>
      <p:sp>
        <p:nvSpPr>
          <p:cNvPr id="19" name="Text 16"/>
          <p:cNvSpPr/>
          <p:nvPr/>
        </p:nvSpPr>
        <p:spPr>
          <a:xfrm>
            <a:off x="795528" y="1947672"/>
            <a:ext cx="1929384" cy="274320"/>
          </a:xfrm>
          <a:prstGeom prst="rect">
            <a:avLst/>
          </a:prstGeom>
          <a:noFill/>
          <a:ln/>
        </p:spPr>
        <p:txBody>
          <a:bodyPr wrap="square" lIns="0" tIns="0" rIns="0" bIns="0" rtlCol="0" anchor="ctr">
            <a:normAutofit/>
          </a:bodyPr>
          <a:lstStyle/>
          <a:p>
            <a:pPr marL="0" indent="0" algn="l">
              <a:buNone/>
            </a:pPr>
            <a:r>
              <a:rPr lang="en-US" sz="880" b="1" dirty="0">
                <a:solidFill>
                  <a:srgbClr val="5C6670"/>
                </a:solidFill>
                <a:latin typeface="Arial" pitchFamily="34" charset="0"/>
                <a:ea typeface="Arial" pitchFamily="34" charset="-122"/>
                <a:cs typeface="Arial" pitchFamily="34" charset="-120"/>
              </a:rPr>
              <a:t>Receive report</a:t>
            </a:r>
            <a:endParaRPr lang="en-US" sz="880" dirty="0"/>
          </a:p>
        </p:txBody>
      </p:sp>
      <p:sp>
        <p:nvSpPr>
          <p:cNvPr id="20" name="Shape 17"/>
          <p:cNvSpPr/>
          <p:nvPr/>
        </p:nvSpPr>
        <p:spPr>
          <a:xfrm>
            <a:off x="2788920" y="1828800"/>
            <a:ext cx="2834640" cy="548640"/>
          </a:xfrm>
          <a:prstGeom prst="rect">
            <a:avLst/>
          </a:prstGeom>
          <a:solidFill>
            <a:srgbClr val="FFFFFF"/>
          </a:solidFill>
          <a:ln w="12700">
            <a:solidFill>
              <a:srgbClr val="DCE9E9"/>
            </a:solidFill>
            <a:prstDash val="solid"/>
          </a:ln>
        </p:spPr>
        <p:txBody>
          <a:bodyPr/>
          <a:lstStyle/>
          <a:p>
            <a:endParaRPr/>
          </a:p>
        </p:txBody>
      </p:sp>
      <p:sp>
        <p:nvSpPr>
          <p:cNvPr id="21" name="Text 18"/>
          <p:cNvSpPr/>
          <p:nvPr/>
        </p:nvSpPr>
        <p:spPr>
          <a:xfrm>
            <a:off x="2852928" y="1947672"/>
            <a:ext cx="270662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Primary and backup</a:t>
            </a:r>
            <a:endParaRPr lang="en-US" sz="820" dirty="0"/>
          </a:p>
        </p:txBody>
      </p:sp>
      <p:sp>
        <p:nvSpPr>
          <p:cNvPr id="22" name="Shape 19"/>
          <p:cNvSpPr/>
          <p:nvPr/>
        </p:nvSpPr>
        <p:spPr>
          <a:xfrm>
            <a:off x="5623560" y="1828800"/>
            <a:ext cx="1874520" cy="548640"/>
          </a:xfrm>
          <a:prstGeom prst="rect">
            <a:avLst/>
          </a:prstGeom>
          <a:solidFill>
            <a:srgbClr val="FFFFFF"/>
          </a:solidFill>
          <a:ln w="12700">
            <a:solidFill>
              <a:srgbClr val="DCE9E9"/>
            </a:solidFill>
            <a:prstDash val="solid"/>
          </a:ln>
        </p:spPr>
        <p:txBody>
          <a:bodyPr/>
          <a:lstStyle/>
          <a:p>
            <a:endParaRPr/>
          </a:p>
        </p:txBody>
      </p:sp>
      <p:sp>
        <p:nvSpPr>
          <p:cNvPr id="23" name="Text 20"/>
          <p:cNvSpPr/>
          <p:nvPr/>
        </p:nvSpPr>
        <p:spPr>
          <a:xfrm>
            <a:off x="5687568" y="1947672"/>
            <a:ext cx="1746504" cy="274320"/>
          </a:xfrm>
          <a:prstGeom prst="rect">
            <a:avLst/>
          </a:prstGeom>
          <a:noFill/>
          <a:ln/>
        </p:spPr>
        <p:txBody>
          <a:bodyPr wrap="square" lIns="0" tIns="0" rIns="0" bIns="0" rtlCol="0" anchor="ctr">
            <a:normAutofit/>
          </a:bodyPr>
          <a:lstStyle/>
          <a:p>
            <a:pPr marL="0" indent="0" algn="ctr">
              <a:buNone/>
            </a:pPr>
            <a:r>
              <a:rPr lang="en-US" sz="820" dirty="0">
                <a:solidFill>
                  <a:srgbClr val="5C6670"/>
                </a:solidFill>
                <a:latin typeface="Arial" pitchFamily="34" charset="0"/>
                <a:ea typeface="Arial" pitchFamily="34" charset="-122"/>
                <a:cs typeface="Arial" pitchFamily="34" charset="-120"/>
              </a:rPr>
              <a:t>No</a:t>
            </a:r>
            <a:endParaRPr lang="en-US" sz="820" dirty="0"/>
          </a:p>
        </p:txBody>
      </p:sp>
      <p:sp>
        <p:nvSpPr>
          <p:cNvPr id="24" name="Shape 21"/>
          <p:cNvSpPr/>
          <p:nvPr/>
        </p:nvSpPr>
        <p:spPr>
          <a:xfrm>
            <a:off x="7498080" y="1828800"/>
            <a:ext cx="3840480" cy="548640"/>
          </a:xfrm>
          <a:prstGeom prst="rect">
            <a:avLst/>
          </a:prstGeom>
          <a:solidFill>
            <a:srgbClr val="FFFFFF"/>
          </a:solidFill>
          <a:ln w="12700">
            <a:solidFill>
              <a:srgbClr val="DCE9E9"/>
            </a:solidFill>
            <a:prstDash val="solid"/>
          </a:ln>
        </p:spPr>
        <p:txBody>
          <a:bodyPr/>
          <a:lstStyle/>
          <a:p>
            <a:endParaRPr/>
          </a:p>
        </p:txBody>
      </p:sp>
      <p:sp>
        <p:nvSpPr>
          <p:cNvPr id="25" name="Text 22"/>
          <p:cNvSpPr/>
          <p:nvPr/>
        </p:nvSpPr>
        <p:spPr>
          <a:xfrm>
            <a:off x="7562088" y="1947672"/>
            <a:ext cx="371246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Where does the report go after hours?</a:t>
            </a:r>
            <a:endParaRPr lang="en-US" sz="820" dirty="0"/>
          </a:p>
        </p:txBody>
      </p:sp>
      <p:sp>
        <p:nvSpPr>
          <p:cNvPr id="26" name="Shape 23"/>
          <p:cNvSpPr/>
          <p:nvPr/>
        </p:nvSpPr>
        <p:spPr>
          <a:xfrm>
            <a:off x="731520" y="2377440"/>
            <a:ext cx="2057400" cy="548640"/>
          </a:xfrm>
          <a:prstGeom prst="rect">
            <a:avLst/>
          </a:prstGeom>
          <a:solidFill>
            <a:srgbClr val="EEF4F4"/>
          </a:solidFill>
          <a:ln w="12700">
            <a:solidFill>
              <a:srgbClr val="DCE9E9"/>
            </a:solidFill>
            <a:prstDash val="solid"/>
          </a:ln>
        </p:spPr>
        <p:txBody>
          <a:bodyPr/>
          <a:lstStyle/>
          <a:p>
            <a:endParaRPr/>
          </a:p>
        </p:txBody>
      </p:sp>
      <p:sp>
        <p:nvSpPr>
          <p:cNvPr id="27" name="Text 24"/>
          <p:cNvSpPr/>
          <p:nvPr/>
        </p:nvSpPr>
        <p:spPr>
          <a:xfrm>
            <a:off x="795528" y="2496312"/>
            <a:ext cx="1929384" cy="274320"/>
          </a:xfrm>
          <a:prstGeom prst="rect">
            <a:avLst/>
          </a:prstGeom>
          <a:noFill/>
          <a:ln/>
        </p:spPr>
        <p:txBody>
          <a:bodyPr wrap="square" lIns="0" tIns="0" rIns="0" bIns="0" rtlCol="0" anchor="ctr">
            <a:normAutofit/>
          </a:bodyPr>
          <a:lstStyle/>
          <a:p>
            <a:pPr marL="0" indent="0" algn="l">
              <a:buNone/>
            </a:pPr>
            <a:r>
              <a:rPr lang="en-US" sz="880" b="1" dirty="0">
                <a:solidFill>
                  <a:srgbClr val="5C6670"/>
                </a:solidFill>
                <a:latin typeface="Arial" pitchFamily="34" charset="0"/>
                <a:ea typeface="Arial" pitchFamily="34" charset="-122"/>
                <a:cs typeface="Arial" pitchFamily="34" charset="-120"/>
              </a:rPr>
              <a:t>Triage and supportive measures</a:t>
            </a:r>
            <a:endParaRPr lang="en-US" sz="880" dirty="0"/>
          </a:p>
        </p:txBody>
      </p:sp>
      <p:sp>
        <p:nvSpPr>
          <p:cNvPr id="28" name="Shape 25"/>
          <p:cNvSpPr/>
          <p:nvPr/>
        </p:nvSpPr>
        <p:spPr>
          <a:xfrm>
            <a:off x="2788920" y="2377440"/>
            <a:ext cx="2834640" cy="548640"/>
          </a:xfrm>
          <a:prstGeom prst="rect">
            <a:avLst/>
          </a:prstGeom>
          <a:solidFill>
            <a:srgbClr val="EEF4F4"/>
          </a:solidFill>
          <a:ln w="12700">
            <a:solidFill>
              <a:srgbClr val="DCE9E9"/>
            </a:solidFill>
            <a:prstDash val="solid"/>
          </a:ln>
        </p:spPr>
        <p:txBody>
          <a:bodyPr/>
          <a:lstStyle/>
          <a:p>
            <a:endParaRPr/>
          </a:p>
        </p:txBody>
      </p:sp>
      <p:sp>
        <p:nvSpPr>
          <p:cNvPr id="29" name="Text 26"/>
          <p:cNvSpPr/>
          <p:nvPr/>
        </p:nvSpPr>
        <p:spPr>
          <a:xfrm>
            <a:off x="2852928" y="2496312"/>
            <a:ext cx="270662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Coordinator or designee</a:t>
            </a:r>
            <a:endParaRPr lang="en-US" sz="820" dirty="0"/>
          </a:p>
        </p:txBody>
      </p:sp>
      <p:sp>
        <p:nvSpPr>
          <p:cNvPr id="30" name="Shape 27"/>
          <p:cNvSpPr/>
          <p:nvPr/>
        </p:nvSpPr>
        <p:spPr>
          <a:xfrm>
            <a:off x="5623560" y="2377440"/>
            <a:ext cx="1874520" cy="548640"/>
          </a:xfrm>
          <a:prstGeom prst="rect">
            <a:avLst/>
          </a:prstGeom>
          <a:solidFill>
            <a:srgbClr val="EEF4F4"/>
          </a:solidFill>
          <a:ln w="12700">
            <a:solidFill>
              <a:srgbClr val="DCE9E9"/>
            </a:solidFill>
            <a:prstDash val="solid"/>
          </a:ln>
        </p:spPr>
        <p:txBody>
          <a:bodyPr/>
          <a:lstStyle/>
          <a:p>
            <a:endParaRPr/>
          </a:p>
        </p:txBody>
      </p:sp>
      <p:sp>
        <p:nvSpPr>
          <p:cNvPr id="31" name="Text 28"/>
          <p:cNvSpPr/>
          <p:nvPr/>
        </p:nvSpPr>
        <p:spPr>
          <a:xfrm>
            <a:off x="5687568" y="2496312"/>
            <a:ext cx="1746504" cy="274320"/>
          </a:xfrm>
          <a:prstGeom prst="rect">
            <a:avLst/>
          </a:prstGeom>
          <a:noFill/>
          <a:ln/>
        </p:spPr>
        <p:txBody>
          <a:bodyPr wrap="square" lIns="0" tIns="0" rIns="0" bIns="0" rtlCol="0" anchor="ctr">
            <a:normAutofit/>
          </a:bodyPr>
          <a:lstStyle/>
          <a:p>
            <a:pPr marL="0" indent="0" algn="ctr">
              <a:buNone/>
            </a:pPr>
            <a:r>
              <a:rPr lang="en-US" sz="820" dirty="0">
                <a:solidFill>
                  <a:srgbClr val="5C6670"/>
                </a:solidFill>
                <a:latin typeface="Arial" pitchFamily="34" charset="0"/>
                <a:ea typeface="Arial" pitchFamily="34" charset="-122"/>
                <a:cs typeface="Arial" pitchFamily="34" charset="-120"/>
              </a:rPr>
              <a:t>Possible</a:t>
            </a:r>
            <a:endParaRPr lang="en-US" sz="820" dirty="0"/>
          </a:p>
        </p:txBody>
      </p:sp>
      <p:sp>
        <p:nvSpPr>
          <p:cNvPr id="32" name="Shape 29"/>
          <p:cNvSpPr/>
          <p:nvPr/>
        </p:nvSpPr>
        <p:spPr>
          <a:xfrm>
            <a:off x="7498080" y="2377440"/>
            <a:ext cx="3840480" cy="548640"/>
          </a:xfrm>
          <a:prstGeom prst="rect">
            <a:avLst/>
          </a:prstGeom>
          <a:solidFill>
            <a:srgbClr val="EEF4F4"/>
          </a:solidFill>
          <a:ln w="12700">
            <a:solidFill>
              <a:srgbClr val="DCE9E9"/>
            </a:solidFill>
            <a:prstDash val="solid"/>
          </a:ln>
        </p:spPr>
        <p:txBody>
          <a:bodyPr/>
          <a:lstStyle/>
          <a:p>
            <a:endParaRPr/>
          </a:p>
        </p:txBody>
      </p:sp>
      <p:sp>
        <p:nvSpPr>
          <p:cNvPr id="33" name="Text 30"/>
          <p:cNvSpPr/>
          <p:nvPr/>
        </p:nvSpPr>
        <p:spPr>
          <a:xfrm>
            <a:off x="7562088" y="2496312"/>
            <a:ext cx="371246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Who acts if the coordinator is named or unavailable?</a:t>
            </a:r>
            <a:endParaRPr lang="en-US" sz="820" dirty="0"/>
          </a:p>
        </p:txBody>
      </p:sp>
      <p:sp>
        <p:nvSpPr>
          <p:cNvPr id="34" name="Shape 31"/>
          <p:cNvSpPr/>
          <p:nvPr/>
        </p:nvSpPr>
        <p:spPr>
          <a:xfrm>
            <a:off x="731520" y="2926080"/>
            <a:ext cx="2057400" cy="548640"/>
          </a:xfrm>
          <a:prstGeom prst="rect">
            <a:avLst/>
          </a:prstGeom>
          <a:solidFill>
            <a:srgbClr val="FFFFFF"/>
          </a:solidFill>
          <a:ln w="12700">
            <a:solidFill>
              <a:srgbClr val="DCE9E9"/>
            </a:solidFill>
            <a:prstDash val="solid"/>
          </a:ln>
        </p:spPr>
        <p:txBody>
          <a:bodyPr/>
          <a:lstStyle/>
          <a:p>
            <a:endParaRPr/>
          </a:p>
        </p:txBody>
      </p:sp>
      <p:sp>
        <p:nvSpPr>
          <p:cNvPr id="35" name="Text 32"/>
          <p:cNvSpPr/>
          <p:nvPr/>
        </p:nvSpPr>
        <p:spPr>
          <a:xfrm>
            <a:off x="795528" y="3044952"/>
            <a:ext cx="1929384" cy="274320"/>
          </a:xfrm>
          <a:prstGeom prst="rect">
            <a:avLst/>
          </a:prstGeom>
          <a:noFill/>
          <a:ln/>
        </p:spPr>
        <p:txBody>
          <a:bodyPr wrap="square" lIns="0" tIns="0" rIns="0" bIns="0" rtlCol="0" anchor="ctr">
            <a:normAutofit/>
          </a:bodyPr>
          <a:lstStyle/>
          <a:p>
            <a:pPr marL="0" indent="0" algn="l">
              <a:buNone/>
            </a:pPr>
            <a:r>
              <a:rPr lang="en-US" sz="880" b="1" dirty="0">
                <a:solidFill>
                  <a:srgbClr val="5C6670"/>
                </a:solidFill>
                <a:latin typeface="Arial" pitchFamily="34" charset="0"/>
                <a:ea typeface="Arial" pitchFamily="34" charset="-122"/>
                <a:cs typeface="Arial" pitchFamily="34" charset="-120"/>
              </a:rPr>
              <a:t>Select process and scope</a:t>
            </a:r>
            <a:endParaRPr lang="en-US" sz="880" dirty="0"/>
          </a:p>
        </p:txBody>
      </p:sp>
      <p:sp>
        <p:nvSpPr>
          <p:cNvPr id="36" name="Shape 33"/>
          <p:cNvSpPr/>
          <p:nvPr/>
        </p:nvSpPr>
        <p:spPr>
          <a:xfrm>
            <a:off x="2788920" y="2926080"/>
            <a:ext cx="2834640" cy="548640"/>
          </a:xfrm>
          <a:prstGeom prst="rect">
            <a:avLst/>
          </a:prstGeom>
          <a:solidFill>
            <a:srgbClr val="FFFFFF"/>
          </a:solidFill>
          <a:ln w="12700">
            <a:solidFill>
              <a:srgbClr val="DCE9E9"/>
            </a:solidFill>
            <a:prstDash val="solid"/>
          </a:ln>
        </p:spPr>
        <p:txBody>
          <a:bodyPr/>
          <a:lstStyle/>
          <a:p>
            <a:endParaRPr/>
          </a:p>
        </p:txBody>
      </p:sp>
      <p:sp>
        <p:nvSpPr>
          <p:cNvPr id="37" name="Text 34"/>
          <p:cNvSpPr/>
          <p:nvPr/>
        </p:nvSpPr>
        <p:spPr>
          <a:xfrm>
            <a:off x="2852928" y="3044952"/>
            <a:ext cx="270662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Designated coordinator</a:t>
            </a:r>
            <a:endParaRPr lang="en-US" sz="820" dirty="0"/>
          </a:p>
        </p:txBody>
      </p:sp>
      <p:sp>
        <p:nvSpPr>
          <p:cNvPr id="38" name="Shape 35"/>
          <p:cNvSpPr/>
          <p:nvPr/>
        </p:nvSpPr>
        <p:spPr>
          <a:xfrm>
            <a:off x="5623560" y="2926080"/>
            <a:ext cx="1874520" cy="548640"/>
          </a:xfrm>
          <a:prstGeom prst="rect">
            <a:avLst/>
          </a:prstGeom>
          <a:solidFill>
            <a:srgbClr val="FFFFFF"/>
          </a:solidFill>
          <a:ln w="12700">
            <a:solidFill>
              <a:srgbClr val="DCE9E9"/>
            </a:solidFill>
            <a:prstDash val="solid"/>
          </a:ln>
        </p:spPr>
        <p:txBody>
          <a:bodyPr/>
          <a:lstStyle/>
          <a:p>
            <a:endParaRPr/>
          </a:p>
        </p:txBody>
      </p:sp>
      <p:sp>
        <p:nvSpPr>
          <p:cNvPr id="39" name="Text 36"/>
          <p:cNvSpPr/>
          <p:nvPr/>
        </p:nvSpPr>
        <p:spPr>
          <a:xfrm>
            <a:off x="5687568" y="3044952"/>
            <a:ext cx="1746504" cy="274320"/>
          </a:xfrm>
          <a:prstGeom prst="rect">
            <a:avLst/>
          </a:prstGeom>
          <a:noFill/>
          <a:ln/>
        </p:spPr>
        <p:txBody>
          <a:bodyPr wrap="square" lIns="0" tIns="0" rIns="0" bIns="0" rtlCol="0" anchor="ctr">
            <a:normAutofit/>
          </a:bodyPr>
          <a:lstStyle/>
          <a:p>
            <a:pPr marL="0" indent="0" algn="ctr">
              <a:buNone/>
            </a:pPr>
            <a:r>
              <a:rPr lang="en-US" sz="820" dirty="0">
                <a:solidFill>
                  <a:srgbClr val="F28C28"/>
                </a:solidFill>
                <a:latin typeface="Arial" pitchFamily="34" charset="0"/>
                <a:ea typeface="Arial" pitchFamily="34" charset="-122"/>
                <a:cs typeface="Arial" pitchFamily="34" charset="-120"/>
              </a:rPr>
              <a:t>Yes</a:t>
            </a:r>
            <a:endParaRPr lang="en-US" sz="820" dirty="0"/>
          </a:p>
        </p:txBody>
      </p:sp>
      <p:sp>
        <p:nvSpPr>
          <p:cNvPr id="40" name="Shape 37"/>
          <p:cNvSpPr/>
          <p:nvPr/>
        </p:nvSpPr>
        <p:spPr>
          <a:xfrm>
            <a:off x="7498080" y="2926080"/>
            <a:ext cx="3840480" cy="548640"/>
          </a:xfrm>
          <a:prstGeom prst="rect">
            <a:avLst/>
          </a:prstGeom>
          <a:solidFill>
            <a:srgbClr val="FFFFFF"/>
          </a:solidFill>
          <a:ln w="12700">
            <a:solidFill>
              <a:srgbClr val="DCE9E9"/>
            </a:solidFill>
            <a:prstDash val="solid"/>
          </a:ln>
        </p:spPr>
        <p:txBody>
          <a:bodyPr/>
          <a:lstStyle/>
          <a:p>
            <a:endParaRPr/>
          </a:p>
        </p:txBody>
      </p:sp>
      <p:sp>
        <p:nvSpPr>
          <p:cNvPr id="41" name="Text 38"/>
          <p:cNvSpPr/>
          <p:nvPr/>
        </p:nvSpPr>
        <p:spPr>
          <a:xfrm>
            <a:off x="7562088" y="3044952"/>
            <a:ext cx="371246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Who reviews close calls and multi process matters?</a:t>
            </a:r>
            <a:endParaRPr lang="en-US" sz="820" dirty="0"/>
          </a:p>
        </p:txBody>
      </p:sp>
      <p:sp>
        <p:nvSpPr>
          <p:cNvPr id="42" name="Shape 39"/>
          <p:cNvSpPr/>
          <p:nvPr/>
        </p:nvSpPr>
        <p:spPr>
          <a:xfrm>
            <a:off x="731520" y="3474720"/>
            <a:ext cx="2057400" cy="548640"/>
          </a:xfrm>
          <a:prstGeom prst="rect">
            <a:avLst/>
          </a:prstGeom>
          <a:solidFill>
            <a:srgbClr val="EEF4F4"/>
          </a:solidFill>
          <a:ln w="12700">
            <a:solidFill>
              <a:srgbClr val="DCE9E9"/>
            </a:solidFill>
            <a:prstDash val="solid"/>
          </a:ln>
        </p:spPr>
        <p:txBody>
          <a:bodyPr/>
          <a:lstStyle/>
          <a:p>
            <a:endParaRPr/>
          </a:p>
        </p:txBody>
      </p:sp>
      <p:sp>
        <p:nvSpPr>
          <p:cNvPr id="43" name="Text 40"/>
          <p:cNvSpPr/>
          <p:nvPr/>
        </p:nvSpPr>
        <p:spPr>
          <a:xfrm>
            <a:off x="795528" y="3593592"/>
            <a:ext cx="1929384" cy="274320"/>
          </a:xfrm>
          <a:prstGeom prst="rect">
            <a:avLst/>
          </a:prstGeom>
          <a:noFill/>
          <a:ln/>
        </p:spPr>
        <p:txBody>
          <a:bodyPr wrap="square" lIns="0" tIns="0" rIns="0" bIns="0" rtlCol="0" anchor="ctr">
            <a:normAutofit/>
          </a:bodyPr>
          <a:lstStyle/>
          <a:p>
            <a:pPr marL="0" indent="0" algn="l">
              <a:buNone/>
            </a:pPr>
            <a:r>
              <a:rPr lang="en-US" sz="880" b="1" dirty="0">
                <a:solidFill>
                  <a:srgbClr val="5C6670"/>
                </a:solidFill>
                <a:latin typeface="Arial" pitchFamily="34" charset="0"/>
                <a:ea typeface="Arial" pitchFamily="34" charset="-122"/>
                <a:cs typeface="Arial" pitchFamily="34" charset="-120"/>
              </a:rPr>
              <a:t>Investigate</a:t>
            </a:r>
            <a:endParaRPr lang="en-US" sz="880" dirty="0"/>
          </a:p>
        </p:txBody>
      </p:sp>
      <p:sp>
        <p:nvSpPr>
          <p:cNvPr id="44" name="Shape 41"/>
          <p:cNvSpPr/>
          <p:nvPr/>
        </p:nvSpPr>
        <p:spPr>
          <a:xfrm>
            <a:off x="2788920" y="3474720"/>
            <a:ext cx="2834640" cy="548640"/>
          </a:xfrm>
          <a:prstGeom prst="rect">
            <a:avLst/>
          </a:prstGeom>
          <a:solidFill>
            <a:srgbClr val="EEF4F4"/>
          </a:solidFill>
          <a:ln w="12700">
            <a:solidFill>
              <a:srgbClr val="DCE9E9"/>
            </a:solidFill>
            <a:prstDash val="solid"/>
          </a:ln>
        </p:spPr>
        <p:txBody>
          <a:bodyPr/>
          <a:lstStyle/>
          <a:p>
            <a:endParaRPr/>
          </a:p>
        </p:txBody>
      </p:sp>
      <p:sp>
        <p:nvSpPr>
          <p:cNvPr id="45" name="Text 42"/>
          <p:cNvSpPr/>
          <p:nvPr/>
        </p:nvSpPr>
        <p:spPr>
          <a:xfrm>
            <a:off x="2852928" y="3593592"/>
            <a:ext cx="270662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Internal or external investigator</a:t>
            </a:r>
            <a:endParaRPr lang="en-US" sz="820" dirty="0"/>
          </a:p>
        </p:txBody>
      </p:sp>
      <p:sp>
        <p:nvSpPr>
          <p:cNvPr id="46" name="Shape 43"/>
          <p:cNvSpPr/>
          <p:nvPr/>
        </p:nvSpPr>
        <p:spPr>
          <a:xfrm>
            <a:off x="5623560" y="3474720"/>
            <a:ext cx="1874520" cy="548640"/>
          </a:xfrm>
          <a:prstGeom prst="rect">
            <a:avLst/>
          </a:prstGeom>
          <a:solidFill>
            <a:srgbClr val="EEF4F4"/>
          </a:solidFill>
          <a:ln w="12700">
            <a:solidFill>
              <a:srgbClr val="DCE9E9"/>
            </a:solidFill>
            <a:prstDash val="solid"/>
          </a:ln>
        </p:spPr>
        <p:txBody>
          <a:bodyPr/>
          <a:lstStyle/>
          <a:p>
            <a:endParaRPr/>
          </a:p>
        </p:txBody>
      </p:sp>
      <p:sp>
        <p:nvSpPr>
          <p:cNvPr id="47" name="Text 44"/>
          <p:cNvSpPr/>
          <p:nvPr/>
        </p:nvSpPr>
        <p:spPr>
          <a:xfrm>
            <a:off x="5687568" y="3593592"/>
            <a:ext cx="1746504" cy="274320"/>
          </a:xfrm>
          <a:prstGeom prst="rect">
            <a:avLst/>
          </a:prstGeom>
          <a:noFill/>
          <a:ln/>
        </p:spPr>
        <p:txBody>
          <a:bodyPr wrap="square" lIns="0" tIns="0" rIns="0" bIns="0" rtlCol="0" anchor="ctr">
            <a:normAutofit/>
          </a:bodyPr>
          <a:lstStyle/>
          <a:p>
            <a:pPr marL="0" indent="0" algn="ctr">
              <a:buNone/>
            </a:pPr>
            <a:r>
              <a:rPr lang="en-US" sz="820" dirty="0">
                <a:solidFill>
                  <a:srgbClr val="F28C28"/>
                </a:solidFill>
                <a:latin typeface="Arial" pitchFamily="34" charset="0"/>
                <a:ea typeface="Arial" pitchFamily="34" charset="-122"/>
                <a:cs typeface="Arial" pitchFamily="34" charset="-120"/>
              </a:rPr>
              <a:t>Yes</a:t>
            </a:r>
            <a:endParaRPr lang="en-US" sz="820" dirty="0"/>
          </a:p>
        </p:txBody>
      </p:sp>
      <p:sp>
        <p:nvSpPr>
          <p:cNvPr id="48" name="Shape 45"/>
          <p:cNvSpPr/>
          <p:nvPr/>
        </p:nvSpPr>
        <p:spPr>
          <a:xfrm>
            <a:off x="7498080" y="3474720"/>
            <a:ext cx="3840480" cy="548640"/>
          </a:xfrm>
          <a:prstGeom prst="rect">
            <a:avLst/>
          </a:prstGeom>
          <a:solidFill>
            <a:srgbClr val="EEF4F4"/>
          </a:solidFill>
          <a:ln w="12700">
            <a:solidFill>
              <a:srgbClr val="DCE9E9"/>
            </a:solidFill>
            <a:prstDash val="solid"/>
          </a:ln>
        </p:spPr>
        <p:txBody>
          <a:bodyPr/>
          <a:lstStyle/>
          <a:p>
            <a:endParaRPr/>
          </a:p>
        </p:txBody>
      </p:sp>
      <p:sp>
        <p:nvSpPr>
          <p:cNvPr id="49" name="Text 46"/>
          <p:cNvSpPr/>
          <p:nvPr/>
        </p:nvSpPr>
        <p:spPr>
          <a:xfrm>
            <a:off x="7562088" y="3593592"/>
            <a:ext cx="371246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Who checks conflicts, expertise, and capacity?</a:t>
            </a:r>
            <a:endParaRPr lang="en-US" sz="820" dirty="0"/>
          </a:p>
        </p:txBody>
      </p:sp>
      <p:sp>
        <p:nvSpPr>
          <p:cNvPr id="50" name="Shape 47"/>
          <p:cNvSpPr/>
          <p:nvPr/>
        </p:nvSpPr>
        <p:spPr>
          <a:xfrm>
            <a:off x="731520" y="4023360"/>
            <a:ext cx="2057400" cy="548640"/>
          </a:xfrm>
          <a:prstGeom prst="rect">
            <a:avLst/>
          </a:prstGeom>
          <a:solidFill>
            <a:srgbClr val="FFFFFF"/>
          </a:solidFill>
          <a:ln w="12700">
            <a:solidFill>
              <a:srgbClr val="DCE9E9"/>
            </a:solidFill>
            <a:prstDash val="solid"/>
          </a:ln>
        </p:spPr>
        <p:txBody>
          <a:bodyPr/>
          <a:lstStyle/>
          <a:p>
            <a:endParaRPr/>
          </a:p>
        </p:txBody>
      </p:sp>
      <p:sp>
        <p:nvSpPr>
          <p:cNvPr id="51" name="Text 48"/>
          <p:cNvSpPr/>
          <p:nvPr/>
        </p:nvSpPr>
        <p:spPr>
          <a:xfrm>
            <a:off x="795528" y="4142232"/>
            <a:ext cx="1929384" cy="274320"/>
          </a:xfrm>
          <a:prstGeom prst="rect">
            <a:avLst/>
          </a:prstGeom>
          <a:noFill/>
          <a:ln/>
        </p:spPr>
        <p:txBody>
          <a:bodyPr wrap="square" lIns="0" tIns="0" rIns="0" bIns="0" rtlCol="0" anchor="ctr">
            <a:normAutofit/>
          </a:bodyPr>
          <a:lstStyle/>
          <a:p>
            <a:pPr marL="0" indent="0" algn="l">
              <a:buNone/>
            </a:pPr>
            <a:r>
              <a:rPr lang="en-US" sz="880" b="1" dirty="0">
                <a:solidFill>
                  <a:srgbClr val="5C6670"/>
                </a:solidFill>
                <a:latin typeface="Arial" pitchFamily="34" charset="0"/>
                <a:ea typeface="Arial" pitchFamily="34" charset="-122"/>
                <a:cs typeface="Arial" pitchFamily="34" charset="-120"/>
              </a:rPr>
              <a:t>Make findings</a:t>
            </a:r>
            <a:endParaRPr lang="en-US" sz="880" dirty="0"/>
          </a:p>
        </p:txBody>
      </p:sp>
      <p:sp>
        <p:nvSpPr>
          <p:cNvPr id="52" name="Shape 49"/>
          <p:cNvSpPr/>
          <p:nvPr/>
        </p:nvSpPr>
        <p:spPr>
          <a:xfrm>
            <a:off x="2788920" y="4023360"/>
            <a:ext cx="2834640" cy="548640"/>
          </a:xfrm>
          <a:prstGeom prst="rect">
            <a:avLst/>
          </a:prstGeom>
          <a:solidFill>
            <a:srgbClr val="FFFFFF"/>
          </a:solidFill>
          <a:ln w="12700">
            <a:solidFill>
              <a:srgbClr val="DCE9E9"/>
            </a:solidFill>
            <a:prstDash val="solid"/>
          </a:ln>
        </p:spPr>
        <p:txBody>
          <a:bodyPr/>
          <a:lstStyle/>
          <a:p>
            <a:endParaRPr/>
          </a:p>
        </p:txBody>
      </p:sp>
      <p:sp>
        <p:nvSpPr>
          <p:cNvPr id="53" name="Text 50"/>
          <p:cNvSpPr/>
          <p:nvPr/>
        </p:nvSpPr>
        <p:spPr>
          <a:xfrm>
            <a:off x="2852928" y="4142232"/>
            <a:ext cx="270662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Policy designated decision maker</a:t>
            </a:r>
            <a:endParaRPr lang="en-US" sz="820" dirty="0"/>
          </a:p>
        </p:txBody>
      </p:sp>
      <p:sp>
        <p:nvSpPr>
          <p:cNvPr id="54" name="Shape 51"/>
          <p:cNvSpPr/>
          <p:nvPr/>
        </p:nvSpPr>
        <p:spPr>
          <a:xfrm>
            <a:off x="5623560" y="4023360"/>
            <a:ext cx="1874520" cy="548640"/>
          </a:xfrm>
          <a:prstGeom prst="rect">
            <a:avLst/>
          </a:prstGeom>
          <a:solidFill>
            <a:srgbClr val="FFFFFF"/>
          </a:solidFill>
          <a:ln w="12700">
            <a:solidFill>
              <a:srgbClr val="DCE9E9"/>
            </a:solidFill>
            <a:prstDash val="solid"/>
          </a:ln>
        </p:spPr>
        <p:txBody>
          <a:bodyPr/>
          <a:lstStyle/>
          <a:p>
            <a:endParaRPr/>
          </a:p>
        </p:txBody>
      </p:sp>
      <p:sp>
        <p:nvSpPr>
          <p:cNvPr id="55" name="Text 52"/>
          <p:cNvSpPr/>
          <p:nvPr/>
        </p:nvSpPr>
        <p:spPr>
          <a:xfrm>
            <a:off x="5687568" y="4142232"/>
            <a:ext cx="1746504" cy="274320"/>
          </a:xfrm>
          <a:prstGeom prst="rect">
            <a:avLst/>
          </a:prstGeom>
          <a:noFill/>
          <a:ln/>
        </p:spPr>
        <p:txBody>
          <a:bodyPr wrap="square" lIns="0" tIns="0" rIns="0" bIns="0" rtlCol="0" anchor="ctr">
            <a:normAutofit/>
          </a:bodyPr>
          <a:lstStyle/>
          <a:p>
            <a:pPr marL="0" indent="0" algn="ctr">
              <a:buNone/>
            </a:pPr>
            <a:r>
              <a:rPr lang="en-US" sz="820" dirty="0">
                <a:solidFill>
                  <a:srgbClr val="F28C28"/>
                </a:solidFill>
                <a:latin typeface="Arial" pitchFamily="34" charset="0"/>
                <a:ea typeface="Arial" pitchFamily="34" charset="-122"/>
                <a:cs typeface="Arial" pitchFamily="34" charset="-120"/>
              </a:rPr>
              <a:t>Yes</a:t>
            </a:r>
            <a:endParaRPr lang="en-US" sz="820" dirty="0"/>
          </a:p>
        </p:txBody>
      </p:sp>
      <p:sp>
        <p:nvSpPr>
          <p:cNvPr id="56" name="Shape 53"/>
          <p:cNvSpPr/>
          <p:nvPr/>
        </p:nvSpPr>
        <p:spPr>
          <a:xfrm>
            <a:off x="7498080" y="4023360"/>
            <a:ext cx="3840480" cy="548640"/>
          </a:xfrm>
          <a:prstGeom prst="rect">
            <a:avLst/>
          </a:prstGeom>
          <a:solidFill>
            <a:srgbClr val="FFFFFF"/>
          </a:solidFill>
          <a:ln w="12700">
            <a:solidFill>
              <a:srgbClr val="DCE9E9"/>
            </a:solidFill>
            <a:prstDash val="solid"/>
          </a:ln>
        </p:spPr>
        <p:txBody>
          <a:bodyPr/>
          <a:lstStyle/>
          <a:p>
            <a:endParaRPr/>
          </a:p>
        </p:txBody>
      </p:sp>
      <p:sp>
        <p:nvSpPr>
          <p:cNvPr id="57" name="Text 54"/>
          <p:cNvSpPr/>
          <p:nvPr/>
        </p:nvSpPr>
        <p:spPr>
          <a:xfrm>
            <a:off x="7562088" y="4142232"/>
            <a:ext cx="371246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Is this person separate where required?</a:t>
            </a:r>
            <a:endParaRPr lang="en-US" sz="820" dirty="0"/>
          </a:p>
        </p:txBody>
      </p:sp>
      <p:sp>
        <p:nvSpPr>
          <p:cNvPr id="58" name="Shape 55"/>
          <p:cNvSpPr/>
          <p:nvPr/>
        </p:nvSpPr>
        <p:spPr>
          <a:xfrm>
            <a:off x="731520" y="4572000"/>
            <a:ext cx="2057400" cy="548640"/>
          </a:xfrm>
          <a:prstGeom prst="rect">
            <a:avLst/>
          </a:prstGeom>
          <a:solidFill>
            <a:srgbClr val="EEF4F4"/>
          </a:solidFill>
          <a:ln w="12700">
            <a:solidFill>
              <a:srgbClr val="DCE9E9"/>
            </a:solidFill>
            <a:prstDash val="solid"/>
          </a:ln>
        </p:spPr>
        <p:txBody>
          <a:bodyPr/>
          <a:lstStyle/>
          <a:p>
            <a:endParaRPr/>
          </a:p>
        </p:txBody>
      </p:sp>
      <p:sp>
        <p:nvSpPr>
          <p:cNvPr id="59" name="Text 56"/>
          <p:cNvSpPr/>
          <p:nvPr/>
        </p:nvSpPr>
        <p:spPr>
          <a:xfrm>
            <a:off x="795528" y="4690872"/>
            <a:ext cx="1929384" cy="274320"/>
          </a:xfrm>
          <a:prstGeom prst="rect">
            <a:avLst/>
          </a:prstGeom>
          <a:noFill/>
          <a:ln/>
        </p:spPr>
        <p:txBody>
          <a:bodyPr wrap="square" lIns="0" tIns="0" rIns="0" bIns="0" rtlCol="0" anchor="ctr">
            <a:normAutofit/>
          </a:bodyPr>
          <a:lstStyle/>
          <a:p>
            <a:pPr marL="0" indent="0" algn="l">
              <a:buNone/>
            </a:pPr>
            <a:r>
              <a:rPr lang="en-US" sz="880" b="1" dirty="0">
                <a:solidFill>
                  <a:srgbClr val="5C6670"/>
                </a:solidFill>
                <a:latin typeface="Arial" pitchFamily="34" charset="0"/>
                <a:ea typeface="Arial" pitchFamily="34" charset="-122"/>
                <a:cs typeface="Arial" pitchFamily="34" charset="-120"/>
              </a:rPr>
              <a:t>Implement remedies or discipline</a:t>
            </a:r>
            <a:endParaRPr lang="en-US" sz="880" dirty="0"/>
          </a:p>
        </p:txBody>
      </p:sp>
      <p:sp>
        <p:nvSpPr>
          <p:cNvPr id="60" name="Shape 57"/>
          <p:cNvSpPr/>
          <p:nvPr/>
        </p:nvSpPr>
        <p:spPr>
          <a:xfrm>
            <a:off x="2788920" y="4572000"/>
            <a:ext cx="2834640" cy="548640"/>
          </a:xfrm>
          <a:prstGeom prst="rect">
            <a:avLst/>
          </a:prstGeom>
          <a:solidFill>
            <a:srgbClr val="EEF4F4"/>
          </a:solidFill>
          <a:ln w="12700">
            <a:solidFill>
              <a:srgbClr val="DCE9E9"/>
            </a:solidFill>
            <a:prstDash val="solid"/>
          </a:ln>
        </p:spPr>
        <p:txBody>
          <a:bodyPr/>
          <a:lstStyle/>
          <a:p>
            <a:endParaRPr/>
          </a:p>
        </p:txBody>
      </p:sp>
      <p:sp>
        <p:nvSpPr>
          <p:cNvPr id="61" name="Text 58"/>
          <p:cNvSpPr/>
          <p:nvPr/>
        </p:nvSpPr>
        <p:spPr>
          <a:xfrm>
            <a:off x="2852928" y="4690872"/>
            <a:ext cx="270662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Authorized institutional official</a:t>
            </a:r>
            <a:endParaRPr lang="en-US" sz="820" dirty="0"/>
          </a:p>
        </p:txBody>
      </p:sp>
      <p:sp>
        <p:nvSpPr>
          <p:cNvPr id="62" name="Shape 59"/>
          <p:cNvSpPr/>
          <p:nvPr/>
        </p:nvSpPr>
        <p:spPr>
          <a:xfrm>
            <a:off x="5623560" y="4572000"/>
            <a:ext cx="1874520" cy="548640"/>
          </a:xfrm>
          <a:prstGeom prst="rect">
            <a:avLst/>
          </a:prstGeom>
          <a:solidFill>
            <a:srgbClr val="EEF4F4"/>
          </a:solidFill>
          <a:ln w="12700">
            <a:solidFill>
              <a:srgbClr val="DCE9E9"/>
            </a:solidFill>
            <a:prstDash val="solid"/>
          </a:ln>
        </p:spPr>
        <p:txBody>
          <a:bodyPr/>
          <a:lstStyle/>
          <a:p>
            <a:endParaRPr/>
          </a:p>
        </p:txBody>
      </p:sp>
      <p:sp>
        <p:nvSpPr>
          <p:cNvPr id="63" name="Text 60"/>
          <p:cNvSpPr/>
          <p:nvPr/>
        </p:nvSpPr>
        <p:spPr>
          <a:xfrm>
            <a:off x="5687568" y="4690872"/>
            <a:ext cx="1746504" cy="274320"/>
          </a:xfrm>
          <a:prstGeom prst="rect">
            <a:avLst/>
          </a:prstGeom>
          <a:noFill/>
          <a:ln/>
        </p:spPr>
        <p:txBody>
          <a:bodyPr wrap="square" lIns="0" tIns="0" rIns="0" bIns="0" rtlCol="0" anchor="ctr">
            <a:normAutofit/>
          </a:bodyPr>
          <a:lstStyle/>
          <a:p>
            <a:pPr marL="0" indent="0" algn="ctr">
              <a:buNone/>
            </a:pPr>
            <a:r>
              <a:rPr lang="en-US" sz="820" dirty="0">
                <a:solidFill>
                  <a:srgbClr val="5C6670"/>
                </a:solidFill>
                <a:latin typeface="Arial" pitchFamily="34" charset="0"/>
                <a:ea typeface="Arial" pitchFamily="34" charset="-122"/>
                <a:cs typeface="Arial" pitchFamily="34" charset="-120"/>
              </a:rPr>
              <a:t>Possible</a:t>
            </a:r>
            <a:endParaRPr lang="en-US" sz="820" dirty="0"/>
          </a:p>
        </p:txBody>
      </p:sp>
      <p:sp>
        <p:nvSpPr>
          <p:cNvPr id="64" name="Shape 61"/>
          <p:cNvSpPr/>
          <p:nvPr/>
        </p:nvSpPr>
        <p:spPr>
          <a:xfrm>
            <a:off x="7498080" y="4572000"/>
            <a:ext cx="3840480" cy="548640"/>
          </a:xfrm>
          <a:prstGeom prst="rect">
            <a:avLst/>
          </a:prstGeom>
          <a:solidFill>
            <a:srgbClr val="EEF4F4"/>
          </a:solidFill>
          <a:ln w="12700">
            <a:solidFill>
              <a:srgbClr val="DCE9E9"/>
            </a:solidFill>
            <a:prstDash val="solid"/>
          </a:ln>
        </p:spPr>
        <p:txBody>
          <a:bodyPr/>
          <a:lstStyle/>
          <a:p>
            <a:endParaRPr/>
          </a:p>
        </p:txBody>
      </p:sp>
      <p:sp>
        <p:nvSpPr>
          <p:cNvPr id="65" name="Text 62"/>
          <p:cNvSpPr/>
          <p:nvPr/>
        </p:nvSpPr>
        <p:spPr>
          <a:xfrm>
            <a:off x="7562088" y="4690872"/>
            <a:ext cx="371246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How are union, due process, and student processes coordinated?</a:t>
            </a:r>
            <a:endParaRPr lang="en-US" sz="820" dirty="0"/>
          </a:p>
        </p:txBody>
      </p:sp>
      <p:sp>
        <p:nvSpPr>
          <p:cNvPr id="66" name="Shape 63"/>
          <p:cNvSpPr/>
          <p:nvPr/>
        </p:nvSpPr>
        <p:spPr>
          <a:xfrm>
            <a:off x="731520" y="5120640"/>
            <a:ext cx="2057400" cy="548640"/>
          </a:xfrm>
          <a:prstGeom prst="rect">
            <a:avLst/>
          </a:prstGeom>
          <a:solidFill>
            <a:srgbClr val="FFFFFF"/>
          </a:solidFill>
          <a:ln w="12700">
            <a:solidFill>
              <a:srgbClr val="DCE9E9"/>
            </a:solidFill>
            <a:prstDash val="solid"/>
          </a:ln>
        </p:spPr>
        <p:txBody>
          <a:bodyPr/>
          <a:lstStyle/>
          <a:p>
            <a:endParaRPr/>
          </a:p>
        </p:txBody>
      </p:sp>
      <p:sp>
        <p:nvSpPr>
          <p:cNvPr id="67" name="Text 64"/>
          <p:cNvSpPr/>
          <p:nvPr/>
        </p:nvSpPr>
        <p:spPr>
          <a:xfrm>
            <a:off x="795528" y="5239512"/>
            <a:ext cx="1929384" cy="274320"/>
          </a:xfrm>
          <a:prstGeom prst="rect">
            <a:avLst/>
          </a:prstGeom>
          <a:noFill/>
          <a:ln/>
        </p:spPr>
        <p:txBody>
          <a:bodyPr wrap="square" lIns="0" tIns="0" rIns="0" bIns="0" rtlCol="0" anchor="ctr">
            <a:normAutofit/>
          </a:bodyPr>
          <a:lstStyle/>
          <a:p>
            <a:pPr marL="0" indent="0" algn="l">
              <a:buNone/>
            </a:pPr>
            <a:r>
              <a:rPr lang="en-US" sz="880" b="1" dirty="0">
                <a:solidFill>
                  <a:srgbClr val="5C6670"/>
                </a:solidFill>
                <a:latin typeface="Arial" pitchFamily="34" charset="0"/>
                <a:ea typeface="Arial" pitchFamily="34" charset="-122"/>
                <a:cs typeface="Arial" pitchFamily="34" charset="-120"/>
              </a:rPr>
              <a:t>Hear appeal</a:t>
            </a:r>
            <a:endParaRPr lang="en-US" sz="880" dirty="0"/>
          </a:p>
        </p:txBody>
      </p:sp>
      <p:sp>
        <p:nvSpPr>
          <p:cNvPr id="68" name="Shape 65"/>
          <p:cNvSpPr/>
          <p:nvPr/>
        </p:nvSpPr>
        <p:spPr>
          <a:xfrm>
            <a:off x="2788920" y="5120640"/>
            <a:ext cx="2834640" cy="548640"/>
          </a:xfrm>
          <a:prstGeom prst="rect">
            <a:avLst/>
          </a:prstGeom>
          <a:solidFill>
            <a:srgbClr val="FFFFFF"/>
          </a:solidFill>
          <a:ln w="12700">
            <a:solidFill>
              <a:srgbClr val="DCE9E9"/>
            </a:solidFill>
            <a:prstDash val="solid"/>
          </a:ln>
        </p:spPr>
        <p:txBody>
          <a:bodyPr/>
          <a:lstStyle/>
          <a:p>
            <a:endParaRPr/>
          </a:p>
        </p:txBody>
      </p:sp>
      <p:sp>
        <p:nvSpPr>
          <p:cNvPr id="69" name="Text 66"/>
          <p:cNvSpPr/>
          <p:nvPr/>
        </p:nvSpPr>
        <p:spPr>
          <a:xfrm>
            <a:off x="2852928" y="5239512"/>
            <a:ext cx="270662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Policy designated appeal officer</a:t>
            </a:r>
            <a:endParaRPr lang="en-US" sz="820" dirty="0"/>
          </a:p>
        </p:txBody>
      </p:sp>
      <p:sp>
        <p:nvSpPr>
          <p:cNvPr id="70" name="Shape 67"/>
          <p:cNvSpPr/>
          <p:nvPr/>
        </p:nvSpPr>
        <p:spPr>
          <a:xfrm>
            <a:off x="5623560" y="5120640"/>
            <a:ext cx="1874520" cy="548640"/>
          </a:xfrm>
          <a:prstGeom prst="rect">
            <a:avLst/>
          </a:prstGeom>
          <a:solidFill>
            <a:srgbClr val="FFFFFF"/>
          </a:solidFill>
          <a:ln w="12700">
            <a:solidFill>
              <a:srgbClr val="DCE9E9"/>
            </a:solidFill>
            <a:prstDash val="solid"/>
          </a:ln>
        </p:spPr>
        <p:txBody>
          <a:bodyPr/>
          <a:lstStyle/>
          <a:p>
            <a:endParaRPr/>
          </a:p>
        </p:txBody>
      </p:sp>
      <p:sp>
        <p:nvSpPr>
          <p:cNvPr id="71" name="Text 68"/>
          <p:cNvSpPr/>
          <p:nvPr/>
        </p:nvSpPr>
        <p:spPr>
          <a:xfrm>
            <a:off x="5687568" y="5239512"/>
            <a:ext cx="1746504" cy="274320"/>
          </a:xfrm>
          <a:prstGeom prst="rect">
            <a:avLst/>
          </a:prstGeom>
          <a:noFill/>
          <a:ln/>
        </p:spPr>
        <p:txBody>
          <a:bodyPr wrap="square" lIns="0" tIns="0" rIns="0" bIns="0" rtlCol="0" anchor="ctr">
            <a:normAutofit/>
          </a:bodyPr>
          <a:lstStyle/>
          <a:p>
            <a:pPr marL="0" indent="0" algn="ctr">
              <a:buNone/>
            </a:pPr>
            <a:r>
              <a:rPr lang="en-US" sz="820" dirty="0">
                <a:solidFill>
                  <a:srgbClr val="F28C28"/>
                </a:solidFill>
                <a:latin typeface="Arial" pitchFamily="34" charset="0"/>
                <a:ea typeface="Arial" pitchFamily="34" charset="-122"/>
                <a:cs typeface="Arial" pitchFamily="34" charset="-120"/>
              </a:rPr>
              <a:t>Yes</a:t>
            </a:r>
            <a:endParaRPr lang="en-US" sz="820" dirty="0"/>
          </a:p>
        </p:txBody>
      </p:sp>
      <p:sp>
        <p:nvSpPr>
          <p:cNvPr id="72" name="Shape 69"/>
          <p:cNvSpPr/>
          <p:nvPr/>
        </p:nvSpPr>
        <p:spPr>
          <a:xfrm>
            <a:off x="7498080" y="5120640"/>
            <a:ext cx="3840480" cy="548640"/>
          </a:xfrm>
          <a:prstGeom prst="rect">
            <a:avLst/>
          </a:prstGeom>
          <a:solidFill>
            <a:srgbClr val="FFFFFF"/>
          </a:solidFill>
          <a:ln w="12700">
            <a:solidFill>
              <a:srgbClr val="DCE9E9"/>
            </a:solidFill>
            <a:prstDash val="solid"/>
          </a:ln>
        </p:spPr>
        <p:txBody>
          <a:bodyPr/>
          <a:lstStyle/>
          <a:p>
            <a:endParaRPr/>
          </a:p>
        </p:txBody>
      </p:sp>
      <p:sp>
        <p:nvSpPr>
          <p:cNvPr id="73" name="Text 70"/>
          <p:cNvSpPr/>
          <p:nvPr/>
        </p:nvSpPr>
        <p:spPr>
          <a:xfrm>
            <a:off x="7562088" y="5239512"/>
            <a:ext cx="3712464" cy="274320"/>
          </a:xfrm>
          <a:prstGeom prst="rect">
            <a:avLst/>
          </a:prstGeom>
          <a:noFill/>
          <a:ln/>
        </p:spPr>
        <p:txBody>
          <a:bodyPr wrap="square" lIns="0" tIns="0" rIns="0" bIns="0" rtlCol="0" anchor="ctr">
            <a:normAutofit/>
          </a:bodyPr>
          <a:lstStyle/>
          <a:p>
            <a:pPr marL="0" indent="0" algn="l">
              <a:buNone/>
            </a:pPr>
            <a:r>
              <a:rPr lang="en-US" sz="820" dirty="0">
                <a:solidFill>
                  <a:srgbClr val="5C6670"/>
                </a:solidFill>
                <a:latin typeface="Arial" pitchFamily="34" charset="0"/>
                <a:ea typeface="Arial" pitchFamily="34" charset="-122"/>
                <a:cs typeface="Arial" pitchFamily="34" charset="-120"/>
              </a:rPr>
              <a:t>Who is the trained alternate?</a:t>
            </a:r>
            <a:endParaRPr lang="en-US" sz="820" dirty="0"/>
          </a:p>
        </p:txBody>
      </p:sp>
      <p:sp>
        <p:nvSpPr>
          <p:cNvPr id="74" name="Shape 71"/>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75" name="Text 72"/>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Complete the map by function. Titles alone do not reveal actual authority or backup coverage.</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Minimum Case Management Controls</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37</a:t>
            </a:r>
            <a:endParaRPr lang="en-US" sz="670" dirty="0"/>
          </a:p>
        </p:txBody>
      </p:sp>
      <p:sp>
        <p:nvSpPr>
          <p:cNvPr id="10" name="Shape 7"/>
          <p:cNvSpPr/>
          <p:nvPr/>
        </p:nvSpPr>
        <p:spPr>
          <a:xfrm>
            <a:off x="713232" y="1371600"/>
            <a:ext cx="5239512" cy="1152144"/>
          </a:xfrm>
          <a:prstGeom prst="roundRect">
            <a:avLst>
              <a:gd name="adj" fmla="val 4762"/>
            </a:avLst>
          </a:prstGeom>
          <a:solidFill>
            <a:srgbClr val="EEF4F4"/>
          </a:solidFill>
          <a:ln w="12700">
            <a:solidFill>
              <a:srgbClr val="EEF4F4"/>
            </a:solidFill>
            <a:prstDash val="solid"/>
          </a:ln>
        </p:spPr>
        <p:txBody>
          <a:bodyPr/>
          <a:lstStyle/>
          <a:p>
            <a:endParaRPr/>
          </a:p>
        </p:txBody>
      </p:sp>
      <p:sp>
        <p:nvSpPr>
          <p:cNvPr id="11" name="Shape 8"/>
          <p:cNvSpPr/>
          <p:nvPr/>
        </p:nvSpPr>
        <p:spPr>
          <a:xfrm>
            <a:off x="713232" y="1371600"/>
            <a:ext cx="73152" cy="1152144"/>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932688" y="1572768"/>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932688" y="167335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517904" y="1554480"/>
            <a:ext cx="4233672" cy="438912"/>
          </a:xfrm>
          <a:prstGeom prst="rect">
            <a:avLst/>
          </a:prstGeom>
          <a:noFill/>
          <a:ln/>
        </p:spPr>
        <p:txBody>
          <a:bodyPr wrap="square" lIns="0" tIns="0" rIns="0" bIns="0" rtlCol="0" anchor="ctr">
            <a:normAutofit/>
          </a:bodyPr>
          <a:lstStyle/>
          <a:p>
            <a:pPr marL="0" indent="0">
              <a:buNone/>
            </a:pPr>
            <a:r>
              <a:rPr lang="en-US" sz="1400" b="1" dirty="0">
                <a:solidFill>
                  <a:srgbClr val="1D2A32"/>
                </a:solidFill>
                <a:latin typeface="Arial" pitchFamily="34" charset="0"/>
                <a:ea typeface="Arial" pitchFamily="34" charset="-122"/>
                <a:cs typeface="Arial" pitchFamily="34" charset="-120"/>
              </a:rPr>
              <a:t>Intake</a:t>
            </a:r>
            <a:endParaRPr lang="en-US" sz="1400" dirty="0"/>
          </a:p>
        </p:txBody>
      </p:sp>
      <p:sp>
        <p:nvSpPr>
          <p:cNvPr id="15" name="Text 12"/>
          <p:cNvSpPr/>
          <p:nvPr/>
        </p:nvSpPr>
        <p:spPr>
          <a:xfrm>
            <a:off x="941832" y="2139696"/>
            <a:ext cx="4800600" cy="219456"/>
          </a:xfrm>
          <a:prstGeom prst="rect">
            <a:avLst/>
          </a:prstGeom>
          <a:noFill/>
          <a:ln/>
        </p:spPr>
        <p:txBody>
          <a:bodyPr wrap="square" lIns="0" tIns="0" rIns="0" bIns="0" rtlCol="0" anchor="t">
            <a:normAutofit/>
          </a:bodyPr>
          <a:lstStyle/>
          <a:p>
            <a:pPr marL="0" indent="0">
              <a:buNone/>
            </a:pPr>
            <a:r>
              <a:rPr lang="en-US" sz="930" dirty="0">
                <a:solidFill>
                  <a:srgbClr val="5C6670"/>
                </a:solidFill>
                <a:latin typeface="Arial" pitchFamily="34" charset="0"/>
                <a:ea typeface="Arial" pitchFamily="34" charset="-122"/>
                <a:cs typeface="Arial" pitchFamily="34" charset="-120"/>
              </a:rPr>
              <a:t>Received date, channel, reporter, affected person, respondent, location, immediate needs</a:t>
            </a:r>
            <a:endParaRPr lang="en-US" sz="930" dirty="0"/>
          </a:p>
        </p:txBody>
      </p:sp>
      <p:sp>
        <p:nvSpPr>
          <p:cNvPr id="16" name="Shape 13"/>
          <p:cNvSpPr/>
          <p:nvPr/>
        </p:nvSpPr>
        <p:spPr>
          <a:xfrm>
            <a:off x="6217920" y="1371600"/>
            <a:ext cx="5239512" cy="1152144"/>
          </a:xfrm>
          <a:prstGeom prst="roundRect">
            <a:avLst>
              <a:gd name="adj" fmla="val 4762"/>
            </a:avLst>
          </a:prstGeom>
          <a:solidFill>
            <a:srgbClr val="EEF4F4"/>
          </a:solidFill>
          <a:ln w="12700">
            <a:solidFill>
              <a:srgbClr val="EEF4F4"/>
            </a:solidFill>
            <a:prstDash val="solid"/>
          </a:ln>
        </p:spPr>
        <p:txBody>
          <a:bodyPr/>
          <a:lstStyle/>
          <a:p>
            <a:endParaRPr/>
          </a:p>
        </p:txBody>
      </p:sp>
      <p:sp>
        <p:nvSpPr>
          <p:cNvPr id="17" name="Shape 14"/>
          <p:cNvSpPr/>
          <p:nvPr/>
        </p:nvSpPr>
        <p:spPr>
          <a:xfrm>
            <a:off x="6217920" y="1371600"/>
            <a:ext cx="73152" cy="1152144"/>
          </a:xfrm>
          <a:prstGeom prst="rect">
            <a:avLst/>
          </a:prstGeom>
          <a:solidFill>
            <a:srgbClr val="006E72"/>
          </a:solidFill>
          <a:ln w="12700">
            <a:solidFill>
              <a:srgbClr val="006E72"/>
            </a:solidFill>
            <a:prstDash val="solid"/>
          </a:ln>
        </p:spPr>
        <p:txBody>
          <a:bodyPr/>
          <a:lstStyle/>
          <a:p>
            <a:endParaRPr/>
          </a:p>
        </p:txBody>
      </p:sp>
      <p:sp>
        <p:nvSpPr>
          <p:cNvPr id="18" name="Shape 15"/>
          <p:cNvSpPr/>
          <p:nvPr/>
        </p:nvSpPr>
        <p:spPr>
          <a:xfrm>
            <a:off x="6437376" y="1572768"/>
            <a:ext cx="475488" cy="475488"/>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6437376" y="167335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0" name="Text 17"/>
          <p:cNvSpPr/>
          <p:nvPr/>
        </p:nvSpPr>
        <p:spPr>
          <a:xfrm>
            <a:off x="7022592" y="1554480"/>
            <a:ext cx="4233672" cy="438912"/>
          </a:xfrm>
          <a:prstGeom prst="rect">
            <a:avLst/>
          </a:prstGeom>
          <a:noFill/>
          <a:ln/>
        </p:spPr>
        <p:txBody>
          <a:bodyPr wrap="square" lIns="0" tIns="0" rIns="0" bIns="0" rtlCol="0" anchor="ctr">
            <a:normAutofit/>
          </a:bodyPr>
          <a:lstStyle/>
          <a:p>
            <a:pPr marL="0" indent="0">
              <a:buNone/>
            </a:pPr>
            <a:r>
              <a:rPr lang="en-US" sz="1400" b="1" dirty="0">
                <a:solidFill>
                  <a:srgbClr val="1D2A32"/>
                </a:solidFill>
                <a:latin typeface="Arial" pitchFamily="34" charset="0"/>
                <a:ea typeface="Arial" pitchFamily="34" charset="-122"/>
                <a:cs typeface="Arial" pitchFamily="34" charset="-120"/>
              </a:rPr>
              <a:t>Routing</a:t>
            </a:r>
            <a:endParaRPr lang="en-US" sz="1400" dirty="0"/>
          </a:p>
        </p:txBody>
      </p:sp>
      <p:sp>
        <p:nvSpPr>
          <p:cNvPr id="21" name="Text 18"/>
          <p:cNvSpPr/>
          <p:nvPr/>
        </p:nvSpPr>
        <p:spPr>
          <a:xfrm>
            <a:off x="6446520" y="2139696"/>
            <a:ext cx="4800600" cy="219456"/>
          </a:xfrm>
          <a:prstGeom prst="rect">
            <a:avLst/>
          </a:prstGeom>
          <a:noFill/>
          <a:ln/>
        </p:spPr>
        <p:txBody>
          <a:bodyPr wrap="square" lIns="0" tIns="0" rIns="0" bIns="0" rtlCol="0" anchor="t">
            <a:normAutofit/>
          </a:bodyPr>
          <a:lstStyle/>
          <a:p>
            <a:pPr marL="0" indent="0">
              <a:buNone/>
            </a:pPr>
            <a:r>
              <a:rPr lang="en-US" sz="930" dirty="0">
                <a:solidFill>
                  <a:srgbClr val="5C6670"/>
                </a:solidFill>
                <a:latin typeface="Arial" pitchFamily="34" charset="0"/>
                <a:ea typeface="Arial" pitchFamily="34" charset="-122"/>
                <a:cs typeface="Arial" pitchFamily="34" charset="-120"/>
              </a:rPr>
              <a:t>Applicable policies, process owner, conflict review, jurisdiction, referral dates</a:t>
            </a:r>
            <a:endParaRPr lang="en-US" sz="930" dirty="0"/>
          </a:p>
        </p:txBody>
      </p:sp>
      <p:sp>
        <p:nvSpPr>
          <p:cNvPr id="22" name="Shape 19"/>
          <p:cNvSpPr/>
          <p:nvPr/>
        </p:nvSpPr>
        <p:spPr>
          <a:xfrm>
            <a:off x="713232" y="2761488"/>
            <a:ext cx="5239512" cy="1152144"/>
          </a:xfrm>
          <a:prstGeom prst="roundRect">
            <a:avLst>
              <a:gd name="adj" fmla="val 4762"/>
            </a:avLst>
          </a:prstGeom>
          <a:solidFill>
            <a:srgbClr val="FDEBD9"/>
          </a:solidFill>
          <a:ln w="12700">
            <a:solidFill>
              <a:srgbClr val="FDEBD9"/>
            </a:solidFill>
            <a:prstDash val="solid"/>
          </a:ln>
        </p:spPr>
        <p:txBody>
          <a:bodyPr/>
          <a:lstStyle/>
          <a:p>
            <a:endParaRPr/>
          </a:p>
        </p:txBody>
      </p:sp>
      <p:sp>
        <p:nvSpPr>
          <p:cNvPr id="23" name="Shape 20"/>
          <p:cNvSpPr/>
          <p:nvPr/>
        </p:nvSpPr>
        <p:spPr>
          <a:xfrm>
            <a:off x="713232" y="2761488"/>
            <a:ext cx="73152" cy="1152144"/>
          </a:xfrm>
          <a:prstGeom prst="rect">
            <a:avLst/>
          </a:prstGeom>
          <a:solidFill>
            <a:srgbClr val="F28C28"/>
          </a:solidFill>
          <a:ln w="12700">
            <a:solidFill>
              <a:srgbClr val="F28C28"/>
            </a:solidFill>
            <a:prstDash val="solid"/>
          </a:ln>
        </p:spPr>
        <p:txBody>
          <a:bodyPr/>
          <a:lstStyle/>
          <a:p>
            <a:endParaRPr/>
          </a:p>
        </p:txBody>
      </p:sp>
      <p:sp>
        <p:nvSpPr>
          <p:cNvPr id="24" name="Shape 21"/>
          <p:cNvSpPr/>
          <p:nvPr/>
        </p:nvSpPr>
        <p:spPr>
          <a:xfrm>
            <a:off x="932688" y="2962656"/>
            <a:ext cx="475488" cy="475488"/>
          </a:xfrm>
          <a:prstGeom prst="ellipse">
            <a:avLst/>
          </a:prstGeom>
          <a:solidFill>
            <a:srgbClr val="F28C28"/>
          </a:solidFill>
          <a:ln w="12700">
            <a:solidFill>
              <a:srgbClr val="F28C28"/>
            </a:solidFill>
            <a:prstDash val="solid"/>
          </a:ln>
        </p:spPr>
        <p:txBody>
          <a:bodyPr/>
          <a:lstStyle/>
          <a:p>
            <a:endParaRPr/>
          </a:p>
        </p:txBody>
      </p:sp>
      <p:sp>
        <p:nvSpPr>
          <p:cNvPr id="25" name="Text 22"/>
          <p:cNvSpPr/>
          <p:nvPr/>
        </p:nvSpPr>
        <p:spPr>
          <a:xfrm>
            <a:off x="932688" y="30632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6" name="Text 23"/>
          <p:cNvSpPr/>
          <p:nvPr/>
        </p:nvSpPr>
        <p:spPr>
          <a:xfrm>
            <a:off x="1517904" y="2944368"/>
            <a:ext cx="4233672" cy="438912"/>
          </a:xfrm>
          <a:prstGeom prst="rect">
            <a:avLst/>
          </a:prstGeom>
          <a:noFill/>
          <a:ln/>
        </p:spPr>
        <p:txBody>
          <a:bodyPr wrap="square" lIns="0" tIns="0" rIns="0" bIns="0" rtlCol="0" anchor="ctr">
            <a:normAutofit/>
          </a:bodyPr>
          <a:lstStyle/>
          <a:p>
            <a:pPr marL="0" indent="0">
              <a:buNone/>
            </a:pPr>
            <a:r>
              <a:rPr lang="en-US" sz="1400" b="1" dirty="0">
                <a:solidFill>
                  <a:srgbClr val="1D2A32"/>
                </a:solidFill>
                <a:latin typeface="Arial" pitchFamily="34" charset="0"/>
                <a:ea typeface="Arial" pitchFamily="34" charset="-122"/>
                <a:cs typeface="Arial" pitchFamily="34" charset="-120"/>
              </a:rPr>
              <a:t>Support</a:t>
            </a:r>
            <a:endParaRPr lang="en-US" sz="1400" dirty="0"/>
          </a:p>
        </p:txBody>
      </p:sp>
      <p:sp>
        <p:nvSpPr>
          <p:cNvPr id="27" name="Text 24"/>
          <p:cNvSpPr/>
          <p:nvPr/>
        </p:nvSpPr>
        <p:spPr>
          <a:xfrm>
            <a:off x="941832" y="3529584"/>
            <a:ext cx="4800600" cy="219456"/>
          </a:xfrm>
          <a:prstGeom prst="rect">
            <a:avLst/>
          </a:prstGeom>
          <a:noFill/>
          <a:ln/>
        </p:spPr>
        <p:txBody>
          <a:bodyPr wrap="square" lIns="0" tIns="0" rIns="0" bIns="0" rtlCol="0" anchor="t">
            <a:normAutofit/>
          </a:bodyPr>
          <a:lstStyle/>
          <a:p>
            <a:pPr marL="0" indent="0">
              <a:buNone/>
            </a:pPr>
            <a:r>
              <a:rPr lang="en-US" sz="930" dirty="0">
                <a:solidFill>
                  <a:srgbClr val="5C6670"/>
                </a:solidFill>
                <a:latin typeface="Arial" pitchFamily="34" charset="0"/>
                <a:ea typeface="Arial" pitchFamily="34" charset="-122"/>
                <a:cs typeface="Arial" pitchFamily="34" charset="-120"/>
              </a:rPr>
              <a:t>Measures offered, accepted, declined, owner, review date</a:t>
            </a:r>
            <a:endParaRPr lang="en-US" sz="930" dirty="0"/>
          </a:p>
        </p:txBody>
      </p:sp>
      <p:sp>
        <p:nvSpPr>
          <p:cNvPr id="28" name="Shape 25"/>
          <p:cNvSpPr/>
          <p:nvPr/>
        </p:nvSpPr>
        <p:spPr>
          <a:xfrm>
            <a:off x="6217920" y="2761488"/>
            <a:ext cx="5239512" cy="1152144"/>
          </a:xfrm>
          <a:prstGeom prst="roundRect">
            <a:avLst>
              <a:gd name="adj" fmla="val 4762"/>
            </a:avLst>
          </a:prstGeom>
          <a:solidFill>
            <a:srgbClr val="EEF4F4"/>
          </a:solidFill>
          <a:ln w="12700">
            <a:solidFill>
              <a:srgbClr val="EEF4F4"/>
            </a:solidFill>
            <a:prstDash val="solid"/>
          </a:ln>
        </p:spPr>
        <p:txBody>
          <a:bodyPr/>
          <a:lstStyle/>
          <a:p>
            <a:endParaRPr/>
          </a:p>
        </p:txBody>
      </p:sp>
      <p:sp>
        <p:nvSpPr>
          <p:cNvPr id="29" name="Shape 26"/>
          <p:cNvSpPr/>
          <p:nvPr/>
        </p:nvSpPr>
        <p:spPr>
          <a:xfrm>
            <a:off x="6217920" y="2761488"/>
            <a:ext cx="73152" cy="1152144"/>
          </a:xfrm>
          <a:prstGeom prst="rect">
            <a:avLst/>
          </a:prstGeom>
          <a:solidFill>
            <a:srgbClr val="006E72"/>
          </a:solidFill>
          <a:ln w="12700">
            <a:solidFill>
              <a:srgbClr val="006E72"/>
            </a:solidFill>
            <a:prstDash val="solid"/>
          </a:ln>
        </p:spPr>
        <p:txBody>
          <a:bodyPr/>
          <a:lstStyle/>
          <a:p>
            <a:endParaRPr/>
          </a:p>
        </p:txBody>
      </p:sp>
      <p:sp>
        <p:nvSpPr>
          <p:cNvPr id="30" name="Shape 27"/>
          <p:cNvSpPr/>
          <p:nvPr/>
        </p:nvSpPr>
        <p:spPr>
          <a:xfrm>
            <a:off x="6437376" y="2962656"/>
            <a:ext cx="475488" cy="475488"/>
          </a:xfrm>
          <a:prstGeom prst="ellipse">
            <a:avLst/>
          </a:prstGeom>
          <a:solidFill>
            <a:srgbClr val="006E72"/>
          </a:solidFill>
          <a:ln w="12700">
            <a:solidFill>
              <a:srgbClr val="006E72"/>
            </a:solidFill>
            <a:prstDash val="solid"/>
          </a:ln>
        </p:spPr>
        <p:txBody>
          <a:bodyPr/>
          <a:lstStyle/>
          <a:p>
            <a:endParaRPr/>
          </a:p>
        </p:txBody>
      </p:sp>
      <p:sp>
        <p:nvSpPr>
          <p:cNvPr id="31" name="Text 28"/>
          <p:cNvSpPr/>
          <p:nvPr/>
        </p:nvSpPr>
        <p:spPr>
          <a:xfrm>
            <a:off x="6437376" y="3063240"/>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2" name="Text 29"/>
          <p:cNvSpPr/>
          <p:nvPr/>
        </p:nvSpPr>
        <p:spPr>
          <a:xfrm>
            <a:off x="7022592" y="2944368"/>
            <a:ext cx="4233672" cy="438912"/>
          </a:xfrm>
          <a:prstGeom prst="rect">
            <a:avLst/>
          </a:prstGeom>
          <a:noFill/>
          <a:ln/>
        </p:spPr>
        <p:txBody>
          <a:bodyPr wrap="square" lIns="0" tIns="0" rIns="0" bIns="0" rtlCol="0" anchor="ctr">
            <a:normAutofit/>
          </a:bodyPr>
          <a:lstStyle/>
          <a:p>
            <a:pPr marL="0" indent="0">
              <a:buNone/>
            </a:pPr>
            <a:r>
              <a:rPr lang="en-US" sz="1400" b="1" dirty="0">
                <a:solidFill>
                  <a:srgbClr val="1D2A32"/>
                </a:solidFill>
                <a:latin typeface="Arial" pitchFamily="34" charset="0"/>
                <a:ea typeface="Arial" pitchFamily="34" charset="-122"/>
                <a:cs typeface="Arial" pitchFamily="34" charset="-120"/>
              </a:rPr>
              <a:t>Milestones</a:t>
            </a:r>
            <a:endParaRPr lang="en-US" sz="1400" dirty="0"/>
          </a:p>
        </p:txBody>
      </p:sp>
      <p:sp>
        <p:nvSpPr>
          <p:cNvPr id="33" name="Text 30"/>
          <p:cNvSpPr/>
          <p:nvPr/>
        </p:nvSpPr>
        <p:spPr>
          <a:xfrm>
            <a:off x="6446520" y="3529584"/>
            <a:ext cx="4800600" cy="219456"/>
          </a:xfrm>
          <a:prstGeom prst="rect">
            <a:avLst/>
          </a:prstGeom>
          <a:noFill/>
          <a:ln/>
        </p:spPr>
        <p:txBody>
          <a:bodyPr wrap="square" lIns="0" tIns="0" rIns="0" bIns="0" rtlCol="0" anchor="t">
            <a:normAutofit/>
          </a:bodyPr>
          <a:lstStyle/>
          <a:p>
            <a:pPr marL="0" indent="0">
              <a:buNone/>
            </a:pPr>
            <a:r>
              <a:rPr lang="en-US" sz="930" dirty="0">
                <a:solidFill>
                  <a:srgbClr val="5C6670"/>
                </a:solidFill>
                <a:latin typeface="Arial" pitchFamily="34" charset="0"/>
                <a:ea typeface="Arial" pitchFamily="34" charset="-122"/>
                <a:cs typeface="Arial" pitchFamily="34" charset="-120"/>
              </a:rPr>
              <a:t>Notice, interviews, evidence review, report, hearing, determination, appeal</a:t>
            </a:r>
            <a:endParaRPr lang="en-US" sz="930" dirty="0"/>
          </a:p>
        </p:txBody>
      </p:sp>
      <p:sp>
        <p:nvSpPr>
          <p:cNvPr id="34" name="Shape 31"/>
          <p:cNvSpPr/>
          <p:nvPr/>
        </p:nvSpPr>
        <p:spPr>
          <a:xfrm>
            <a:off x="713232" y="4151376"/>
            <a:ext cx="5239512" cy="1152144"/>
          </a:xfrm>
          <a:prstGeom prst="roundRect">
            <a:avLst>
              <a:gd name="adj" fmla="val 4762"/>
            </a:avLst>
          </a:prstGeom>
          <a:solidFill>
            <a:srgbClr val="EEF4F4"/>
          </a:solidFill>
          <a:ln w="12700">
            <a:solidFill>
              <a:srgbClr val="EEF4F4"/>
            </a:solidFill>
            <a:prstDash val="solid"/>
          </a:ln>
        </p:spPr>
        <p:txBody>
          <a:bodyPr/>
          <a:lstStyle/>
          <a:p>
            <a:endParaRPr/>
          </a:p>
        </p:txBody>
      </p:sp>
      <p:sp>
        <p:nvSpPr>
          <p:cNvPr id="35" name="Shape 32"/>
          <p:cNvSpPr/>
          <p:nvPr/>
        </p:nvSpPr>
        <p:spPr>
          <a:xfrm>
            <a:off x="713232" y="4151376"/>
            <a:ext cx="73152" cy="1152144"/>
          </a:xfrm>
          <a:prstGeom prst="rect">
            <a:avLst/>
          </a:prstGeom>
          <a:solidFill>
            <a:srgbClr val="006E72"/>
          </a:solidFill>
          <a:ln w="12700">
            <a:solidFill>
              <a:srgbClr val="006E72"/>
            </a:solidFill>
            <a:prstDash val="solid"/>
          </a:ln>
        </p:spPr>
        <p:txBody>
          <a:bodyPr/>
          <a:lstStyle/>
          <a:p>
            <a:endParaRPr/>
          </a:p>
        </p:txBody>
      </p:sp>
      <p:sp>
        <p:nvSpPr>
          <p:cNvPr id="36" name="Shape 33"/>
          <p:cNvSpPr/>
          <p:nvPr/>
        </p:nvSpPr>
        <p:spPr>
          <a:xfrm>
            <a:off x="932688" y="4352544"/>
            <a:ext cx="475488" cy="475488"/>
          </a:xfrm>
          <a:prstGeom prst="ellipse">
            <a:avLst/>
          </a:prstGeom>
          <a:solidFill>
            <a:srgbClr val="006E72"/>
          </a:solidFill>
          <a:ln w="12700">
            <a:solidFill>
              <a:srgbClr val="006E72"/>
            </a:solidFill>
            <a:prstDash val="solid"/>
          </a:ln>
        </p:spPr>
        <p:txBody>
          <a:bodyPr/>
          <a:lstStyle/>
          <a:p>
            <a:endParaRPr/>
          </a:p>
        </p:txBody>
      </p:sp>
      <p:sp>
        <p:nvSpPr>
          <p:cNvPr id="37" name="Text 34"/>
          <p:cNvSpPr/>
          <p:nvPr/>
        </p:nvSpPr>
        <p:spPr>
          <a:xfrm>
            <a:off x="932688" y="4453128"/>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8" name="Text 35"/>
          <p:cNvSpPr/>
          <p:nvPr/>
        </p:nvSpPr>
        <p:spPr>
          <a:xfrm>
            <a:off x="1517904" y="4334256"/>
            <a:ext cx="4233672" cy="438912"/>
          </a:xfrm>
          <a:prstGeom prst="rect">
            <a:avLst/>
          </a:prstGeom>
          <a:noFill/>
          <a:ln/>
        </p:spPr>
        <p:txBody>
          <a:bodyPr wrap="square" lIns="0" tIns="0" rIns="0" bIns="0" rtlCol="0" anchor="ctr">
            <a:normAutofit/>
          </a:bodyPr>
          <a:lstStyle/>
          <a:p>
            <a:pPr marL="0" indent="0">
              <a:buNone/>
            </a:pPr>
            <a:r>
              <a:rPr lang="en-US" sz="1400" b="1" dirty="0">
                <a:solidFill>
                  <a:srgbClr val="1D2A32"/>
                </a:solidFill>
                <a:latin typeface="Arial" pitchFamily="34" charset="0"/>
                <a:ea typeface="Arial" pitchFamily="34" charset="-122"/>
                <a:cs typeface="Arial" pitchFamily="34" charset="-120"/>
              </a:rPr>
              <a:t>Communication</a:t>
            </a:r>
            <a:endParaRPr lang="en-US" sz="1400" dirty="0"/>
          </a:p>
        </p:txBody>
      </p:sp>
      <p:sp>
        <p:nvSpPr>
          <p:cNvPr id="39" name="Text 36"/>
          <p:cNvSpPr/>
          <p:nvPr/>
        </p:nvSpPr>
        <p:spPr>
          <a:xfrm>
            <a:off x="941832" y="4919472"/>
            <a:ext cx="4800600" cy="219456"/>
          </a:xfrm>
          <a:prstGeom prst="rect">
            <a:avLst/>
          </a:prstGeom>
          <a:noFill/>
          <a:ln/>
        </p:spPr>
        <p:txBody>
          <a:bodyPr wrap="square" lIns="0" tIns="0" rIns="0" bIns="0" rtlCol="0" anchor="t">
            <a:normAutofit/>
          </a:bodyPr>
          <a:lstStyle/>
          <a:p>
            <a:pPr marL="0" indent="0">
              <a:buNone/>
            </a:pPr>
            <a:r>
              <a:rPr lang="en-US" sz="930" dirty="0">
                <a:solidFill>
                  <a:srgbClr val="5C6670"/>
                </a:solidFill>
                <a:latin typeface="Arial" pitchFamily="34" charset="0"/>
                <a:ea typeface="Arial" pitchFamily="34" charset="-122"/>
                <a:cs typeface="Arial" pitchFamily="34" charset="-120"/>
              </a:rPr>
              <a:t>Primary contact, update cadence, missed milestone notice, language and access needs</a:t>
            </a:r>
            <a:endParaRPr lang="en-US" sz="930" dirty="0"/>
          </a:p>
        </p:txBody>
      </p:sp>
      <p:sp>
        <p:nvSpPr>
          <p:cNvPr id="40" name="Shape 37"/>
          <p:cNvSpPr/>
          <p:nvPr/>
        </p:nvSpPr>
        <p:spPr>
          <a:xfrm>
            <a:off x="6217920" y="4151376"/>
            <a:ext cx="5239512" cy="1152144"/>
          </a:xfrm>
          <a:prstGeom prst="roundRect">
            <a:avLst>
              <a:gd name="adj" fmla="val 4762"/>
            </a:avLst>
          </a:prstGeom>
          <a:solidFill>
            <a:srgbClr val="FDEBD9"/>
          </a:solidFill>
          <a:ln w="12700">
            <a:solidFill>
              <a:srgbClr val="FDEBD9"/>
            </a:solidFill>
            <a:prstDash val="solid"/>
          </a:ln>
        </p:spPr>
        <p:txBody>
          <a:bodyPr/>
          <a:lstStyle/>
          <a:p>
            <a:endParaRPr/>
          </a:p>
        </p:txBody>
      </p:sp>
      <p:sp>
        <p:nvSpPr>
          <p:cNvPr id="41" name="Shape 38"/>
          <p:cNvSpPr/>
          <p:nvPr/>
        </p:nvSpPr>
        <p:spPr>
          <a:xfrm>
            <a:off x="6217920" y="4151376"/>
            <a:ext cx="73152" cy="1152144"/>
          </a:xfrm>
          <a:prstGeom prst="rect">
            <a:avLst/>
          </a:prstGeom>
          <a:solidFill>
            <a:srgbClr val="F28C28"/>
          </a:solidFill>
          <a:ln w="12700">
            <a:solidFill>
              <a:srgbClr val="F28C28"/>
            </a:solidFill>
            <a:prstDash val="solid"/>
          </a:ln>
        </p:spPr>
        <p:txBody>
          <a:bodyPr/>
          <a:lstStyle/>
          <a:p>
            <a:endParaRPr/>
          </a:p>
        </p:txBody>
      </p:sp>
      <p:sp>
        <p:nvSpPr>
          <p:cNvPr id="42" name="Shape 39"/>
          <p:cNvSpPr/>
          <p:nvPr/>
        </p:nvSpPr>
        <p:spPr>
          <a:xfrm>
            <a:off x="6437376" y="4352544"/>
            <a:ext cx="475488" cy="475488"/>
          </a:xfrm>
          <a:prstGeom prst="ellipse">
            <a:avLst/>
          </a:prstGeom>
          <a:solidFill>
            <a:srgbClr val="F28C28"/>
          </a:solidFill>
          <a:ln w="12700">
            <a:solidFill>
              <a:srgbClr val="F28C28"/>
            </a:solidFill>
            <a:prstDash val="solid"/>
          </a:ln>
        </p:spPr>
        <p:txBody>
          <a:bodyPr/>
          <a:lstStyle/>
          <a:p>
            <a:endParaRPr/>
          </a:p>
        </p:txBody>
      </p:sp>
      <p:sp>
        <p:nvSpPr>
          <p:cNvPr id="43" name="Text 40"/>
          <p:cNvSpPr/>
          <p:nvPr/>
        </p:nvSpPr>
        <p:spPr>
          <a:xfrm>
            <a:off x="6437376" y="4453128"/>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4" name="Text 41"/>
          <p:cNvSpPr/>
          <p:nvPr/>
        </p:nvSpPr>
        <p:spPr>
          <a:xfrm>
            <a:off x="7022592" y="4334256"/>
            <a:ext cx="4233672" cy="438912"/>
          </a:xfrm>
          <a:prstGeom prst="rect">
            <a:avLst/>
          </a:prstGeom>
          <a:noFill/>
          <a:ln/>
        </p:spPr>
        <p:txBody>
          <a:bodyPr wrap="square" lIns="0" tIns="0" rIns="0" bIns="0" rtlCol="0" anchor="ctr">
            <a:normAutofit/>
          </a:bodyPr>
          <a:lstStyle/>
          <a:p>
            <a:pPr marL="0" indent="0">
              <a:buNone/>
            </a:pPr>
            <a:r>
              <a:rPr lang="en-US" sz="1400" b="1" dirty="0">
                <a:solidFill>
                  <a:srgbClr val="1D2A32"/>
                </a:solidFill>
                <a:latin typeface="Arial" pitchFamily="34" charset="0"/>
                <a:ea typeface="Arial" pitchFamily="34" charset="-122"/>
                <a:cs typeface="Arial" pitchFamily="34" charset="-120"/>
              </a:rPr>
              <a:t>Closure</a:t>
            </a:r>
            <a:endParaRPr lang="en-US" sz="1400" dirty="0"/>
          </a:p>
        </p:txBody>
      </p:sp>
      <p:sp>
        <p:nvSpPr>
          <p:cNvPr id="45" name="Text 42"/>
          <p:cNvSpPr/>
          <p:nvPr/>
        </p:nvSpPr>
        <p:spPr>
          <a:xfrm>
            <a:off x="6446520" y="4919472"/>
            <a:ext cx="4800600" cy="219456"/>
          </a:xfrm>
          <a:prstGeom prst="rect">
            <a:avLst/>
          </a:prstGeom>
          <a:noFill/>
          <a:ln/>
        </p:spPr>
        <p:txBody>
          <a:bodyPr wrap="square" lIns="0" tIns="0" rIns="0" bIns="0" rtlCol="0" anchor="t">
            <a:normAutofit/>
          </a:bodyPr>
          <a:lstStyle/>
          <a:p>
            <a:pPr marL="0" indent="0">
              <a:buNone/>
            </a:pPr>
            <a:r>
              <a:rPr lang="en-US" sz="930" dirty="0">
                <a:solidFill>
                  <a:srgbClr val="5C6670"/>
                </a:solidFill>
                <a:latin typeface="Arial" pitchFamily="34" charset="0"/>
                <a:ea typeface="Arial" pitchFamily="34" charset="-122"/>
                <a:cs typeface="Arial" pitchFamily="34" charset="-120"/>
              </a:rPr>
              <a:t>Outcome, remedies, discipline route, appeal, prevention referral, reporting year</a:t>
            </a:r>
            <a:endParaRPr lang="en-US" sz="930" dirty="0"/>
          </a:p>
        </p:txBody>
      </p:sp>
      <p:sp>
        <p:nvSpPr>
          <p:cNvPr id="46" name="Shape 43"/>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47" name="Text 44"/>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One record can coordinate several process lanes while preserving distinct legal standards and decision makers.</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External Provider Readiness Checklist</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38</a:t>
            </a:r>
            <a:endParaRPr lang="en-US" sz="670" dirty="0"/>
          </a:p>
        </p:txBody>
      </p:sp>
      <p:sp>
        <p:nvSpPr>
          <p:cNvPr id="10" name="Shape 7"/>
          <p:cNvSpPr/>
          <p:nvPr/>
        </p:nvSpPr>
        <p:spPr>
          <a:xfrm>
            <a:off x="694944" y="1371600"/>
            <a:ext cx="5349240" cy="4297680"/>
          </a:xfrm>
          <a:prstGeom prst="roundRect">
            <a:avLst>
              <a:gd name="adj" fmla="val 1064"/>
            </a:avLst>
          </a:prstGeom>
          <a:solidFill>
            <a:srgbClr val="EEF4F4"/>
          </a:solidFill>
          <a:ln w="12700">
            <a:solidFill>
              <a:srgbClr val="DCE9E9"/>
            </a:solidFill>
            <a:prstDash val="solid"/>
          </a:ln>
        </p:spPr>
        <p:txBody>
          <a:bodyPr/>
          <a:lstStyle/>
          <a:p>
            <a:endParaRPr/>
          </a:p>
        </p:txBody>
      </p:sp>
      <p:sp>
        <p:nvSpPr>
          <p:cNvPr id="11" name="Shape 8"/>
          <p:cNvSpPr/>
          <p:nvPr/>
        </p:nvSpPr>
        <p:spPr>
          <a:xfrm>
            <a:off x="6172200" y="1371600"/>
            <a:ext cx="5349240" cy="4297680"/>
          </a:xfrm>
          <a:prstGeom prst="roundRect">
            <a:avLst>
              <a:gd name="adj" fmla="val 1064"/>
            </a:avLst>
          </a:prstGeom>
          <a:solidFill>
            <a:srgbClr val="FDEBD9"/>
          </a:solidFill>
          <a:ln w="12700">
            <a:solidFill>
              <a:srgbClr val="F3C99D"/>
            </a:solidFill>
            <a:prstDash val="solid"/>
          </a:ln>
        </p:spPr>
        <p:txBody>
          <a:bodyPr/>
          <a:lstStyle/>
          <a:p>
            <a:endParaRPr/>
          </a:p>
        </p:txBody>
      </p:sp>
      <p:sp>
        <p:nvSpPr>
          <p:cNvPr id="12" name="Text 9"/>
          <p:cNvSpPr/>
          <p:nvPr/>
        </p:nvSpPr>
        <p:spPr>
          <a:xfrm>
            <a:off x="1874520" y="1709928"/>
            <a:ext cx="2971800" cy="237744"/>
          </a:xfrm>
          <a:prstGeom prst="rect">
            <a:avLst/>
          </a:prstGeom>
          <a:noFill/>
          <a:ln/>
        </p:spPr>
        <p:txBody>
          <a:bodyPr wrap="square" lIns="0" tIns="0" rIns="0" bIns="0" rtlCol="0" anchor="ctr"/>
          <a:lstStyle/>
          <a:p>
            <a:pPr marL="0" indent="0" algn="ctr">
              <a:buNone/>
            </a:pPr>
            <a:r>
              <a:rPr lang="en-US" sz="1320" b="1" dirty="0">
                <a:solidFill>
                  <a:srgbClr val="006E72"/>
                </a:solidFill>
                <a:latin typeface="Arial" pitchFamily="34" charset="0"/>
                <a:ea typeface="Arial" pitchFamily="34" charset="-122"/>
                <a:cs typeface="Arial" pitchFamily="34" charset="-120"/>
              </a:rPr>
              <a:t>BEFORE ASSIGNMENT</a:t>
            </a:r>
            <a:endParaRPr lang="en-US" sz="1320" dirty="0"/>
          </a:p>
        </p:txBody>
      </p:sp>
      <p:sp>
        <p:nvSpPr>
          <p:cNvPr id="13" name="Text 10"/>
          <p:cNvSpPr/>
          <p:nvPr/>
        </p:nvSpPr>
        <p:spPr>
          <a:xfrm>
            <a:off x="7360920" y="1709928"/>
            <a:ext cx="2971800" cy="237744"/>
          </a:xfrm>
          <a:prstGeom prst="rect">
            <a:avLst/>
          </a:prstGeom>
          <a:noFill/>
          <a:ln/>
        </p:spPr>
        <p:txBody>
          <a:bodyPr wrap="square" lIns="0" tIns="0" rIns="0" bIns="0" rtlCol="0" anchor="ctr"/>
          <a:lstStyle/>
          <a:p>
            <a:pPr marL="0" indent="0" algn="ctr">
              <a:buNone/>
            </a:pPr>
            <a:r>
              <a:rPr lang="en-US" sz="1320" b="1" dirty="0">
                <a:solidFill>
                  <a:srgbClr val="F28C28"/>
                </a:solidFill>
                <a:latin typeface="Arial" pitchFamily="34" charset="0"/>
                <a:ea typeface="Arial" pitchFamily="34" charset="-122"/>
                <a:cs typeface="Arial" pitchFamily="34" charset="-120"/>
              </a:rPr>
              <a:t>DURING THE MATTER</a:t>
            </a:r>
            <a:endParaRPr lang="en-US" sz="1320" dirty="0"/>
          </a:p>
        </p:txBody>
      </p:sp>
      <p:sp>
        <p:nvSpPr>
          <p:cNvPr id="14" name="Shape 11"/>
          <p:cNvSpPr/>
          <p:nvPr/>
        </p:nvSpPr>
        <p:spPr>
          <a:xfrm>
            <a:off x="1051560" y="2322576"/>
            <a:ext cx="109728" cy="109728"/>
          </a:xfrm>
          <a:prstGeom prst="ellipse">
            <a:avLst/>
          </a:prstGeom>
          <a:solidFill>
            <a:srgbClr val="006E72"/>
          </a:solidFill>
          <a:ln w="12700">
            <a:solidFill>
              <a:srgbClr val="006E72"/>
            </a:solidFill>
            <a:prstDash val="solid"/>
          </a:ln>
        </p:spPr>
        <p:txBody>
          <a:bodyPr/>
          <a:lstStyle/>
          <a:p>
            <a:endParaRPr/>
          </a:p>
        </p:txBody>
      </p:sp>
      <p:sp>
        <p:nvSpPr>
          <p:cNvPr id="15" name="Text 12"/>
          <p:cNvSpPr/>
          <p:nvPr/>
        </p:nvSpPr>
        <p:spPr>
          <a:xfrm>
            <a:off x="1252728" y="2267712"/>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Defined scope and deliverable</a:t>
            </a:r>
            <a:endParaRPr lang="en-US" sz="1030" dirty="0"/>
          </a:p>
        </p:txBody>
      </p:sp>
      <p:sp>
        <p:nvSpPr>
          <p:cNvPr id="16" name="Shape 13"/>
          <p:cNvSpPr/>
          <p:nvPr/>
        </p:nvSpPr>
        <p:spPr>
          <a:xfrm>
            <a:off x="1051560" y="2798064"/>
            <a:ext cx="109728" cy="109728"/>
          </a:xfrm>
          <a:prstGeom prst="ellipse">
            <a:avLst/>
          </a:prstGeom>
          <a:solidFill>
            <a:srgbClr val="006E72"/>
          </a:solidFill>
          <a:ln w="12700">
            <a:solidFill>
              <a:srgbClr val="006E72"/>
            </a:solidFill>
            <a:prstDash val="solid"/>
          </a:ln>
        </p:spPr>
        <p:txBody>
          <a:bodyPr/>
          <a:lstStyle/>
          <a:p>
            <a:endParaRPr/>
          </a:p>
        </p:txBody>
      </p:sp>
      <p:sp>
        <p:nvSpPr>
          <p:cNvPr id="17" name="Text 14"/>
          <p:cNvSpPr/>
          <p:nvPr/>
        </p:nvSpPr>
        <p:spPr>
          <a:xfrm>
            <a:off x="1252728" y="2743200"/>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Title IX and California civil rights expertise</a:t>
            </a:r>
            <a:endParaRPr lang="en-US" sz="1030" dirty="0"/>
          </a:p>
        </p:txBody>
      </p:sp>
      <p:sp>
        <p:nvSpPr>
          <p:cNvPr id="18" name="Shape 15"/>
          <p:cNvSpPr/>
          <p:nvPr/>
        </p:nvSpPr>
        <p:spPr>
          <a:xfrm>
            <a:off x="1051560" y="3273552"/>
            <a:ext cx="109728" cy="109728"/>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1252728" y="3218688"/>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Conflict and impartiality screen</a:t>
            </a:r>
            <a:endParaRPr lang="en-US" sz="1030" dirty="0"/>
          </a:p>
        </p:txBody>
      </p:sp>
      <p:sp>
        <p:nvSpPr>
          <p:cNvPr id="20" name="Shape 17"/>
          <p:cNvSpPr/>
          <p:nvPr/>
        </p:nvSpPr>
        <p:spPr>
          <a:xfrm>
            <a:off x="1051560" y="3749040"/>
            <a:ext cx="109728" cy="109728"/>
          </a:xfrm>
          <a:prstGeom prst="ellipse">
            <a:avLst/>
          </a:prstGeom>
          <a:solidFill>
            <a:srgbClr val="006E72"/>
          </a:solidFill>
          <a:ln w="12700">
            <a:solidFill>
              <a:srgbClr val="006E72"/>
            </a:solidFill>
            <a:prstDash val="solid"/>
          </a:ln>
        </p:spPr>
        <p:txBody>
          <a:bodyPr/>
          <a:lstStyle/>
          <a:p>
            <a:endParaRPr/>
          </a:p>
        </p:txBody>
      </p:sp>
      <p:sp>
        <p:nvSpPr>
          <p:cNvPr id="21" name="Text 18"/>
          <p:cNvSpPr/>
          <p:nvPr/>
        </p:nvSpPr>
        <p:spPr>
          <a:xfrm>
            <a:off x="1252728" y="3694176"/>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Named lead and backup</a:t>
            </a:r>
            <a:endParaRPr lang="en-US" sz="1030" dirty="0"/>
          </a:p>
        </p:txBody>
      </p:sp>
      <p:sp>
        <p:nvSpPr>
          <p:cNvPr id="22" name="Shape 19"/>
          <p:cNvSpPr/>
          <p:nvPr/>
        </p:nvSpPr>
        <p:spPr>
          <a:xfrm>
            <a:off x="1051560" y="4224528"/>
            <a:ext cx="109728" cy="109728"/>
          </a:xfrm>
          <a:prstGeom prst="ellipse">
            <a:avLst/>
          </a:prstGeom>
          <a:solidFill>
            <a:srgbClr val="006E72"/>
          </a:solidFill>
          <a:ln w="12700">
            <a:solidFill>
              <a:srgbClr val="006E72"/>
            </a:solidFill>
            <a:prstDash val="solid"/>
          </a:ln>
        </p:spPr>
        <p:txBody>
          <a:bodyPr/>
          <a:lstStyle/>
          <a:p>
            <a:endParaRPr/>
          </a:p>
        </p:txBody>
      </p:sp>
      <p:sp>
        <p:nvSpPr>
          <p:cNvPr id="23" name="Text 20"/>
          <p:cNvSpPr/>
          <p:nvPr/>
        </p:nvSpPr>
        <p:spPr>
          <a:xfrm>
            <a:off x="1252728" y="4169664"/>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Start date and milestone schedule</a:t>
            </a:r>
            <a:endParaRPr lang="en-US" sz="1030" dirty="0"/>
          </a:p>
        </p:txBody>
      </p:sp>
      <p:sp>
        <p:nvSpPr>
          <p:cNvPr id="24" name="Shape 21"/>
          <p:cNvSpPr/>
          <p:nvPr/>
        </p:nvSpPr>
        <p:spPr>
          <a:xfrm>
            <a:off x="1051560" y="4700016"/>
            <a:ext cx="109728" cy="109728"/>
          </a:xfrm>
          <a:prstGeom prst="ellipse">
            <a:avLst/>
          </a:prstGeom>
          <a:solidFill>
            <a:srgbClr val="006E72"/>
          </a:solidFill>
          <a:ln w="12700">
            <a:solidFill>
              <a:srgbClr val="006E72"/>
            </a:solidFill>
            <a:prstDash val="solid"/>
          </a:ln>
        </p:spPr>
        <p:txBody>
          <a:bodyPr/>
          <a:lstStyle/>
          <a:p>
            <a:endParaRPr/>
          </a:p>
        </p:txBody>
      </p:sp>
      <p:sp>
        <p:nvSpPr>
          <p:cNvPr id="25" name="Text 22"/>
          <p:cNvSpPr/>
          <p:nvPr/>
        </p:nvSpPr>
        <p:spPr>
          <a:xfrm>
            <a:off x="1252728" y="4645152"/>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Interview and evidence standards</a:t>
            </a:r>
            <a:endParaRPr lang="en-US" sz="1030" dirty="0"/>
          </a:p>
        </p:txBody>
      </p:sp>
      <p:sp>
        <p:nvSpPr>
          <p:cNvPr id="26" name="Shape 23"/>
          <p:cNvSpPr/>
          <p:nvPr/>
        </p:nvSpPr>
        <p:spPr>
          <a:xfrm>
            <a:off x="6528816" y="2322576"/>
            <a:ext cx="109728" cy="109728"/>
          </a:xfrm>
          <a:prstGeom prst="ellipse">
            <a:avLst/>
          </a:prstGeom>
          <a:solidFill>
            <a:srgbClr val="F28C28"/>
          </a:solidFill>
          <a:ln w="12700">
            <a:solidFill>
              <a:srgbClr val="F28C28"/>
            </a:solidFill>
            <a:prstDash val="solid"/>
          </a:ln>
        </p:spPr>
        <p:txBody>
          <a:bodyPr/>
          <a:lstStyle/>
          <a:p>
            <a:endParaRPr/>
          </a:p>
        </p:txBody>
      </p:sp>
      <p:sp>
        <p:nvSpPr>
          <p:cNvPr id="27" name="Text 24"/>
          <p:cNvSpPr/>
          <p:nvPr/>
        </p:nvSpPr>
        <p:spPr>
          <a:xfrm>
            <a:off x="6729984" y="2267712"/>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Status update cadence</a:t>
            </a:r>
            <a:endParaRPr lang="en-US" sz="1030" dirty="0"/>
          </a:p>
        </p:txBody>
      </p:sp>
      <p:sp>
        <p:nvSpPr>
          <p:cNvPr id="28" name="Shape 25"/>
          <p:cNvSpPr/>
          <p:nvPr/>
        </p:nvSpPr>
        <p:spPr>
          <a:xfrm>
            <a:off x="6528816" y="2798064"/>
            <a:ext cx="109728" cy="109728"/>
          </a:xfrm>
          <a:prstGeom prst="ellipse">
            <a:avLst/>
          </a:prstGeom>
          <a:solidFill>
            <a:srgbClr val="F28C28"/>
          </a:solidFill>
          <a:ln w="12700">
            <a:solidFill>
              <a:srgbClr val="F28C28"/>
            </a:solidFill>
            <a:prstDash val="solid"/>
          </a:ln>
        </p:spPr>
        <p:txBody>
          <a:bodyPr/>
          <a:lstStyle/>
          <a:p>
            <a:endParaRPr/>
          </a:p>
        </p:txBody>
      </p:sp>
      <p:sp>
        <p:nvSpPr>
          <p:cNvPr id="29" name="Text 26"/>
          <p:cNvSpPr/>
          <p:nvPr/>
        </p:nvSpPr>
        <p:spPr>
          <a:xfrm>
            <a:off x="6729984" y="2743200"/>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Escalation for missed dates</a:t>
            </a:r>
            <a:endParaRPr lang="en-US" sz="1030" dirty="0"/>
          </a:p>
        </p:txBody>
      </p:sp>
      <p:sp>
        <p:nvSpPr>
          <p:cNvPr id="30" name="Shape 27"/>
          <p:cNvSpPr/>
          <p:nvPr/>
        </p:nvSpPr>
        <p:spPr>
          <a:xfrm>
            <a:off x="6528816" y="3273552"/>
            <a:ext cx="109728" cy="109728"/>
          </a:xfrm>
          <a:prstGeom prst="ellipse">
            <a:avLst/>
          </a:prstGeom>
          <a:solidFill>
            <a:srgbClr val="F28C28"/>
          </a:solidFill>
          <a:ln w="12700">
            <a:solidFill>
              <a:srgbClr val="F28C28"/>
            </a:solidFill>
            <a:prstDash val="solid"/>
          </a:ln>
        </p:spPr>
        <p:txBody>
          <a:bodyPr/>
          <a:lstStyle/>
          <a:p>
            <a:endParaRPr/>
          </a:p>
        </p:txBody>
      </p:sp>
      <p:sp>
        <p:nvSpPr>
          <p:cNvPr id="31" name="Text 28"/>
          <p:cNvSpPr/>
          <p:nvPr/>
        </p:nvSpPr>
        <p:spPr>
          <a:xfrm>
            <a:off x="6729984" y="3218688"/>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Report format and review protocol</a:t>
            </a:r>
            <a:endParaRPr lang="en-US" sz="1030" dirty="0"/>
          </a:p>
        </p:txBody>
      </p:sp>
      <p:sp>
        <p:nvSpPr>
          <p:cNvPr id="32" name="Shape 29"/>
          <p:cNvSpPr/>
          <p:nvPr/>
        </p:nvSpPr>
        <p:spPr>
          <a:xfrm>
            <a:off x="6528816" y="3749040"/>
            <a:ext cx="109728" cy="109728"/>
          </a:xfrm>
          <a:prstGeom prst="ellipse">
            <a:avLst/>
          </a:prstGeom>
          <a:solidFill>
            <a:srgbClr val="F28C28"/>
          </a:solidFill>
          <a:ln w="12700">
            <a:solidFill>
              <a:srgbClr val="F28C28"/>
            </a:solidFill>
            <a:prstDash val="solid"/>
          </a:ln>
        </p:spPr>
        <p:txBody>
          <a:bodyPr/>
          <a:lstStyle/>
          <a:p>
            <a:endParaRPr/>
          </a:p>
        </p:txBody>
      </p:sp>
      <p:sp>
        <p:nvSpPr>
          <p:cNvPr id="33" name="Text 30"/>
          <p:cNvSpPr/>
          <p:nvPr/>
        </p:nvSpPr>
        <p:spPr>
          <a:xfrm>
            <a:off x="6729984" y="3694176"/>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Data security and record transfer</a:t>
            </a:r>
            <a:endParaRPr lang="en-US" sz="1030" dirty="0"/>
          </a:p>
        </p:txBody>
      </p:sp>
      <p:sp>
        <p:nvSpPr>
          <p:cNvPr id="34" name="Shape 31"/>
          <p:cNvSpPr/>
          <p:nvPr/>
        </p:nvSpPr>
        <p:spPr>
          <a:xfrm>
            <a:off x="6528816" y="4224528"/>
            <a:ext cx="109728" cy="109728"/>
          </a:xfrm>
          <a:prstGeom prst="ellipse">
            <a:avLst/>
          </a:prstGeom>
          <a:solidFill>
            <a:srgbClr val="F28C28"/>
          </a:solidFill>
          <a:ln w="12700">
            <a:solidFill>
              <a:srgbClr val="F28C28"/>
            </a:solidFill>
            <a:prstDash val="solid"/>
          </a:ln>
        </p:spPr>
        <p:txBody>
          <a:bodyPr/>
          <a:lstStyle/>
          <a:p>
            <a:endParaRPr/>
          </a:p>
        </p:txBody>
      </p:sp>
      <p:sp>
        <p:nvSpPr>
          <p:cNvPr id="35" name="Text 32"/>
          <p:cNvSpPr/>
          <p:nvPr/>
        </p:nvSpPr>
        <p:spPr>
          <a:xfrm>
            <a:off x="6729984" y="4169664"/>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Fees, change control, and invoicing</a:t>
            </a:r>
            <a:endParaRPr lang="en-US" sz="1030" dirty="0"/>
          </a:p>
        </p:txBody>
      </p:sp>
      <p:sp>
        <p:nvSpPr>
          <p:cNvPr id="36" name="Shape 33"/>
          <p:cNvSpPr/>
          <p:nvPr/>
        </p:nvSpPr>
        <p:spPr>
          <a:xfrm>
            <a:off x="6528816" y="4700016"/>
            <a:ext cx="109728" cy="109728"/>
          </a:xfrm>
          <a:prstGeom prst="ellipse">
            <a:avLst/>
          </a:prstGeom>
          <a:solidFill>
            <a:srgbClr val="F28C28"/>
          </a:solidFill>
          <a:ln w="12700">
            <a:solidFill>
              <a:srgbClr val="F28C28"/>
            </a:solidFill>
            <a:prstDash val="solid"/>
          </a:ln>
        </p:spPr>
        <p:txBody>
          <a:bodyPr/>
          <a:lstStyle/>
          <a:p>
            <a:endParaRPr/>
          </a:p>
        </p:txBody>
      </p:sp>
      <p:sp>
        <p:nvSpPr>
          <p:cNvPr id="37" name="Text 34"/>
          <p:cNvSpPr/>
          <p:nvPr/>
        </p:nvSpPr>
        <p:spPr>
          <a:xfrm>
            <a:off x="6729984" y="4645152"/>
            <a:ext cx="4416552" cy="310896"/>
          </a:xfrm>
          <a:prstGeom prst="rect">
            <a:avLst/>
          </a:prstGeom>
          <a:noFill/>
          <a:ln/>
        </p:spPr>
        <p:txBody>
          <a:bodyPr wrap="square" lIns="0" tIns="0" rIns="0" bIns="0" rtlCol="0" anchor="ctr">
            <a:normAutofit/>
          </a:bodyPr>
          <a:lstStyle/>
          <a:p>
            <a:pPr marL="0" indent="0">
              <a:buNone/>
            </a:pPr>
            <a:r>
              <a:rPr lang="en-US" sz="1030" dirty="0">
                <a:solidFill>
                  <a:srgbClr val="5C6670"/>
                </a:solidFill>
                <a:latin typeface="Arial" pitchFamily="34" charset="0"/>
                <a:ea typeface="Arial" pitchFamily="34" charset="-122"/>
                <a:cs typeface="Arial" pitchFamily="34" charset="-120"/>
              </a:rPr>
              <a:t>Continuity if assigned personnel change</a:t>
            </a:r>
            <a:endParaRPr lang="en-US" sz="1030" dirty="0"/>
          </a:p>
        </p:txBody>
      </p:sp>
      <p:sp>
        <p:nvSpPr>
          <p:cNvPr id="38" name="Shape 35"/>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9" name="Text 36"/>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A provider roster is not a quality control system. Build the control terms into the assignment.</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Leadership Dashboard: Questions the Data Should Answer</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39</a:t>
            </a:r>
            <a:endParaRPr lang="en-US" sz="670" dirty="0"/>
          </a:p>
        </p:txBody>
      </p:sp>
      <p:sp>
        <p:nvSpPr>
          <p:cNvPr id="10" name="Shape 7"/>
          <p:cNvSpPr/>
          <p:nvPr/>
        </p:nvSpPr>
        <p:spPr>
          <a:xfrm>
            <a:off x="640080" y="1325880"/>
            <a:ext cx="2606040"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11" name="Shape 8"/>
          <p:cNvSpPr/>
          <p:nvPr/>
        </p:nvSpPr>
        <p:spPr>
          <a:xfrm>
            <a:off x="640080" y="1325880"/>
            <a:ext cx="73152" cy="1572768"/>
          </a:xfrm>
          <a:prstGeom prst="rect">
            <a:avLst/>
          </a:prstGeom>
          <a:solidFill>
            <a:srgbClr val="006E72"/>
          </a:solidFill>
          <a:ln w="12700">
            <a:solidFill>
              <a:srgbClr val="006E72"/>
            </a:solidFill>
            <a:prstDash val="solid"/>
          </a:ln>
        </p:spPr>
        <p:txBody>
          <a:bodyPr/>
          <a:lstStyle/>
          <a:p>
            <a:endParaRPr/>
          </a:p>
        </p:txBody>
      </p:sp>
      <p:sp>
        <p:nvSpPr>
          <p:cNvPr id="12" name="Shape 9"/>
          <p:cNvSpPr/>
          <p:nvPr/>
        </p:nvSpPr>
        <p:spPr>
          <a:xfrm>
            <a:off x="859536" y="1527048"/>
            <a:ext cx="475488" cy="47548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859536" y="162763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14" name="Text 11"/>
          <p:cNvSpPr/>
          <p:nvPr/>
        </p:nvSpPr>
        <p:spPr>
          <a:xfrm>
            <a:off x="1444752" y="1508760"/>
            <a:ext cx="1600200" cy="438912"/>
          </a:xfrm>
          <a:prstGeom prst="rect">
            <a:avLst/>
          </a:prstGeom>
          <a:noFill/>
          <a:ln/>
        </p:spPr>
        <p:txBody>
          <a:bodyPr wrap="square" lIns="0" tIns="0" rIns="0" bIns="0" rtlCol="0" anchor="ctr">
            <a:normAutofit/>
          </a:bodyPr>
          <a:lstStyle/>
          <a:p>
            <a:pPr marL="0" indent="0">
              <a:buNone/>
            </a:pPr>
            <a:r>
              <a:rPr lang="en-US" sz="1280" b="1" dirty="0">
                <a:solidFill>
                  <a:srgbClr val="1D2A32"/>
                </a:solidFill>
                <a:latin typeface="Arial" pitchFamily="34" charset="0"/>
                <a:ea typeface="Arial" pitchFamily="34" charset="-122"/>
                <a:cs typeface="Arial" pitchFamily="34" charset="-120"/>
              </a:rPr>
              <a:t>ACCESS</a:t>
            </a:r>
            <a:endParaRPr lang="en-US" sz="1280" dirty="0"/>
          </a:p>
        </p:txBody>
      </p:sp>
      <p:sp>
        <p:nvSpPr>
          <p:cNvPr id="15" name="Text 12"/>
          <p:cNvSpPr/>
          <p:nvPr/>
        </p:nvSpPr>
        <p:spPr>
          <a:xfrm>
            <a:off x="868680" y="2093976"/>
            <a:ext cx="2167128" cy="640080"/>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Can people find and use the reporting pathways?</a:t>
            </a:r>
            <a:endParaRPr lang="en-US" sz="940" dirty="0"/>
          </a:p>
        </p:txBody>
      </p:sp>
      <p:sp>
        <p:nvSpPr>
          <p:cNvPr id="16" name="Shape 13"/>
          <p:cNvSpPr/>
          <p:nvPr/>
        </p:nvSpPr>
        <p:spPr>
          <a:xfrm>
            <a:off x="3520440" y="1325880"/>
            <a:ext cx="2606040"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17" name="Shape 14"/>
          <p:cNvSpPr/>
          <p:nvPr/>
        </p:nvSpPr>
        <p:spPr>
          <a:xfrm>
            <a:off x="3520440" y="1325880"/>
            <a:ext cx="73152" cy="1572768"/>
          </a:xfrm>
          <a:prstGeom prst="rect">
            <a:avLst/>
          </a:prstGeom>
          <a:solidFill>
            <a:srgbClr val="006E72"/>
          </a:solidFill>
          <a:ln w="12700">
            <a:solidFill>
              <a:srgbClr val="006E72"/>
            </a:solidFill>
            <a:prstDash val="solid"/>
          </a:ln>
        </p:spPr>
        <p:txBody>
          <a:bodyPr/>
          <a:lstStyle/>
          <a:p>
            <a:endParaRPr/>
          </a:p>
        </p:txBody>
      </p:sp>
      <p:sp>
        <p:nvSpPr>
          <p:cNvPr id="18" name="Shape 15"/>
          <p:cNvSpPr/>
          <p:nvPr/>
        </p:nvSpPr>
        <p:spPr>
          <a:xfrm>
            <a:off x="3739896" y="1527048"/>
            <a:ext cx="475488" cy="475488"/>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3739896" y="162763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0" name="Text 17"/>
          <p:cNvSpPr/>
          <p:nvPr/>
        </p:nvSpPr>
        <p:spPr>
          <a:xfrm>
            <a:off x="4325112" y="1508760"/>
            <a:ext cx="1600200" cy="438912"/>
          </a:xfrm>
          <a:prstGeom prst="rect">
            <a:avLst/>
          </a:prstGeom>
          <a:noFill/>
          <a:ln/>
        </p:spPr>
        <p:txBody>
          <a:bodyPr wrap="square" lIns="0" tIns="0" rIns="0" bIns="0" rtlCol="0" anchor="ctr">
            <a:normAutofit/>
          </a:bodyPr>
          <a:lstStyle/>
          <a:p>
            <a:pPr marL="0" indent="0">
              <a:buNone/>
            </a:pPr>
            <a:r>
              <a:rPr lang="en-US" sz="1280" b="1" dirty="0">
                <a:solidFill>
                  <a:srgbClr val="1D2A32"/>
                </a:solidFill>
                <a:latin typeface="Arial" pitchFamily="34" charset="0"/>
                <a:ea typeface="Arial" pitchFamily="34" charset="-122"/>
                <a:cs typeface="Arial" pitchFamily="34" charset="-120"/>
              </a:rPr>
              <a:t>SPEED</a:t>
            </a:r>
            <a:endParaRPr lang="en-US" sz="1280" dirty="0"/>
          </a:p>
        </p:txBody>
      </p:sp>
      <p:sp>
        <p:nvSpPr>
          <p:cNvPr id="21" name="Text 18"/>
          <p:cNvSpPr/>
          <p:nvPr/>
        </p:nvSpPr>
        <p:spPr>
          <a:xfrm>
            <a:off x="3749040" y="2093976"/>
            <a:ext cx="2167128" cy="640080"/>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Where do matters wait, and why?</a:t>
            </a:r>
            <a:endParaRPr lang="en-US" sz="940" dirty="0"/>
          </a:p>
        </p:txBody>
      </p:sp>
      <p:sp>
        <p:nvSpPr>
          <p:cNvPr id="22" name="Shape 19"/>
          <p:cNvSpPr/>
          <p:nvPr/>
        </p:nvSpPr>
        <p:spPr>
          <a:xfrm>
            <a:off x="6400800" y="1325880"/>
            <a:ext cx="2606040"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23" name="Shape 20"/>
          <p:cNvSpPr/>
          <p:nvPr/>
        </p:nvSpPr>
        <p:spPr>
          <a:xfrm>
            <a:off x="6400800" y="1325880"/>
            <a:ext cx="73152" cy="1572768"/>
          </a:xfrm>
          <a:prstGeom prst="rect">
            <a:avLst/>
          </a:prstGeom>
          <a:solidFill>
            <a:srgbClr val="006E72"/>
          </a:solidFill>
          <a:ln w="12700">
            <a:solidFill>
              <a:srgbClr val="006E72"/>
            </a:solidFill>
            <a:prstDash val="solid"/>
          </a:ln>
        </p:spPr>
        <p:txBody>
          <a:bodyPr/>
          <a:lstStyle/>
          <a:p>
            <a:endParaRPr/>
          </a:p>
        </p:txBody>
      </p:sp>
      <p:sp>
        <p:nvSpPr>
          <p:cNvPr id="24" name="Shape 21"/>
          <p:cNvSpPr/>
          <p:nvPr/>
        </p:nvSpPr>
        <p:spPr>
          <a:xfrm>
            <a:off x="6620256" y="1527048"/>
            <a:ext cx="475488" cy="475488"/>
          </a:xfrm>
          <a:prstGeom prst="ellipse">
            <a:avLst/>
          </a:prstGeom>
          <a:solidFill>
            <a:srgbClr val="006E72"/>
          </a:solidFill>
          <a:ln w="12700">
            <a:solidFill>
              <a:srgbClr val="006E72"/>
            </a:solidFill>
            <a:prstDash val="solid"/>
          </a:ln>
        </p:spPr>
        <p:txBody>
          <a:bodyPr/>
          <a:lstStyle/>
          <a:p>
            <a:endParaRPr/>
          </a:p>
        </p:txBody>
      </p:sp>
      <p:sp>
        <p:nvSpPr>
          <p:cNvPr id="25" name="Text 22"/>
          <p:cNvSpPr/>
          <p:nvPr/>
        </p:nvSpPr>
        <p:spPr>
          <a:xfrm>
            <a:off x="6620256" y="162763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6" name="Text 23"/>
          <p:cNvSpPr/>
          <p:nvPr/>
        </p:nvSpPr>
        <p:spPr>
          <a:xfrm>
            <a:off x="7205472" y="1508760"/>
            <a:ext cx="1600200" cy="438912"/>
          </a:xfrm>
          <a:prstGeom prst="rect">
            <a:avLst/>
          </a:prstGeom>
          <a:noFill/>
          <a:ln/>
        </p:spPr>
        <p:txBody>
          <a:bodyPr wrap="square" lIns="0" tIns="0" rIns="0" bIns="0" rtlCol="0" anchor="ctr">
            <a:normAutofit/>
          </a:bodyPr>
          <a:lstStyle/>
          <a:p>
            <a:pPr marL="0" indent="0">
              <a:buNone/>
            </a:pPr>
            <a:r>
              <a:rPr lang="en-US" sz="1280" b="1" dirty="0">
                <a:solidFill>
                  <a:srgbClr val="1D2A32"/>
                </a:solidFill>
                <a:latin typeface="Arial" pitchFamily="34" charset="0"/>
                <a:ea typeface="Arial" pitchFamily="34" charset="-122"/>
                <a:cs typeface="Arial" pitchFamily="34" charset="-120"/>
              </a:rPr>
              <a:t>CAPACITY</a:t>
            </a:r>
            <a:endParaRPr lang="en-US" sz="1280" dirty="0"/>
          </a:p>
        </p:txBody>
      </p:sp>
      <p:sp>
        <p:nvSpPr>
          <p:cNvPr id="27" name="Text 24"/>
          <p:cNvSpPr/>
          <p:nvPr/>
        </p:nvSpPr>
        <p:spPr>
          <a:xfrm>
            <a:off x="6629400" y="2093976"/>
            <a:ext cx="2167128" cy="640080"/>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Which roles or vendors are overextended?</a:t>
            </a:r>
            <a:endParaRPr lang="en-US" sz="940" dirty="0"/>
          </a:p>
        </p:txBody>
      </p:sp>
      <p:sp>
        <p:nvSpPr>
          <p:cNvPr id="28" name="Shape 25"/>
          <p:cNvSpPr/>
          <p:nvPr/>
        </p:nvSpPr>
        <p:spPr>
          <a:xfrm>
            <a:off x="9281160" y="1325880"/>
            <a:ext cx="2606040"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29" name="Shape 26"/>
          <p:cNvSpPr/>
          <p:nvPr/>
        </p:nvSpPr>
        <p:spPr>
          <a:xfrm>
            <a:off x="9281160" y="1325880"/>
            <a:ext cx="73152" cy="1572768"/>
          </a:xfrm>
          <a:prstGeom prst="rect">
            <a:avLst/>
          </a:prstGeom>
          <a:solidFill>
            <a:srgbClr val="006E72"/>
          </a:solidFill>
          <a:ln w="12700">
            <a:solidFill>
              <a:srgbClr val="006E72"/>
            </a:solidFill>
            <a:prstDash val="solid"/>
          </a:ln>
        </p:spPr>
        <p:txBody>
          <a:bodyPr/>
          <a:lstStyle/>
          <a:p>
            <a:endParaRPr/>
          </a:p>
        </p:txBody>
      </p:sp>
      <p:sp>
        <p:nvSpPr>
          <p:cNvPr id="30" name="Shape 27"/>
          <p:cNvSpPr/>
          <p:nvPr/>
        </p:nvSpPr>
        <p:spPr>
          <a:xfrm>
            <a:off x="9500616" y="1527048"/>
            <a:ext cx="475488" cy="475488"/>
          </a:xfrm>
          <a:prstGeom prst="ellipse">
            <a:avLst/>
          </a:prstGeom>
          <a:solidFill>
            <a:srgbClr val="006E72"/>
          </a:solidFill>
          <a:ln w="12700">
            <a:solidFill>
              <a:srgbClr val="006E72"/>
            </a:solidFill>
            <a:prstDash val="solid"/>
          </a:ln>
        </p:spPr>
        <p:txBody>
          <a:bodyPr/>
          <a:lstStyle/>
          <a:p>
            <a:endParaRPr/>
          </a:p>
        </p:txBody>
      </p:sp>
      <p:sp>
        <p:nvSpPr>
          <p:cNvPr id="31" name="Text 28"/>
          <p:cNvSpPr/>
          <p:nvPr/>
        </p:nvSpPr>
        <p:spPr>
          <a:xfrm>
            <a:off x="9500616" y="1627632"/>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2" name="Text 29"/>
          <p:cNvSpPr/>
          <p:nvPr/>
        </p:nvSpPr>
        <p:spPr>
          <a:xfrm>
            <a:off x="10085832" y="1508760"/>
            <a:ext cx="1600200" cy="438912"/>
          </a:xfrm>
          <a:prstGeom prst="rect">
            <a:avLst/>
          </a:prstGeom>
          <a:noFill/>
          <a:ln/>
        </p:spPr>
        <p:txBody>
          <a:bodyPr wrap="square" lIns="0" tIns="0" rIns="0" bIns="0" rtlCol="0" anchor="ctr">
            <a:normAutofit/>
          </a:bodyPr>
          <a:lstStyle/>
          <a:p>
            <a:pPr marL="0" indent="0">
              <a:buNone/>
            </a:pPr>
            <a:r>
              <a:rPr lang="en-US" sz="1280" b="1" dirty="0">
                <a:solidFill>
                  <a:srgbClr val="1D2A32"/>
                </a:solidFill>
                <a:latin typeface="Arial" pitchFamily="34" charset="0"/>
                <a:ea typeface="Arial" pitchFamily="34" charset="-122"/>
                <a:cs typeface="Arial" pitchFamily="34" charset="-120"/>
              </a:rPr>
              <a:t>CONSISTENCY</a:t>
            </a:r>
            <a:endParaRPr lang="en-US" sz="1280" dirty="0"/>
          </a:p>
        </p:txBody>
      </p:sp>
      <p:sp>
        <p:nvSpPr>
          <p:cNvPr id="33" name="Text 30"/>
          <p:cNvSpPr/>
          <p:nvPr/>
        </p:nvSpPr>
        <p:spPr>
          <a:xfrm>
            <a:off x="9509760" y="2093976"/>
            <a:ext cx="2167128" cy="640080"/>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Are similar matters routed and documented the same way?</a:t>
            </a:r>
            <a:endParaRPr lang="en-US" sz="940" dirty="0"/>
          </a:p>
        </p:txBody>
      </p:sp>
      <p:sp>
        <p:nvSpPr>
          <p:cNvPr id="34" name="Shape 31"/>
          <p:cNvSpPr/>
          <p:nvPr/>
        </p:nvSpPr>
        <p:spPr>
          <a:xfrm>
            <a:off x="640080" y="3300984"/>
            <a:ext cx="2606040"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35" name="Shape 32"/>
          <p:cNvSpPr/>
          <p:nvPr/>
        </p:nvSpPr>
        <p:spPr>
          <a:xfrm>
            <a:off x="640080" y="3300984"/>
            <a:ext cx="73152" cy="1572768"/>
          </a:xfrm>
          <a:prstGeom prst="rect">
            <a:avLst/>
          </a:prstGeom>
          <a:solidFill>
            <a:srgbClr val="006E72"/>
          </a:solidFill>
          <a:ln w="12700">
            <a:solidFill>
              <a:srgbClr val="006E72"/>
            </a:solidFill>
            <a:prstDash val="solid"/>
          </a:ln>
        </p:spPr>
        <p:txBody>
          <a:bodyPr/>
          <a:lstStyle/>
          <a:p>
            <a:endParaRPr/>
          </a:p>
        </p:txBody>
      </p:sp>
      <p:sp>
        <p:nvSpPr>
          <p:cNvPr id="36" name="Shape 33"/>
          <p:cNvSpPr/>
          <p:nvPr/>
        </p:nvSpPr>
        <p:spPr>
          <a:xfrm>
            <a:off x="859536" y="3502152"/>
            <a:ext cx="475488" cy="475488"/>
          </a:xfrm>
          <a:prstGeom prst="ellipse">
            <a:avLst/>
          </a:prstGeom>
          <a:solidFill>
            <a:srgbClr val="006E72"/>
          </a:solidFill>
          <a:ln w="12700">
            <a:solidFill>
              <a:srgbClr val="006E72"/>
            </a:solidFill>
            <a:prstDash val="solid"/>
          </a:ln>
        </p:spPr>
        <p:txBody>
          <a:bodyPr/>
          <a:lstStyle/>
          <a:p>
            <a:endParaRPr/>
          </a:p>
        </p:txBody>
      </p:sp>
      <p:sp>
        <p:nvSpPr>
          <p:cNvPr id="37" name="Text 34"/>
          <p:cNvSpPr/>
          <p:nvPr/>
        </p:nvSpPr>
        <p:spPr>
          <a:xfrm>
            <a:off x="859536" y="360273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8" name="Text 35"/>
          <p:cNvSpPr/>
          <p:nvPr/>
        </p:nvSpPr>
        <p:spPr>
          <a:xfrm>
            <a:off x="1444752" y="3483864"/>
            <a:ext cx="1600200" cy="438912"/>
          </a:xfrm>
          <a:prstGeom prst="rect">
            <a:avLst/>
          </a:prstGeom>
          <a:noFill/>
          <a:ln/>
        </p:spPr>
        <p:txBody>
          <a:bodyPr wrap="square" lIns="0" tIns="0" rIns="0" bIns="0" rtlCol="0" anchor="ctr">
            <a:normAutofit/>
          </a:bodyPr>
          <a:lstStyle/>
          <a:p>
            <a:pPr marL="0" indent="0">
              <a:buNone/>
            </a:pPr>
            <a:r>
              <a:rPr lang="en-US" sz="1280" b="1" dirty="0">
                <a:solidFill>
                  <a:srgbClr val="1D2A32"/>
                </a:solidFill>
                <a:latin typeface="Arial" pitchFamily="34" charset="0"/>
                <a:ea typeface="Arial" pitchFamily="34" charset="-122"/>
                <a:cs typeface="Arial" pitchFamily="34" charset="-120"/>
              </a:rPr>
              <a:t>SUPPORT</a:t>
            </a:r>
            <a:endParaRPr lang="en-US" sz="1280" dirty="0"/>
          </a:p>
        </p:txBody>
      </p:sp>
      <p:sp>
        <p:nvSpPr>
          <p:cNvPr id="39" name="Text 36"/>
          <p:cNvSpPr/>
          <p:nvPr/>
        </p:nvSpPr>
        <p:spPr>
          <a:xfrm>
            <a:off x="868680" y="4069080"/>
            <a:ext cx="2167128" cy="640080"/>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Are supportive measures offered promptly and reviewed?</a:t>
            </a:r>
            <a:endParaRPr lang="en-US" sz="940" dirty="0"/>
          </a:p>
        </p:txBody>
      </p:sp>
      <p:sp>
        <p:nvSpPr>
          <p:cNvPr id="40" name="Shape 37"/>
          <p:cNvSpPr/>
          <p:nvPr/>
        </p:nvSpPr>
        <p:spPr>
          <a:xfrm>
            <a:off x="3520440" y="3300984"/>
            <a:ext cx="2606040" cy="1572768"/>
          </a:xfrm>
          <a:prstGeom prst="roundRect">
            <a:avLst>
              <a:gd name="adj" fmla="val 3488"/>
            </a:avLst>
          </a:prstGeom>
          <a:solidFill>
            <a:srgbClr val="FDEBD9"/>
          </a:solidFill>
          <a:ln w="12700">
            <a:solidFill>
              <a:srgbClr val="FDEBD9"/>
            </a:solidFill>
            <a:prstDash val="solid"/>
          </a:ln>
        </p:spPr>
        <p:txBody>
          <a:bodyPr/>
          <a:lstStyle/>
          <a:p>
            <a:endParaRPr/>
          </a:p>
        </p:txBody>
      </p:sp>
      <p:sp>
        <p:nvSpPr>
          <p:cNvPr id="41" name="Shape 38"/>
          <p:cNvSpPr/>
          <p:nvPr/>
        </p:nvSpPr>
        <p:spPr>
          <a:xfrm>
            <a:off x="3520440" y="3300984"/>
            <a:ext cx="73152" cy="1572768"/>
          </a:xfrm>
          <a:prstGeom prst="rect">
            <a:avLst/>
          </a:prstGeom>
          <a:solidFill>
            <a:srgbClr val="F28C28"/>
          </a:solidFill>
          <a:ln w="12700">
            <a:solidFill>
              <a:srgbClr val="F28C28"/>
            </a:solidFill>
            <a:prstDash val="solid"/>
          </a:ln>
        </p:spPr>
        <p:txBody>
          <a:bodyPr/>
          <a:lstStyle/>
          <a:p>
            <a:endParaRPr/>
          </a:p>
        </p:txBody>
      </p:sp>
      <p:sp>
        <p:nvSpPr>
          <p:cNvPr id="42" name="Shape 39"/>
          <p:cNvSpPr/>
          <p:nvPr/>
        </p:nvSpPr>
        <p:spPr>
          <a:xfrm>
            <a:off x="3739896" y="3502152"/>
            <a:ext cx="475488" cy="475488"/>
          </a:xfrm>
          <a:prstGeom prst="ellipse">
            <a:avLst/>
          </a:prstGeom>
          <a:solidFill>
            <a:srgbClr val="F28C28"/>
          </a:solidFill>
          <a:ln w="12700">
            <a:solidFill>
              <a:srgbClr val="F28C28"/>
            </a:solidFill>
            <a:prstDash val="solid"/>
          </a:ln>
        </p:spPr>
        <p:txBody>
          <a:bodyPr/>
          <a:lstStyle/>
          <a:p>
            <a:endParaRPr/>
          </a:p>
        </p:txBody>
      </p:sp>
      <p:sp>
        <p:nvSpPr>
          <p:cNvPr id="43" name="Text 40"/>
          <p:cNvSpPr/>
          <p:nvPr/>
        </p:nvSpPr>
        <p:spPr>
          <a:xfrm>
            <a:off x="3739896" y="360273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4" name="Text 41"/>
          <p:cNvSpPr/>
          <p:nvPr/>
        </p:nvSpPr>
        <p:spPr>
          <a:xfrm>
            <a:off x="4325112" y="3483864"/>
            <a:ext cx="1600200" cy="438912"/>
          </a:xfrm>
          <a:prstGeom prst="rect">
            <a:avLst/>
          </a:prstGeom>
          <a:noFill/>
          <a:ln/>
        </p:spPr>
        <p:txBody>
          <a:bodyPr wrap="square" lIns="0" tIns="0" rIns="0" bIns="0" rtlCol="0" anchor="ctr">
            <a:normAutofit/>
          </a:bodyPr>
          <a:lstStyle/>
          <a:p>
            <a:pPr marL="0" indent="0">
              <a:buNone/>
            </a:pPr>
            <a:r>
              <a:rPr lang="en-US" sz="1280" b="1" dirty="0">
                <a:solidFill>
                  <a:srgbClr val="1D2A32"/>
                </a:solidFill>
                <a:latin typeface="Arial" pitchFamily="34" charset="0"/>
                <a:ea typeface="Arial" pitchFamily="34" charset="-122"/>
                <a:cs typeface="Arial" pitchFamily="34" charset="-120"/>
              </a:rPr>
              <a:t>PREVENTION</a:t>
            </a:r>
            <a:endParaRPr lang="en-US" sz="1280" dirty="0"/>
          </a:p>
        </p:txBody>
      </p:sp>
      <p:sp>
        <p:nvSpPr>
          <p:cNvPr id="45" name="Text 42"/>
          <p:cNvSpPr/>
          <p:nvPr/>
        </p:nvSpPr>
        <p:spPr>
          <a:xfrm>
            <a:off x="3749040" y="4069080"/>
            <a:ext cx="2167128" cy="640080"/>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What recurring themes should change training or campus systems?</a:t>
            </a:r>
            <a:endParaRPr lang="en-US" sz="940" dirty="0"/>
          </a:p>
        </p:txBody>
      </p:sp>
      <p:sp>
        <p:nvSpPr>
          <p:cNvPr id="46" name="Shape 43"/>
          <p:cNvSpPr/>
          <p:nvPr/>
        </p:nvSpPr>
        <p:spPr>
          <a:xfrm>
            <a:off x="6400800" y="3300984"/>
            <a:ext cx="2606040" cy="1572768"/>
          </a:xfrm>
          <a:prstGeom prst="roundRect">
            <a:avLst>
              <a:gd name="adj" fmla="val 3488"/>
            </a:avLst>
          </a:prstGeom>
          <a:solidFill>
            <a:srgbClr val="EEF4F4"/>
          </a:solidFill>
          <a:ln w="12700">
            <a:solidFill>
              <a:srgbClr val="EEF4F4"/>
            </a:solidFill>
            <a:prstDash val="solid"/>
          </a:ln>
        </p:spPr>
        <p:txBody>
          <a:bodyPr/>
          <a:lstStyle/>
          <a:p>
            <a:endParaRPr/>
          </a:p>
        </p:txBody>
      </p:sp>
      <p:sp>
        <p:nvSpPr>
          <p:cNvPr id="47" name="Shape 44"/>
          <p:cNvSpPr/>
          <p:nvPr/>
        </p:nvSpPr>
        <p:spPr>
          <a:xfrm>
            <a:off x="6400800" y="3300984"/>
            <a:ext cx="73152" cy="1572768"/>
          </a:xfrm>
          <a:prstGeom prst="rect">
            <a:avLst/>
          </a:prstGeom>
          <a:solidFill>
            <a:srgbClr val="006E72"/>
          </a:solidFill>
          <a:ln w="12700">
            <a:solidFill>
              <a:srgbClr val="006E72"/>
            </a:solidFill>
            <a:prstDash val="solid"/>
          </a:ln>
        </p:spPr>
        <p:txBody>
          <a:bodyPr/>
          <a:lstStyle/>
          <a:p>
            <a:endParaRPr/>
          </a:p>
        </p:txBody>
      </p:sp>
      <p:sp>
        <p:nvSpPr>
          <p:cNvPr id="48" name="Shape 45"/>
          <p:cNvSpPr/>
          <p:nvPr/>
        </p:nvSpPr>
        <p:spPr>
          <a:xfrm>
            <a:off x="6620256" y="3502152"/>
            <a:ext cx="475488" cy="475488"/>
          </a:xfrm>
          <a:prstGeom prst="ellipse">
            <a:avLst/>
          </a:prstGeom>
          <a:solidFill>
            <a:srgbClr val="006E72"/>
          </a:solidFill>
          <a:ln w="12700">
            <a:solidFill>
              <a:srgbClr val="006E72"/>
            </a:solidFill>
            <a:prstDash val="solid"/>
          </a:ln>
        </p:spPr>
        <p:txBody>
          <a:bodyPr/>
          <a:lstStyle/>
          <a:p>
            <a:endParaRPr/>
          </a:p>
        </p:txBody>
      </p:sp>
      <p:sp>
        <p:nvSpPr>
          <p:cNvPr id="49" name="Text 46"/>
          <p:cNvSpPr/>
          <p:nvPr/>
        </p:nvSpPr>
        <p:spPr>
          <a:xfrm>
            <a:off x="6620256" y="360273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a:t>
            </a:r>
            <a:endParaRPr lang="en-US" sz="1100" dirty="0"/>
          </a:p>
        </p:txBody>
      </p:sp>
      <p:sp>
        <p:nvSpPr>
          <p:cNvPr id="50" name="Text 47"/>
          <p:cNvSpPr/>
          <p:nvPr/>
        </p:nvSpPr>
        <p:spPr>
          <a:xfrm>
            <a:off x="7205472" y="3483864"/>
            <a:ext cx="1600200" cy="438912"/>
          </a:xfrm>
          <a:prstGeom prst="rect">
            <a:avLst/>
          </a:prstGeom>
          <a:noFill/>
          <a:ln/>
        </p:spPr>
        <p:txBody>
          <a:bodyPr wrap="square" lIns="0" tIns="0" rIns="0" bIns="0" rtlCol="0" anchor="ctr">
            <a:normAutofit/>
          </a:bodyPr>
          <a:lstStyle/>
          <a:p>
            <a:pPr marL="0" indent="0">
              <a:buNone/>
            </a:pPr>
            <a:r>
              <a:rPr lang="en-US" sz="1280" b="1" dirty="0">
                <a:solidFill>
                  <a:srgbClr val="1D2A32"/>
                </a:solidFill>
                <a:latin typeface="Arial" pitchFamily="34" charset="0"/>
                <a:ea typeface="Arial" pitchFamily="34" charset="-122"/>
                <a:cs typeface="Arial" pitchFamily="34" charset="-120"/>
              </a:rPr>
              <a:t>TRUST</a:t>
            </a:r>
            <a:endParaRPr lang="en-US" sz="1280" dirty="0"/>
          </a:p>
        </p:txBody>
      </p:sp>
      <p:sp>
        <p:nvSpPr>
          <p:cNvPr id="51" name="Text 48"/>
          <p:cNvSpPr/>
          <p:nvPr/>
        </p:nvSpPr>
        <p:spPr>
          <a:xfrm>
            <a:off x="6629400" y="4069080"/>
            <a:ext cx="2167128" cy="640080"/>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What do feedback and climate data reveal about willingness to report?</a:t>
            </a:r>
            <a:endParaRPr lang="en-US" sz="940" dirty="0"/>
          </a:p>
        </p:txBody>
      </p:sp>
      <p:sp>
        <p:nvSpPr>
          <p:cNvPr id="52" name="Shape 49"/>
          <p:cNvSpPr/>
          <p:nvPr/>
        </p:nvSpPr>
        <p:spPr>
          <a:xfrm>
            <a:off x="9281160" y="3300984"/>
            <a:ext cx="2606040" cy="1572768"/>
          </a:xfrm>
          <a:prstGeom prst="roundRect">
            <a:avLst>
              <a:gd name="adj" fmla="val 3488"/>
            </a:avLst>
          </a:prstGeom>
          <a:solidFill>
            <a:srgbClr val="FDEBD9"/>
          </a:solidFill>
          <a:ln w="12700">
            <a:solidFill>
              <a:srgbClr val="FDEBD9"/>
            </a:solidFill>
            <a:prstDash val="solid"/>
          </a:ln>
        </p:spPr>
        <p:txBody>
          <a:bodyPr/>
          <a:lstStyle/>
          <a:p>
            <a:endParaRPr/>
          </a:p>
        </p:txBody>
      </p:sp>
      <p:sp>
        <p:nvSpPr>
          <p:cNvPr id="53" name="Shape 50"/>
          <p:cNvSpPr/>
          <p:nvPr/>
        </p:nvSpPr>
        <p:spPr>
          <a:xfrm>
            <a:off x="9281160" y="3300984"/>
            <a:ext cx="73152" cy="1572768"/>
          </a:xfrm>
          <a:prstGeom prst="rect">
            <a:avLst/>
          </a:prstGeom>
          <a:solidFill>
            <a:srgbClr val="F28C28"/>
          </a:solidFill>
          <a:ln w="12700">
            <a:solidFill>
              <a:srgbClr val="F28C28"/>
            </a:solidFill>
            <a:prstDash val="solid"/>
          </a:ln>
        </p:spPr>
        <p:txBody>
          <a:bodyPr/>
          <a:lstStyle/>
          <a:p>
            <a:endParaRPr/>
          </a:p>
        </p:txBody>
      </p:sp>
      <p:sp>
        <p:nvSpPr>
          <p:cNvPr id="54" name="Shape 51"/>
          <p:cNvSpPr/>
          <p:nvPr/>
        </p:nvSpPr>
        <p:spPr>
          <a:xfrm>
            <a:off x="9500616" y="3502152"/>
            <a:ext cx="475488" cy="475488"/>
          </a:xfrm>
          <a:prstGeom prst="ellipse">
            <a:avLst/>
          </a:prstGeom>
          <a:solidFill>
            <a:srgbClr val="F28C28"/>
          </a:solidFill>
          <a:ln w="12700">
            <a:solidFill>
              <a:srgbClr val="F28C28"/>
            </a:solidFill>
            <a:prstDash val="solid"/>
          </a:ln>
        </p:spPr>
        <p:txBody>
          <a:bodyPr/>
          <a:lstStyle/>
          <a:p>
            <a:endParaRPr/>
          </a:p>
        </p:txBody>
      </p:sp>
      <p:sp>
        <p:nvSpPr>
          <p:cNvPr id="55" name="Text 52"/>
          <p:cNvSpPr/>
          <p:nvPr/>
        </p:nvSpPr>
        <p:spPr>
          <a:xfrm>
            <a:off x="9500616" y="3602736"/>
            <a:ext cx="475488" cy="164592"/>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8</a:t>
            </a:r>
            <a:endParaRPr lang="en-US" sz="1100" dirty="0"/>
          </a:p>
        </p:txBody>
      </p:sp>
      <p:sp>
        <p:nvSpPr>
          <p:cNvPr id="56" name="Text 53"/>
          <p:cNvSpPr/>
          <p:nvPr/>
        </p:nvSpPr>
        <p:spPr>
          <a:xfrm>
            <a:off x="10085832" y="3483864"/>
            <a:ext cx="1600200" cy="438912"/>
          </a:xfrm>
          <a:prstGeom prst="rect">
            <a:avLst/>
          </a:prstGeom>
          <a:noFill/>
          <a:ln/>
        </p:spPr>
        <p:txBody>
          <a:bodyPr wrap="square" lIns="0" tIns="0" rIns="0" bIns="0" rtlCol="0" anchor="ctr">
            <a:normAutofit/>
          </a:bodyPr>
          <a:lstStyle/>
          <a:p>
            <a:pPr marL="0" indent="0">
              <a:buNone/>
            </a:pPr>
            <a:r>
              <a:rPr lang="en-US" sz="1280" b="1" dirty="0">
                <a:solidFill>
                  <a:srgbClr val="1D2A32"/>
                </a:solidFill>
                <a:latin typeface="Arial" pitchFamily="34" charset="0"/>
                <a:ea typeface="Arial" pitchFamily="34" charset="-122"/>
                <a:cs typeface="Arial" pitchFamily="34" charset="-120"/>
              </a:rPr>
              <a:t>ACCOUNTABILITY</a:t>
            </a:r>
            <a:endParaRPr lang="en-US" sz="1280" dirty="0"/>
          </a:p>
        </p:txBody>
      </p:sp>
      <p:sp>
        <p:nvSpPr>
          <p:cNvPr id="57" name="Text 54"/>
          <p:cNvSpPr/>
          <p:nvPr/>
        </p:nvSpPr>
        <p:spPr>
          <a:xfrm>
            <a:off x="9509760" y="4069080"/>
            <a:ext cx="2167128" cy="640080"/>
          </a:xfrm>
          <a:prstGeom prst="rect">
            <a:avLst/>
          </a:prstGeom>
          <a:noFill/>
          <a:ln/>
        </p:spPr>
        <p:txBody>
          <a:bodyPr wrap="square" lIns="0" tIns="0" rIns="0" bIns="0" rtlCol="0" anchor="t">
            <a:normAutofit/>
          </a:bodyPr>
          <a:lstStyle/>
          <a:p>
            <a:pPr marL="0" indent="0">
              <a:buNone/>
            </a:pPr>
            <a:r>
              <a:rPr lang="en-US" sz="940" dirty="0">
                <a:solidFill>
                  <a:srgbClr val="5C6670"/>
                </a:solidFill>
                <a:latin typeface="Arial" pitchFamily="34" charset="0"/>
                <a:ea typeface="Arial" pitchFamily="34" charset="-122"/>
                <a:cs typeface="Arial" pitchFamily="34" charset="-120"/>
              </a:rPr>
              <a:t>Which decisions require cabinet, board, budget, or policy action?</a:t>
            </a:r>
            <a:endParaRPr lang="en-US" sz="940" dirty="0"/>
          </a:p>
        </p:txBody>
      </p:sp>
      <p:sp>
        <p:nvSpPr>
          <p:cNvPr id="58" name="Shape 55"/>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59" name="Text 56"/>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The dashboard should trigger decisions, not simply document activity.</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30352" y="219456"/>
            <a:ext cx="5120640" cy="164592"/>
          </a:xfrm>
          <a:prstGeom prst="rect">
            <a:avLst/>
          </a:prstGeom>
          <a:noFill/>
          <a:ln/>
        </p:spPr>
        <p:txBody>
          <a:bodyPr wrap="square" lIns="0" tIns="0" rIns="0" bIns="0" rtlCol="0" anchor="ctr"/>
          <a:lstStyle/>
          <a:p>
            <a:pPr marL="0" indent="0">
              <a:buNone/>
            </a:pPr>
            <a:r>
              <a:rPr lang="en-US" sz="750" b="1" kern="0" spc="140" dirty="0">
                <a:solidFill>
                  <a:srgbClr val="006E72"/>
                </a:solidFill>
                <a:latin typeface="Arial" pitchFamily="34" charset="0"/>
                <a:ea typeface="Arial" pitchFamily="34" charset="-122"/>
                <a:cs typeface="Arial" pitchFamily="34" charset="-120"/>
              </a:rPr>
              <a:t>APPENDIX</a:t>
            </a:r>
            <a:endParaRPr lang="en-US" sz="750" dirty="0"/>
          </a:p>
        </p:txBody>
      </p:sp>
      <p:sp>
        <p:nvSpPr>
          <p:cNvPr id="3" name="Text 1"/>
          <p:cNvSpPr/>
          <p:nvPr/>
        </p:nvSpPr>
        <p:spPr>
          <a:xfrm>
            <a:off x="530352" y="438912"/>
            <a:ext cx="10588752" cy="521208"/>
          </a:xfrm>
          <a:prstGeom prst="rect">
            <a:avLst/>
          </a:prstGeom>
          <a:noFill/>
          <a:ln/>
        </p:spPr>
        <p:txBody>
          <a:bodyPr wrap="square" lIns="0" tIns="0" rIns="0" bIns="0" rtlCol="0" anchor="ctr">
            <a:normAutofit/>
          </a:bodyPr>
          <a:lstStyle/>
          <a:p>
            <a:pPr marL="0" indent="0">
              <a:buNone/>
            </a:pPr>
            <a:r>
              <a:rPr lang="en-US" sz="2400" b="1" dirty="0">
                <a:solidFill>
                  <a:srgbClr val="1D2A32"/>
                </a:solidFill>
                <a:latin typeface="Arial" pitchFamily="34" charset="0"/>
                <a:ea typeface="Arial" pitchFamily="34" charset="-122"/>
                <a:cs typeface="Arial" pitchFamily="34" charset="-120"/>
              </a:rPr>
              <a:t>Primary Sources and Presentation Boundaries</a:t>
            </a:r>
            <a:endParaRPr lang="en-US" sz="2400" dirty="0"/>
          </a:p>
        </p:txBody>
      </p:sp>
      <p:sp>
        <p:nvSpPr>
          <p:cNvPr id="4" name="Shape 2"/>
          <p:cNvSpPr/>
          <p:nvPr/>
        </p:nvSpPr>
        <p:spPr>
          <a:xfrm>
            <a:off x="530352" y="1033272"/>
            <a:ext cx="11137392" cy="0"/>
          </a:xfrm>
          <a:prstGeom prst="line">
            <a:avLst/>
          </a:prstGeom>
          <a:noFill/>
          <a:ln w="15240">
            <a:solidFill>
              <a:srgbClr val="DCE9E9"/>
            </a:solidFill>
            <a:prstDash val="solid"/>
          </a:ln>
        </p:spPr>
        <p:txBody>
          <a:bodyPr/>
          <a:lstStyle/>
          <a:p>
            <a:endParaRPr/>
          </a:p>
        </p:txBody>
      </p:sp>
      <p:pic>
        <p:nvPicPr>
          <p:cNvPr id="5" name="Image 0" descr="BBK logo mark"/>
          <p:cNvPicPr>
            <a:picLocks noChangeAspect="1"/>
          </p:cNvPicPr>
          <p:nvPr/>
        </p:nvPicPr>
        <p:blipFill>
          <a:blip r:embed="rId3"/>
          <a:stretch>
            <a:fillRect/>
          </a:stretch>
        </p:blipFill>
        <p:spPr>
          <a:xfrm>
            <a:off x="11541674" y="164592"/>
            <a:ext cx="389299" cy="393192"/>
          </a:xfrm>
          <a:prstGeom prst="rect">
            <a:avLst/>
          </a:prstGeom>
        </p:spPr>
      </p:pic>
      <p:sp>
        <p:nvSpPr>
          <p:cNvPr id="6" name="Shape 3"/>
          <p:cNvSpPr/>
          <p:nvPr/>
        </p:nvSpPr>
        <p:spPr>
          <a:xfrm>
            <a:off x="0" y="6510528"/>
            <a:ext cx="12191695" cy="347472"/>
          </a:xfrm>
          <a:prstGeom prst="rect">
            <a:avLst/>
          </a:prstGeom>
          <a:solidFill>
            <a:srgbClr val="004D50"/>
          </a:solidFill>
          <a:ln w="12700">
            <a:solidFill>
              <a:srgbClr val="004D50"/>
            </a:solidFill>
            <a:prstDash val="solid"/>
          </a:ln>
        </p:spPr>
        <p:txBody>
          <a:bodyPr/>
          <a:lstStyle/>
          <a:p>
            <a:endParaRPr/>
          </a:p>
        </p:txBody>
      </p:sp>
      <p:sp>
        <p:nvSpPr>
          <p:cNvPr id="7" name="Text 4"/>
          <p:cNvSpPr/>
          <p:nvPr/>
        </p:nvSpPr>
        <p:spPr>
          <a:xfrm>
            <a:off x="256032" y="6588252"/>
            <a:ext cx="1097280" cy="118872"/>
          </a:xfrm>
          <a:prstGeom prst="rect">
            <a:avLst/>
          </a:prstGeom>
          <a:noFill/>
          <a:ln/>
        </p:spPr>
        <p:txBody>
          <a:bodyPr wrap="square" lIns="0" tIns="0" rIns="0" bIns="0" rtlCol="0" anchor="ctr"/>
          <a:lstStyle/>
          <a:p>
            <a:pPr marL="0" indent="0">
              <a:buNone/>
            </a:pPr>
            <a:r>
              <a:rPr lang="en-US" sz="670" b="1" dirty="0">
                <a:solidFill>
                  <a:srgbClr val="FFFFFF"/>
                </a:solidFill>
                <a:latin typeface="Arial" pitchFamily="34" charset="0"/>
                <a:ea typeface="Arial" pitchFamily="34" charset="-122"/>
                <a:cs typeface="Arial" pitchFamily="34" charset="-120"/>
              </a:rPr>
              <a:t>BBKLAW.COM</a:t>
            </a:r>
            <a:endParaRPr lang="en-US" sz="670" dirty="0"/>
          </a:p>
        </p:txBody>
      </p:sp>
      <p:sp>
        <p:nvSpPr>
          <p:cNvPr id="8" name="Text 5"/>
          <p:cNvSpPr/>
          <p:nvPr/>
        </p:nvSpPr>
        <p:spPr>
          <a:xfrm>
            <a:off x="3886200" y="6579108"/>
            <a:ext cx="4434840" cy="137160"/>
          </a:xfrm>
          <a:prstGeom prst="rect">
            <a:avLst/>
          </a:prstGeom>
          <a:noFill/>
          <a:ln/>
        </p:spPr>
        <p:txBody>
          <a:bodyPr wrap="square" lIns="0" tIns="0" rIns="0" bIns="0" rtlCol="0" anchor="ctr"/>
          <a:lstStyle/>
          <a:p>
            <a:pPr marL="0" indent="0" algn="ctr">
              <a:buNone/>
            </a:pPr>
            <a:r>
              <a:rPr lang="en-US" sz="650" dirty="0">
                <a:solidFill>
                  <a:srgbClr val="DCE9E9"/>
                </a:solidFill>
                <a:latin typeface="Arial" pitchFamily="34" charset="0"/>
                <a:ea typeface="Arial" pitchFamily="34" charset="-122"/>
                <a:cs typeface="Arial" pitchFamily="34" charset="-120"/>
              </a:rPr>
              <a:t>ACHRO/EEO Annual Conference  |  September 30, 2026</a:t>
            </a:r>
            <a:endParaRPr lang="en-US" sz="650" dirty="0"/>
          </a:p>
        </p:txBody>
      </p:sp>
      <p:sp>
        <p:nvSpPr>
          <p:cNvPr id="9" name="Text 6"/>
          <p:cNvSpPr/>
          <p:nvPr/>
        </p:nvSpPr>
        <p:spPr>
          <a:xfrm>
            <a:off x="11631168" y="6579108"/>
            <a:ext cx="256032" cy="137160"/>
          </a:xfrm>
          <a:prstGeom prst="rect">
            <a:avLst/>
          </a:prstGeom>
          <a:noFill/>
          <a:ln/>
        </p:spPr>
        <p:txBody>
          <a:bodyPr wrap="square" lIns="0" tIns="0" rIns="0" bIns="0" rtlCol="0" anchor="ctr"/>
          <a:lstStyle/>
          <a:p>
            <a:pPr marL="0" indent="0" algn="r">
              <a:buNone/>
            </a:pPr>
            <a:r>
              <a:rPr lang="en-US" sz="670" dirty="0">
                <a:solidFill>
                  <a:srgbClr val="FFFFFF"/>
                </a:solidFill>
                <a:latin typeface="Arial" pitchFamily="34" charset="0"/>
                <a:ea typeface="Arial" pitchFamily="34" charset="-122"/>
                <a:cs typeface="Arial" pitchFamily="34" charset="-120"/>
              </a:rPr>
              <a:t>40</a:t>
            </a:r>
            <a:endParaRPr lang="en-US" sz="670" dirty="0"/>
          </a:p>
        </p:txBody>
      </p:sp>
      <p:sp>
        <p:nvSpPr>
          <p:cNvPr id="10" name="Shape 7"/>
          <p:cNvSpPr/>
          <p:nvPr/>
        </p:nvSpPr>
        <p:spPr>
          <a:xfrm>
            <a:off x="713232" y="1353312"/>
            <a:ext cx="6583680" cy="4526280"/>
          </a:xfrm>
          <a:prstGeom prst="roundRect">
            <a:avLst>
              <a:gd name="adj" fmla="val 1010"/>
            </a:avLst>
          </a:prstGeom>
          <a:solidFill>
            <a:srgbClr val="EEF4F4"/>
          </a:solidFill>
          <a:ln w="12700">
            <a:solidFill>
              <a:srgbClr val="DCE9E9"/>
            </a:solidFill>
            <a:prstDash val="solid"/>
          </a:ln>
        </p:spPr>
        <p:txBody>
          <a:bodyPr/>
          <a:lstStyle/>
          <a:p>
            <a:endParaRPr/>
          </a:p>
        </p:txBody>
      </p:sp>
      <p:sp>
        <p:nvSpPr>
          <p:cNvPr id="11" name="Text 8"/>
          <p:cNvSpPr/>
          <p:nvPr/>
        </p:nvSpPr>
        <p:spPr>
          <a:xfrm>
            <a:off x="987552" y="1700784"/>
            <a:ext cx="1965960" cy="237744"/>
          </a:xfrm>
          <a:prstGeom prst="rect">
            <a:avLst/>
          </a:prstGeom>
          <a:noFill/>
          <a:ln/>
        </p:spPr>
        <p:txBody>
          <a:bodyPr wrap="square" lIns="0" tIns="0" rIns="0" bIns="0" rtlCol="0" anchor="ctr"/>
          <a:lstStyle/>
          <a:p>
            <a:pPr marL="0" indent="0">
              <a:buNone/>
            </a:pPr>
            <a:r>
              <a:rPr lang="en-US" sz="1300" b="1" dirty="0">
                <a:solidFill>
                  <a:srgbClr val="006E72"/>
                </a:solidFill>
                <a:latin typeface="Arial" pitchFamily="34" charset="0"/>
                <a:ea typeface="Arial" pitchFamily="34" charset="-122"/>
                <a:cs typeface="Arial" pitchFamily="34" charset="-120"/>
              </a:rPr>
              <a:t>PRIMARY SOURCES</a:t>
            </a:r>
            <a:endParaRPr lang="en-US" sz="1300" dirty="0"/>
          </a:p>
        </p:txBody>
      </p:sp>
      <p:sp>
        <p:nvSpPr>
          <p:cNvPr id="12" name="Shape 9"/>
          <p:cNvSpPr/>
          <p:nvPr/>
        </p:nvSpPr>
        <p:spPr>
          <a:xfrm>
            <a:off x="1033272" y="2267712"/>
            <a:ext cx="109728" cy="109728"/>
          </a:xfrm>
          <a:prstGeom prst="ellipse">
            <a:avLst/>
          </a:prstGeom>
          <a:solidFill>
            <a:srgbClr val="006E72"/>
          </a:solidFill>
          <a:ln w="12700">
            <a:solidFill>
              <a:srgbClr val="006E72"/>
            </a:solidFill>
            <a:prstDash val="solid"/>
          </a:ln>
        </p:spPr>
        <p:txBody>
          <a:bodyPr/>
          <a:lstStyle/>
          <a:p>
            <a:endParaRPr/>
          </a:p>
        </p:txBody>
      </p:sp>
      <p:sp>
        <p:nvSpPr>
          <p:cNvPr id="13" name="Text 10"/>
          <p:cNvSpPr/>
          <p:nvPr/>
        </p:nvSpPr>
        <p:spPr>
          <a:xfrm>
            <a:off x="1234440" y="2212848"/>
            <a:ext cx="565099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California Community Colleges Chancellor’s Office, 2025 Gender Equity Report, Dec. 22, 2025.</a:t>
            </a:r>
            <a:endParaRPr lang="en-US" sz="1020" dirty="0"/>
          </a:p>
        </p:txBody>
      </p:sp>
      <p:sp>
        <p:nvSpPr>
          <p:cNvPr id="14" name="Shape 11"/>
          <p:cNvSpPr/>
          <p:nvPr/>
        </p:nvSpPr>
        <p:spPr>
          <a:xfrm>
            <a:off x="1033272" y="2871216"/>
            <a:ext cx="109728" cy="109728"/>
          </a:xfrm>
          <a:prstGeom prst="ellipse">
            <a:avLst/>
          </a:prstGeom>
          <a:solidFill>
            <a:srgbClr val="006E72"/>
          </a:solidFill>
          <a:ln w="12700">
            <a:solidFill>
              <a:srgbClr val="006E72"/>
            </a:solidFill>
            <a:prstDash val="solid"/>
          </a:ln>
        </p:spPr>
        <p:txBody>
          <a:bodyPr/>
          <a:lstStyle/>
          <a:p>
            <a:endParaRPr/>
          </a:p>
        </p:txBody>
      </p:sp>
      <p:sp>
        <p:nvSpPr>
          <p:cNvPr id="15" name="Text 12"/>
          <p:cNvSpPr/>
          <p:nvPr/>
        </p:nvSpPr>
        <p:spPr>
          <a:xfrm>
            <a:off x="1234440" y="2816352"/>
            <a:ext cx="565099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California Community Colleges Chancellor’s Office, Title IX Reporting and FAIR CA guidance.</a:t>
            </a:r>
            <a:endParaRPr lang="en-US" sz="1020" dirty="0"/>
          </a:p>
        </p:txBody>
      </p:sp>
      <p:sp>
        <p:nvSpPr>
          <p:cNvPr id="16" name="Shape 13"/>
          <p:cNvSpPr/>
          <p:nvPr/>
        </p:nvSpPr>
        <p:spPr>
          <a:xfrm>
            <a:off x="1033272" y="3474720"/>
            <a:ext cx="109728" cy="109728"/>
          </a:xfrm>
          <a:prstGeom prst="ellipse">
            <a:avLst/>
          </a:prstGeom>
          <a:solidFill>
            <a:srgbClr val="006E72"/>
          </a:solidFill>
          <a:ln w="12700">
            <a:solidFill>
              <a:srgbClr val="006E72"/>
            </a:solidFill>
            <a:prstDash val="solid"/>
          </a:ln>
        </p:spPr>
        <p:txBody>
          <a:bodyPr/>
          <a:lstStyle/>
          <a:p>
            <a:endParaRPr/>
          </a:p>
        </p:txBody>
      </p:sp>
      <p:sp>
        <p:nvSpPr>
          <p:cNvPr id="17" name="Text 14"/>
          <p:cNvSpPr/>
          <p:nvPr/>
        </p:nvSpPr>
        <p:spPr>
          <a:xfrm>
            <a:off x="1234440" y="3419856"/>
            <a:ext cx="565099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U.S. Department of Education, current Title IX regulations status.</a:t>
            </a:r>
            <a:endParaRPr lang="en-US" sz="1020" dirty="0"/>
          </a:p>
        </p:txBody>
      </p:sp>
      <p:sp>
        <p:nvSpPr>
          <p:cNvPr id="18" name="Shape 15"/>
          <p:cNvSpPr/>
          <p:nvPr/>
        </p:nvSpPr>
        <p:spPr>
          <a:xfrm>
            <a:off x="1033272" y="4078224"/>
            <a:ext cx="109728" cy="109728"/>
          </a:xfrm>
          <a:prstGeom prst="ellipse">
            <a:avLst/>
          </a:prstGeom>
          <a:solidFill>
            <a:srgbClr val="006E72"/>
          </a:solidFill>
          <a:ln w="12700">
            <a:solidFill>
              <a:srgbClr val="006E72"/>
            </a:solidFill>
            <a:prstDash val="solid"/>
          </a:ln>
        </p:spPr>
        <p:txBody>
          <a:bodyPr/>
          <a:lstStyle/>
          <a:p>
            <a:endParaRPr/>
          </a:p>
        </p:txBody>
      </p:sp>
      <p:sp>
        <p:nvSpPr>
          <p:cNvPr id="19" name="Text 16"/>
          <p:cNvSpPr/>
          <p:nvPr/>
        </p:nvSpPr>
        <p:spPr>
          <a:xfrm>
            <a:off x="1234440" y="4023360"/>
            <a:ext cx="565099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California Legislative Information, AB 1730 status and amended text.</a:t>
            </a:r>
            <a:endParaRPr lang="en-US" sz="1020" dirty="0"/>
          </a:p>
        </p:txBody>
      </p:sp>
      <p:sp>
        <p:nvSpPr>
          <p:cNvPr id="20" name="Shape 17"/>
          <p:cNvSpPr/>
          <p:nvPr/>
        </p:nvSpPr>
        <p:spPr>
          <a:xfrm>
            <a:off x="1033272" y="4681728"/>
            <a:ext cx="109728" cy="109728"/>
          </a:xfrm>
          <a:prstGeom prst="ellipse">
            <a:avLst/>
          </a:prstGeom>
          <a:solidFill>
            <a:srgbClr val="006E72"/>
          </a:solidFill>
          <a:ln w="12700">
            <a:solidFill>
              <a:srgbClr val="006E72"/>
            </a:solidFill>
            <a:prstDash val="solid"/>
          </a:ln>
        </p:spPr>
        <p:txBody>
          <a:bodyPr/>
          <a:lstStyle/>
          <a:p>
            <a:endParaRPr/>
          </a:p>
        </p:txBody>
      </p:sp>
      <p:sp>
        <p:nvSpPr>
          <p:cNvPr id="21" name="Text 18"/>
          <p:cNvSpPr/>
          <p:nvPr/>
        </p:nvSpPr>
        <p:spPr>
          <a:xfrm>
            <a:off x="1234440" y="4626864"/>
            <a:ext cx="5650992" cy="310896"/>
          </a:xfrm>
          <a:prstGeom prst="rect">
            <a:avLst/>
          </a:prstGeom>
          <a:noFill/>
          <a:ln/>
        </p:spPr>
        <p:txBody>
          <a:bodyPr wrap="square" lIns="0" tIns="0" rIns="0" bIns="0" rtlCol="0" anchor="ctr">
            <a:normAutofit/>
          </a:bodyPr>
          <a:lstStyle/>
          <a:p>
            <a:pPr marL="0" indent="0">
              <a:buNone/>
            </a:pPr>
            <a:r>
              <a:rPr lang="en-US" sz="1020" dirty="0">
                <a:solidFill>
                  <a:srgbClr val="5C6670"/>
                </a:solidFill>
                <a:latin typeface="Arial" pitchFamily="34" charset="0"/>
                <a:ea typeface="Arial" pitchFamily="34" charset="-122"/>
                <a:cs typeface="Arial" pitchFamily="34" charset="-120"/>
              </a:rPr>
              <a:t>Applicable federal and state law, Title 5, local policy, collective bargaining agreements, and institutional procedures.</a:t>
            </a:r>
            <a:endParaRPr lang="en-US" sz="1020" dirty="0"/>
          </a:p>
        </p:txBody>
      </p:sp>
      <p:sp>
        <p:nvSpPr>
          <p:cNvPr id="22" name="Shape 19"/>
          <p:cNvSpPr/>
          <p:nvPr/>
        </p:nvSpPr>
        <p:spPr>
          <a:xfrm>
            <a:off x="7571232" y="1353312"/>
            <a:ext cx="3913632" cy="4526280"/>
          </a:xfrm>
          <a:prstGeom prst="roundRect">
            <a:avLst>
              <a:gd name="adj" fmla="val 1168"/>
            </a:avLst>
          </a:prstGeom>
          <a:solidFill>
            <a:srgbClr val="FDEBD9"/>
          </a:solidFill>
          <a:ln w="12700">
            <a:solidFill>
              <a:srgbClr val="F3C99D"/>
            </a:solidFill>
            <a:prstDash val="solid"/>
          </a:ln>
        </p:spPr>
        <p:txBody>
          <a:bodyPr/>
          <a:lstStyle/>
          <a:p>
            <a:endParaRPr/>
          </a:p>
        </p:txBody>
      </p:sp>
      <p:sp>
        <p:nvSpPr>
          <p:cNvPr id="23" name="Text 20"/>
          <p:cNvSpPr/>
          <p:nvPr/>
        </p:nvSpPr>
        <p:spPr>
          <a:xfrm>
            <a:off x="8558784" y="1700784"/>
            <a:ext cx="1920240" cy="237744"/>
          </a:xfrm>
          <a:prstGeom prst="rect">
            <a:avLst/>
          </a:prstGeom>
          <a:noFill/>
          <a:ln/>
        </p:spPr>
        <p:txBody>
          <a:bodyPr wrap="square" lIns="0" tIns="0" rIns="0" bIns="0" rtlCol="0" anchor="ctr"/>
          <a:lstStyle/>
          <a:p>
            <a:pPr marL="0" indent="0" algn="ctr">
              <a:buNone/>
            </a:pPr>
            <a:r>
              <a:rPr lang="en-US" sz="1300" b="1" dirty="0">
                <a:solidFill>
                  <a:srgbClr val="F28C28"/>
                </a:solidFill>
                <a:latin typeface="Arial" pitchFamily="34" charset="0"/>
                <a:ea typeface="Arial" pitchFamily="34" charset="-122"/>
                <a:cs typeface="Arial" pitchFamily="34" charset="-120"/>
              </a:rPr>
              <a:t>BOUNDARIES</a:t>
            </a:r>
            <a:endParaRPr lang="en-US" sz="1300" dirty="0"/>
          </a:p>
        </p:txBody>
      </p:sp>
      <p:sp>
        <p:nvSpPr>
          <p:cNvPr id="24" name="Shape 21"/>
          <p:cNvSpPr/>
          <p:nvPr/>
        </p:nvSpPr>
        <p:spPr>
          <a:xfrm>
            <a:off x="7955280" y="2267712"/>
            <a:ext cx="109728" cy="109728"/>
          </a:xfrm>
          <a:prstGeom prst="ellipse">
            <a:avLst/>
          </a:prstGeom>
          <a:solidFill>
            <a:srgbClr val="F28C28"/>
          </a:solidFill>
          <a:ln w="12700">
            <a:solidFill>
              <a:srgbClr val="F28C28"/>
            </a:solidFill>
            <a:prstDash val="solid"/>
          </a:ln>
        </p:spPr>
        <p:txBody>
          <a:bodyPr/>
          <a:lstStyle/>
          <a:p>
            <a:endParaRPr/>
          </a:p>
        </p:txBody>
      </p:sp>
      <p:sp>
        <p:nvSpPr>
          <p:cNvPr id="25" name="Text 22"/>
          <p:cNvSpPr/>
          <p:nvPr/>
        </p:nvSpPr>
        <p:spPr>
          <a:xfrm>
            <a:off x="8156448" y="2212848"/>
            <a:ext cx="2926080" cy="310896"/>
          </a:xfrm>
          <a:prstGeom prst="rect">
            <a:avLst/>
          </a:prstGeom>
          <a:noFill/>
          <a:ln/>
        </p:spPr>
        <p:txBody>
          <a:bodyPr wrap="square" lIns="0" tIns="0" rIns="0" bIns="0" rtlCol="0" anchor="ctr">
            <a:normAutofit/>
          </a:bodyPr>
          <a:lstStyle/>
          <a:p>
            <a:pPr marL="0" indent="0">
              <a:buNone/>
            </a:pPr>
            <a:r>
              <a:rPr lang="en-US" sz="960" dirty="0">
                <a:solidFill>
                  <a:srgbClr val="5C6670"/>
                </a:solidFill>
                <a:latin typeface="Arial" pitchFamily="34" charset="0"/>
                <a:ea typeface="Arial" pitchFamily="34" charset="-122"/>
                <a:cs typeface="Arial" pitchFamily="34" charset="-120"/>
              </a:rPr>
              <a:t>The report reviewed seven colleges, not all 116.</a:t>
            </a:r>
            <a:endParaRPr lang="en-US" sz="960" dirty="0"/>
          </a:p>
        </p:txBody>
      </p:sp>
      <p:sp>
        <p:nvSpPr>
          <p:cNvPr id="26" name="Shape 23"/>
          <p:cNvSpPr/>
          <p:nvPr/>
        </p:nvSpPr>
        <p:spPr>
          <a:xfrm>
            <a:off x="7955280" y="2871216"/>
            <a:ext cx="109728" cy="109728"/>
          </a:xfrm>
          <a:prstGeom prst="ellipse">
            <a:avLst/>
          </a:prstGeom>
          <a:solidFill>
            <a:srgbClr val="F28C28"/>
          </a:solidFill>
          <a:ln w="12700">
            <a:solidFill>
              <a:srgbClr val="F28C28"/>
            </a:solidFill>
            <a:prstDash val="solid"/>
          </a:ln>
        </p:spPr>
        <p:txBody>
          <a:bodyPr/>
          <a:lstStyle/>
          <a:p>
            <a:endParaRPr/>
          </a:p>
        </p:txBody>
      </p:sp>
      <p:sp>
        <p:nvSpPr>
          <p:cNvPr id="27" name="Text 24"/>
          <p:cNvSpPr/>
          <p:nvPr/>
        </p:nvSpPr>
        <p:spPr>
          <a:xfrm>
            <a:off x="8156448" y="2816352"/>
            <a:ext cx="2926080" cy="310896"/>
          </a:xfrm>
          <a:prstGeom prst="rect">
            <a:avLst/>
          </a:prstGeom>
          <a:noFill/>
          <a:ln/>
        </p:spPr>
        <p:txBody>
          <a:bodyPr wrap="square" lIns="0" tIns="0" rIns="0" bIns="0" rtlCol="0" anchor="ctr">
            <a:normAutofit/>
          </a:bodyPr>
          <a:lstStyle/>
          <a:p>
            <a:pPr marL="0" indent="0">
              <a:buNone/>
            </a:pPr>
            <a:r>
              <a:rPr lang="en-US" sz="960" dirty="0">
                <a:solidFill>
                  <a:srgbClr val="5C6670"/>
                </a:solidFill>
                <a:latin typeface="Arial" pitchFamily="34" charset="0"/>
                <a:ea typeface="Arial" pitchFamily="34" charset="-122"/>
                <a:cs typeface="Arial" pitchFamily="34" charset="-120"/>
              </a:rPr>
              <a:t>Recommendations are not automatically binding law.</a:t>
            </a:r>
            <a:endParaRPr lang="en-US" sz="960" dirty="0"/>
          </a:p>
        </p:txBody>
      </p:sp>
      <p:sp>
        <p:nvSpPr>
          <p:cNvPr id="28" name="Shape 25"/>
          <p:cNvSpPr/>
          <p:nvPr/>
        </p:nvSpPr>
        <p:spPr>
          <a:xfrm>
            <a:off x="7955280" y="3474720"/>
            <a:ext cx="109728" cy="109728"/>
          </a:xfrm>
          <a:prstGeom prst="ellipse">
            <a:avLst/>
          </a:prstGeom>
          <a:solidFill>
            <a:srgbClr val="F28C28"/>
          </a:solidFill>
          <a:ln w="12700">
            <a:solidFill>
              <a:srgbClr val="F28C28"/>
            </a:solidFill>
            <a:prstDash val="solid"/>
          </a:ln>
        </p:spPr>
        <p:txBody>
          <a:bodyPr/>
          <a:lstStyle/>
          <a:p>
            <a:endParaRPr/>
          </a:p>
        </p:txBody>
      </p:sp>
      <p:sp>
        <p:nvSpPr>
          <p:cNvPr id="29" name="Text 26"/>
          <p:cNvSpPr/>
          <p:nvPr/>
        </p:nvSpPr>
        <p:spPr>
          <a:xfrm>
            <a:off x="8156448" y="3419856"/>
            <a:ext cx="2926080" cy="310896"/>
          </a:xfrm>
          <a:prstGeom prst="rect">
            <a:avLst/>
          </a:prstGeom>
          <a:noFill/>
          <a:ln/>
        </p:spPr>
        <p:txBody>
          <a:bodyPr wrap="square" lIns="0" tIns="0" rIns="0" bIns="0" rtlCol="0" anchor="ctr">
            <a:normAutofit/>
          </a:bodyPr>
          <a:lstStyle/>
          <a:p>
            <a:pPr marL="0" indent="0">
              <a:buNone/>
            </a:pPr>
            <a:r>
              <a:rPr lang="en-US" sz="960" dirty="0">
                <a:solidFill>
                  <a:srgbClr val="5C6670"/>
                </a:solidFill>
                <a:latin typeface="Arial" pitchFamily="34" charset="0"/>
                <a:ea typeface="Arial" pitchFamily="34" charset="-122"/>
                <a:cs typeface="Arial" pitchFamily="34" charset="-120"/>
              </a:rPr>
              <a:t>AB 1730 was pending and not operative as of Sept. 24, 2026.</a:t>
            </a:r>
            <a:endParaRPr lang="en-US" sz="960" dirty="0"/>
          </a:p>
        </p:txBody>
      </p:sp>
      <p:sp>
        <p:nvSpPr>
          <p:cNvPr id="30" name="Shape 27"/>
          <p:cNvSpPr/>
          <p:nvPr/>
        </p:nvSpPr>
        <p:spPr>
          <a:xfrm>
            <a:off x="7955280" y="4078224"/>
            <a:ext cx="109728" cy="109728"/>
          </a:xfrm>
          <a:prstGeom prst="ellipse">
            <a:avLst/>
          </a:prstGeom>
          <a:solidFill>
            <a:srgbClr val="F28C28"/>
          </a:solidFill>
          <a:ln w="12700">
            <a:solidFill>
              <a:srgbClr val="F28C28"/>
            </a:solidFill>
            <a:prstDash val="solid"/>
          </a:ln>
        </p:spPr>
        <p:txBody>
          <a:bodyPr/>
          <a:lstStyle/>
          <a:p>
            <a:endParaRPr/>
          </a:p>
        </p:txBody>
      </p:sp>
      <p:sp>
        <p:nvSpPr>
          <p:cNvPr id="31" name="Text 28"/>
          <p:cNvSpPr/>
          <p:nvPr/>
        </p:nvSpPr>
        <p:spPr>
          <a:xfrm>
            <a:off x="8156448" y="4023360"/>
            <a:ext cx="2926080" cy="310896"/>
          </a:xfrm>
          <a:prstGeom prst="rect">
            <a:avLst/>
          </a:prstGeom>
          <a:noFill/>
          <a:ln/>
        </p:spPr>
        <p:txBody>
          <a:bodyPr wrap="square" lIns="0" tIns="0" rIns="0" bIns="0" rtlCol="0" anchor="ctr">
            <a:normAutofit/>
          </a:bodyPr>
          <a:lstStyle/>
          <a:p>
            <a:pPr marL="0" indent="0">
              <a:buNone/>
            </a:pPr>
            <a:r>
              <a:rPr lang="en-US" sz="960" dirty="0">
                <a:solidFill>
                  <a:srgbClr val="5C6670"/>
                </a:solidFill>
                <a:latin typeface="Arial" pitchFamily="34" charset="0"/>
                <a:ea typeface="Arial" pitchFamily="34" charset="-122"/>
                <a:cs typeface="Arial" pitchFamily="34" charset="-120"/>
              </a:rPr>
              <a:t>Federal and state requirements should be rechecked before action.</a:t>
            </a:r>
            <a:endParaRPr lang="en-US" sz="960" dirty="0"/>
          </a:p>
        </p:txBody>
      </p:sp>
      <p:sp>
        <p:nvSpPr>
          <p:cNvPr id="32" name="Shape 29"/>
          <p:cNvSpPr/>
          <p:nvPr/>
        </p:nvSpPr>
        <p:spPr>
          <a:xfrm>
            <a:off x="7955280" y="4681728"/>
            <a:ext cx="109728" cy="109728"/>
          </a:xfrm>
          <a:prstGeom prst="ellipse">
            <a:avLst/>
          </a:prstGeom>
          <a:solidFill>
            <a:srgbClr val="F28C28"/>
          </a:solidFill>
          <a:ln w="12700">
            <a:solidFill>
              <a:srgbClr val="F28C28"/>
            </a:solidFill>
            <a:prstDash val="solid"/>
          </a:ln>
        </p:spPr>
        <p:txBody>
          <a:bodyPr/>
          <a:lstStyle/>
          <a:p>
            <a:endParaRPr/>
          </a:p>
        </p:txBody>
      </p:sp>
      <p:sp>
        <p:nvSpPr>
          <p:cNvPr id="33" name="Text 30"/>
          <p:cNvSpPr/>
          <p:nvPr/>
        </p:nvSpPr>
        <p:spPr>
          <a:xfrm>
            <a:off x="8156448" y="4626864"/>
            <a:ext cx="2926080" cy="310896"/>
          </a:xfrm>
          <a:prstGeom prst="rect">
            <a:avLst/>
          </a:prstGeom>
          <a:noFill/>
          <a:ln/>
        </p:spPr>
        <p:txBody>
          <a:bodyPr wrap="square" lIns="0" tIns="0" rIns="0" bIns="0" rtlCol="0" anchor="ctr">
            <a:normAutofit/>
          </a:bodyPr>
          <a:lstStyle/>
          <a:p>
            <a:pPr marL="0" indent="0">
              <a:buNone/>
            </a:pPr>
            <a:r>
              <a:rPr lang="en-US" sz="960" dirty="0">
                <a:solidFill>
                  <a:srgbClr val="5C6670"/>
                </a:solidFill>
                <a:latin typeface="Arial" pitchFamily="34" charset="0"/>
                <a:ea typeface="Arial" pitchFamily="34" charset="-122"/>
                <a:cs typeface="Arial" pitchFamily="34" charset="-120"/>
              </a:rPr>
              <a:t>Specific facts and local obligations may materially change the analysis.</a:t>
            </a:r>
            <a:endParaRPr lang="en-US" sz="960" dirty="0"/>
          </a:p>
        </p:txBody>
      </p:sp>
      <p:sp>
        <p:nvSpPr>
          <p:cNvPr id="34" name="Shape 31"/>
          <p:cNvSpPr/>
          <p:nvPr/>
        </p:nvSpPr>
        <p:spPr>
          <a:xfrm>
            <a:off x="521208" y="5888736"/>
            <a:ext cx="11146536" cy="420624"/>
          </a:xfrm>
          <a:prstGeom prst="roundRect">
            <a:avLst>
              <a:gd name="adj" fmla="val 10870"/>
            </a:avLst>
          </a:prstGeom>
          <a:solidFill>
            <a:srgbClr val="EEF4F4"/>
          </a:solidFill>
          <a:ln w="12700">
            <a:solidFill>
              <a:srgbClr val="EEF4F4"/>
            </a:solidFill>
            <a:prstDash val="solid"/>
          </a:ln>
        </p:spPr>
        <p:txBody>
          <a:bodyPr/>
          <a:lstStyle/>
          <a:p>
            <a:endParaRPr/>
          </a:p>
        </p:txBody>
      </p:sp>
      <p:sp>
        <p:nvSpPr>
          <p:cNvPr id="35" name="Text 32"/>
          <p:cNvSpPr/>
          <p:nvPr/>
        </p:nvSpPr>
        <p:spPr>
          <a:xfrm>
            <a:off x="713232" y="5998464"/>
            <a:ext cx="10753344" cy="173736"/>
          </a:xfrm>
          <a:prstGeom prst="rect">
            <a:avLst/>
          </a:prstGeom>
          <a:noFill/>
          <a:ln/>
        </p:spPr>
        <p:txBody>
          <a:bodyPr wrap="square" lIns="0" tIns="0" rIns="0" bIns="0" rtlCol="0" anchor="ctr">
            <a:normAutofit/>
          </a:bodyPr>
          <a:lstStyle/>
          <a:p>
            <a:pPr marL="0" indent="0" algn="ctr">
              <a:buNone/>
            </a:pPr>
            <a:r>
              <a:rPr lang="en-US" sz="1000" b="1" dirty="0">
                <a:solidFill>
                  <a:srgbClr val="004D50"/>
                </a:solidFill>
                <a:latin typeface="Arial" pitchFamily="34" charset="0"/>
                <a:ea typeface="Arial" pitchFamily="34" charset="-122"/>
                <a:cs typeface="Arial" pitchFamily="34" charset="-120"/>
              </a:rPr>
              <a:t>This presentation is educational and should be updated as legal and legislative developments occur.</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Words>20840</Words>
  <PresentationFormat>Widescreen</PresentationFormat>
  <Paragraphs>1515</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cp:revision>1</cp:revision>
</cp:coreProperties>
</file>